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68" r:id="rId3"/>
    <p:sldId id="269" r:id="rId4"/>
    <p:sldId id="271" r:id="rId5"/>
    <p:sldId id="303" r:id="rId6"/>
    <p:sldId id="302" r:id="rId7"/>
    <p:sldId id="262" r:id="rId8"/>
    <p:sldId id="274" r:id="rId9"/>
    <p:sldId id="275" r:id="rId10"/>
    <p:sldId id="276" r:id="rId11"/>
    <p:sldId id="259" r:id="rId12"/>
    <p:sldId id="277" r:id="rId13"/>
    <p:sldId id="278" r:id="rId14"/>
    <p:sldId id="279" r:id="rId15"/>
    <p:sldId id="280" r:id="rId16"/>
    <p:sldId id="281" r:id="rId17"/>
    <p:sldId id="284" r:id="rId18"/>
    <p:sldId id="282" r:id="rId19"/>
    <p:sldId id="283" r:id="rId20"/>
    <p:sldId id="285" r:id="rId21"/>
    <p:sldId id="286" r:id="rId22"/>
    <p:sldId id="296" r:id="rId23"/>
    <p:sldId id="305" r:id="rId24"/>
    <p:sldId id="265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CC99"/>
    <a:srgbClr val="FF5050"/>
    <a:srgbClr val="FEBEF0"/>
    <a:srgbClr val="FFDFF7"/>
    <a:srgbClr val="FF85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Microsoft_Office_Excel_2007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765893846602544E-2"/>
          <c:y val="0.2878797234365475"/>
          <c:w val="0.80738334791484367"/>
          <c:h val="0.298239005132595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Факультет математики и информатики </c:v>
                </c:pt>
                <c:pt idx="1">
                  <c:v>Энергетический факультет</c:v>
                </c:pt>
                <c:pt idx="2">
                  <c:v>Инженерно-физический факультет</c:v>
                </c:pt>
                <c:pt idx="3">
                  <c:v>Факультет международных отношений</c:v>
                </c:pt>
                <c:pt idx="4">
                  <c:v>Факультет дизайна и технологии</c:v>
                </c:pt>
                <c:pt idx="5">
                  <c:v>Юридический факультет</c:v>
                </c:pt>
                <c:pt idx="6">
                  <c:v>Факультет социальных наук</c:v>
                </c:pt>
                <c:pt idx="7">
                  <c:v>Экономический факультет</c:v>
                </c:pt>
                <c:pt idx="8">
                  <c:v>Филологический факультет</c:v>
                </c:pt>
                <c:pt idx="9">
                  <c:v>Факультет СПО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65</c:v>
                </c:pt>
                <c:pt idx="1">
                  <c:v>104</c:v>
                </c:pt>
                <c:pt idx="2">
                  <c:v>124</c:v>
                </c:pt>
                <c:pt idx="3">
                  <c:v>67</c:v>
                </c:pt>
                <c:pt idx="4">
                  <c:v>32</c:v>
                </c:pt>
                <c:pt idx="5">
                  <c:v>11</c:v>
                </c:pt>
                <c:pt idx="6">
                  <c:v>66</c:v>
                </c:pt>
                <c:pt idx="7">
                  <c:v>39</c:v>
                </c:pt>
                <c:pt idx="8">
                  <c:v>36</c:v>
                </c:pt>
                <c:pt idx="9">
                  <c:v>110</c:v>
                </c:pt>
              </c:numCache>
            </c:numRef>
          </c:val>
        </c:ser>
        <c:dLbls/>
        <c:axId val="155092096"/>
        <c:axId val="155093632"/>
      </c:barChart>
      <c:catAx>
        <c:axId val="155092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5093632"/>
        <c:crosses val="autoZero"/>
        <c:auto val="1"/>
        <c:lblAlgn val="ctr"/>
        <c:lblOffset val="100"/>
      </c:catAx>
      <c:valAx>
        <c:axId val="155093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5092096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A4C90-2DB1-48F0-A47B-E0159641832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BE53FD6-63FA-49D7-932D-DA33C135C9CE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600" b="1" dirty="0" smtClean="0"/>
            <a:t>предоставить в </a:t>
          </a:r>
          <a:r>
            <a:rPr lang="ru-RU" sz="1600" b="1" dirty="0" err="1" smtClean="0"/>
            <a:t>АмГУ</a:t>
          </a:r>
          <a:r>
            <a:rPr lang="ru-RU" sz="1600" b="1" dirty="0" smtClean="0"/>
            <a:t> необходимые для поступления документы: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заявление (заполняется в университете);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документ, удостоверяющий личность;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документ о предыдущем образовании (аттестат или диплом);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фотографии 3х4, в количестве 2 шт.;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документы, подтверждающие индивидуальные достижения;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медицинская справка (не для всех специальностей);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документы, подтверждающие особые права и преимущества (при наличии).</a:t>
          </a:r>
        </a:p>
        <a:p>
          <a:pPr>
            <a:lnSpc>
              <a:spcPct val="100000"/>
            </a:lnSpc>
            <a:spcAft>
              <a:spcPct val="35000"/>
            </a:spcAft>
          </a:pPr>
          <a:endParaRPr lang="ru-RU" sz="4400" dirty="0"/>
        </a:p>
      </dgm:t>
    </dgm:pt>
    <dgm:pt modelId="{98DB05A7-0E10-4F15-8441-93875F5F6131}" type="parTrans" cxnId="{0C20FFE4-F2E6-4D6C-83B1-62D8F4797C62}">
      <dgm:prSet/>
      <dgm:spPr/>
      <dgm:t>
        <a:bodyPr/>
        <a:lstStyle/>
        <a:p>
          <a:endParaRPr lang="ru-RU"/>
        </a:p>
      </dgm:t>
    </dgm:pt>
    <dgm:pt modelId="{42F49F14-7B0D-49E2-9028-67911B2CF79B}" type="sibTrans" cxnId="{0C20FFE4-F2E6-4D6C-83B1-62D8F4797C62}">
      <dgm:prSet/>
      <dgm:spPr/>
      <dgm:t>
        <a:bodyPr/>
        <a:lstStyle/>
        <a:p>
          <a:endParaRPr lang="ru-RU"/>
        </a:p>
      </dgm:t>
    </dgm:pt>
    <dgm:pt modelId="{549A157D-8456-4114-9913-05683056B069}">
      <dgm:prSet phldrT="[Текст]" custT="1"/>
      <dgm:spPr/>
      <dgm:t>
        <a:bodyPr/>
        <a:lstStyle/>
        <a:p>
          <a:r>
            <a:rPr lang="ru-RU" sz="1600" dirty="0" smtClean="0"/>
            <a:t>написать </a:t>
          </a:r>
          <a:r>
            <a:rPr lang="ru-RU" sz="1600" b="1" dirty="0" smtClean="0"/>
            <a:t>заявление</a:t>
          </a:r>
          <a:r>
            <a:rPr lang="ru-RU" sz="1600" dirty="0" smtClean="0"/>
            <a:t> о приеме (помогут в приемной комиссии) и отслеживать </a:t>
          </a:r>
          <a:r>
            <a:rPr lang="ru-RU" sz="1600" b="1" dirty="0" smtClean="0"/>
            <a:t>конкурсную ситуацию </a:t>
          </a:r>
          <a:r>
            <a:rPr lang="ru-RU" sz="1600" dirty="0" smtClean="0"/>
            <a:t>по выбранным направлениям подготовки или специальностям (не более 3-х в одном вузе)</a:t>
          </a:r>
          <a:endParaRPr lang="ru-RU" sz="1600" dirty="0"/>
        </a:p>
      </dgm:t>
    </dgm:pt>
    <dgm:pt modelId="{A89A3063-3BEA-4381-BF6B-CA85055B1E34}" type="parTrans" cxnId="{0E91B10F-CEA5-4544-B00C-9AD54B5B4A13}">
      <dgm:prSet/>
      <dgm:spPr/>
      <dgm:t>
        <a:bodyPr/>
        <a:lstStyle/>
        <a:p>
          <a:endParaRPr lang="ru-RU"/>
        </a:p>
      </dgm:t>
    </dgm:pt>
    <dgm:pt modelId="{CFDF4BB5-6CF8-4BB8-B86F-0784A92E4A25}" type="sibTrans" cxnId="{0E91B10F-CEA5-4544-B00C-9AD54B5B4A13}">
      <dgm:prSet/>
      <dgm:spPr/>
      <dgm:t>
        <a:bodyPr/>
        <a:lstStyle/>
        <a:p>
          <a:endParaRPr lang="ru-RU"/>
        </a:p>
      </dgm:t>
    </dgm:pt>
    <dgm:pt modelId="{647E0132-DB87-4025-A603-6333F62CEAD1}">
      <dgm:prSet phldrT="[Текст]" custT="1"/>
      <dgm:spPr/>
      <dgm:t>
        <a:bodyPr/>
        <a:lstStyle/>
        <a:p>
          <a:r>
            <a:rPr lang="ru-RU" sz="1600" dirty="0" smtClean="0"/>
            <a:t>предоставить </a:t>
          </a:r>
          <a:r>
            <a:rPr lang="ru-RU" sz="1600" b="1" dirty="0" smtClean="0"/>
            <a:t>оригинал</a:t>
          </a:r>
          <a:r>
            <a:rPr lang="ru-RU" sz="1600" dirty="0" smtClean="0"/>
            <a:t> документа об образовании и написать </a:t>
          </a:r>
          <a:r>
            <a:rPr lang="ru-RU" sz="1600" b="1" dirty="0" smtClean="0"/>
            <a:t>заявление о согласии на зачисление </a:t>
          </a:r>
          <a:r>
            <a:rPr lang="ru-RU" sz="1600" dirty="0" smtClean="0"/>
            <a:t>по конкретным условиям поступления</a:t>
          </a:r>
          <a:endParaRPr lang="ru-RU" sz="1600" dirty="0"/>
        </a:p>
      </dgm:t>
    </dgm:pt>
    <dgm:pt modelId="{BE3B882D-C3B1-4737-B1E9-959FF9D2A7C2}" type="parTrans" cxnId="{1F6B1313-F2EA-4508-BCD6-84F1A8CB3614}">
      <dgm:prSet/>
      <dgm:spPr/>
      <dgm:t>
        <a:bodyPr/>
        <a:lstStyle/>
        <a:p>
          <a:endParaRPr lang="ru-RU"/>
        </a:p>
      </dgm:t>
    </dgm:pt>
    <dgm:pt modelId="{39F1B434-7E50-4E1F-AB9C-FAAA34DE31CE}" type="sibTrans" cxnId="{1F6B1313-F2EA-4508-BCD6-84F1A8CB3614}">
      <dgm:prSet/>
      <dgm:spPr/>
      <dgm:t>
        <a:bodyPr/>
        <a:lstStyle/>
        <a:p>
          <a:endParaRPr lang="ru-RU"/>
        </a:p>
      </dgm:t>
    </dgm:pt>
    <dgm:pt modelId="{EBA00B03-3C41-40E9-A2FF-B61A2DEA5378}" type="pres">
      <dgm:prSet presAssocID="{46FA4C90-2DB1-48F0-A47B-E0159641832D}" presName="arrowDiagram" presStyleCnt="0">
        <dgm:presLayoutVars>
          <dgm:chMax val="5"/>
          <dgm:dir/>
          <dgm:resizeHandles val="exact"/>
        </dgm:presLayoutVars>
      </dgm:prSet>
      <dgm:spPr/>
    </dgm:pt>
    <dgm:pt modelId="{6534E19F-85C6-458E-9DAC-12241FD7EBE3}" type="pres">
      <dgm:prSet presAssocID="{46FA4C90-2DB1-48F0-A47B-E0159641832D}" presName="arrow" presStyleLbl="bgShp" presStyleIdx="0" presStyleCnt="1" custScaleX="92784" custScaleY="92097" custLinFactNeighborX="-9201" custLinFactNeighborY="-4329"/>
      <dgm:spPr/>
    </dgm:pt>
    <dgm:pt modelId="{743372DF-0325-45CE-901D-20EA0B1F8371}" type="pres">
      <dgm:prSet presAssocID="{46FA4C90-2DB1-48F0-A47B-E0159641832D}" presName="arrowDiagram3" presStyleCnt="0"/>
      <dgm:spPr/>
    </dgm:pt>
    <dgm:pt modelId="{F16D1CB8-A452-4427-BEA5-752E75DC1466}" type="pres">
      <dgm:prSet presAssocID="{FBE53FD6-63FA-49D7-932D-DA33C135C9CE}" presName="bullet3a" presStyleLbl="node1" presStyleIdx="0" presStyleCnt="3" custScaleX="86058" custScaleY="95062" custLinFactX="-200000" custLinFactY="-9821" custLinFactNeighborX="-296780" custLinFactNeighborY="-100000"/>
      <dgm:spPr/>
    </dgm:pt>
    <dgm:pt modelId="{69B94A51-4773-46ED-BD04-08666E5FD513}" type="pres">
      <dgm:prSet presAssocID="{FBE53FD6-63FA-49D7-932D-DA33C135C9CE}" presName="textBox3a" presStyleLbl="revTx" presStyleIdx="0" presStyleCnt="3" custScaleX="364888" custScaleY="101422" custLinFactNeighborX="79111" custLinFactNeighborY="-1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7233B-0019-4CEB-80DB-DB49F7AA8AA6}" type="pres">
      <dgm:prSet presAssocID="{549A157D-8456-4114-9913-05683056B069}" presName="bullet3b" presStyleLbl="node1" presStyleIdx="1" presStyleCnt="3" custLinFactX="-228869" custLinFactNeighborX="-300000" custLinFactNeighborY="14066"/>
      <dgm:spPr/>
    </dgm:pt>
    <dgm:pt modelId="{64FFBAC6-6CD3-459A-88B4-BA07AF4D5383}" type="pres">
      <dgm:prSet presAssocID="{549A157D-8456-4114-9913-05683056B069}" presName="textBox3b" presStyleLbl="revTx" presStyleIdx="1" presStyleCnt="3" custAng="10800000" custFlipVert="1" custScaleX="308140" custScaleY="41937" custLinFactNeighborX="5747" custLinFactNeighborY="-33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1A2D6-2A1F-497D-B918-397B5325DB3E}" type="pres">
      <dgm:prSet presAssocID="{647E0132-DB87-4025-A603-6333F62CEAD1}" presName="bullet3c" presStyleLbl="node1" presStyleIdx="2" presStyleCnt="3" custLinFactX="-200000" custLinFactNeighborX="-238212" custLinFactNeighborY="-80384"/>
      <dgm:spPr/>
    </dgm:pt>
    <dgm:pt modelId="{B8340479-6609-41C9-B189-1031B0FB2958}" type="pres">
      <dgm:prSet presAssocID="{647E0132-DB87-4025-A603-6333F62CEAD1}" presName="textBox3c" presStyleLbl="revTx" presStyleIdx="2" presStyleCnt="3" custScaleX="237629" custScaleY="29256" custLinFactNeighborX="-37586" custLinFactNeighborY="-48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C22B4A-7228-4D05-B4B8-84315FB5762E}" type="presOf" srcId="{46FA4C90-2DB1-48F0-A47B-E0159641832D}" destId="{EBA00B03-3C41-40E9-A2FF-B61A2DEA5378}" srcOrd="0" destOrd="0" presId="urn:microsoft.com/office/officeart/2005/8/layout/arrow2"/>
    <dgm:cxn modelId="{1F6B1313-F2EA-4508-BCD6-84F1A8CB3614}" srcId="{46FA4C90-2DB1-48F0-A47B-E0159641832D}" destId="{647E0132-DB87-4025-A603-6333F62CEAD1}" srcOrd="2" destOrd="0" parTransId="{BE3B882D-C3B1-4737-B1E9-959FF9D2A7C2}" sibTransId="{39F1B434-7E50-4E1F-AB9C-FAAA34DE31CE}"/>
    <dgm:cxn modelId="{1903C78E-4FAB-446A-8FE6-F6E4165BF539}" type="presOf" srcId="{549A157D-8456-4114-9913-05683056B069}" destId="{64FFBAC6-6CD3-459A-88B4-BA07AF4D5383}" srcOrd="0" destOrd="0" presId="urn:microsoft.com/office/officeart/2005/8/layout/arrow2"/>
    <dgm:cxn modelId="{666FC69A-03B4-475E-88A0-E502DEED79F7}" type="presOf" srcId="{FBE53FD6-63FA-49D7-932D-DA33C135C9CE}" destId="{69B94A51-4773-46ED-BD04-08666E5FD513}" srcOrd="0" destOrd="0" presId="urn:microsoft.com/office/officeart/2005/8/layout/arrow2"/>
    <dgm:cxn modelId="{0C20FFE4-F2E6-4D6C-83B1-62D8F4797C62}" srcId="{46FA4C90-2DB1-48F0-A47B-E0159641832D}" destId="{FBE53FD6-63FA-49D7-932D-DA33C135C9CE}" srcOrd="0" destOrd="0" parTransId="{98DB05A7-0E10-4F15-8441-93875F5F6131}" sibTransId="{42F49F14-7B0D-49E2-9028-67911B2CF79B}"/>
    <dgm:cxn modelId="{4A810769-3E45-4D7F-8972-A10BD8BE4415}" type="presOf" srcId="{647E0132-DB87-4025-A603-6333F62CEAD1}" destId="{B8340479-6609-41C9-B189-1031B0FB2958}" srcOrd="0" destOrd="0" presId="urn:microsoft.com/office/officeart/2005/8/layout/arrow2"/>
    <dgm:cxn modelId="{0E91B10F-CEA5-4544-B00C-9AD54B5B4A13}" srcId="{46FA4C90-2DB1-48F0-A47B-E0159641832D}" destId="{549A157D-8456-4114-9913-05683056B069}" srcOrd="1" destOrd="0" parTransId="{A89A3063-3BEA-4381-BF6B-CA85055B1E34}" sibTransId="{CFDF4BB5-6CF8-4BB8-B86F-0784A92E4A25}"/>
    <dgm:cxn modelId="{6415D6D2-2F96-4102-A525-8E574906E863}" type="presParOf" srcId="{EBA00B03-3C41-40E9-A2FF-B61A2DEA5378}" destId="{6534E19F-85C6-458E-9DAC-12241FD7EBE3}" srcOrd="0" destOrd="0" presId="urn:microsoft.com/office/officeart/2005/8/layout/arrow2"/>
    <dgm:cxn modelId="{B8FC169C-8B5F-4039-88A5-1217B2C11244}" type="presParOf" srcId="{EBA00B03-3C41-40E9-A2FF-B61A2DEA5378}" destId="{743372DF-0325-45CE-901D-20EA0B1F8371}" srcOrd="1" destOrd="0" presId="urn:microsoft.com/office/officeart/2005/8/layout/arrow2"/>
    <dgm:cxn modelId="{9741BABD-DFED-4CB9-AB52-0DF0AE724DCF}" type="presParOf" srcId="{743372DF-0325-45CE-901D-20EA0B1F8371}" destId="{F16D1CB8-A452-4427-BEA5-752E75DC1466}" srcOrd="0" destOrd="0" presId="urn:microsoft.com/office/officeart/2005/8/layout/arrow2"/>
    <dgm:cxn modelId="{22135627-2F90-42F2-AF57-F75C0D2231E1}" type="presParOf" srcId="{743372DF-0325-45CE-901D-20EA0B1F8371}" destId="{69B94A51-4773-46ED-BD04-08666E5FD513}" srcOrd="1" destOrd="0" presId="urn:microsoft.com/office/officeart/2005/8/layout/arrow2"/>
    <dgm:cxn modelId="{1DAE611E-E47F-470E-B2B7-728DF7783E23}" type="presParOf" srcId="{743372DF-0325-45CE-901D-20EA0B1F8371}" destId="{AC17233B-0019-4CEB-80DB-DB49F7AA8AA6}" srcOrd="2" destOrd="0" presId="urn:microsoft.com/office/officeart/2005/8/layout/arrow2"/>
    <dgm:cxn modelId="{2499C35A-30B0-4B39-8CCF-36FB3F05BD25}" type="presParOf" srcId="{743372DF-0325-45CE-901D-20EA0B1F8371}" destId="{64FFBAC6-6CD3-459A-88B4-BA07AF4D5383}" srcOrd="3" destOrd="0" presId="urn:microsoft.com/office/officeart/2005/8/layout/arrow2"/>
    <dgm:cxn modelId="{16E0A763-E18C-4F2B-85E4-0E88DF21BA50}" type="presParOf" srcId="{743372DF-0325-45CE-901D-20EA0B1F8371}" destId="{1611A2D6-2A1F-497D-B918-397B5325DB3E}" srcOrd="4" destOrd="0" presId="urn:microsoft.com/office/officeart/2005/8/layout/arrow2"/>
    <dgm:cxn modelId="{5A2B867C-80A9-41D3-B1FA-569BBC18F4DD}" type="presParOf" srcId="{743372DF-0325-45CE-901D-20EA0B1F8371}" destId="{B8340479-6609-41C9-B189-1031B0FB295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5EBB8-80C6-41CE-8950-10726085405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33105D-9E2B-4EB4-AB93-E6FF0C46E2E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Срок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начала приема документов</a:t>
          </a:r>
          <a:endParaRPr lang="ru-RU" sz="2000" b="1" dirty="0">
            <a:solidFill>
              <a:schemeClr val="tx1"/>
            </a:solidFill>
          </a:endParaRPr>
        </a:p>
      </dgm:t>
    </dgm:pt>
    <dgm:pt modelId="{A20F2723-32CB-4C0B-B089-3264179DD902}" type="parTrans" cxnId="{8FBC8406-3728-4647-A78C-C6EA3DC66256}">
      <dgm:prSet/>
      <dgm:spPr/>
      <dgm:t>
        <a:bodyPr/>
        <a:lstStyle/>
        <a:p>
          <a:endParaRPr lang="ru-RU"/>
        </a:p>
      </dgm:t>
    </dgm:pt>
    <dgm:pt modelId="{073C83DB-4A02-40CF-AA93-F513C671FCFE}" type="sibTrans" cxnId="{8FBC8406-3728-4647-A78C-C6EA3DC66256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20 июня 2019</a:t>
          </a:r>
          <a:endParaRPr lang="ru-RU" b="1" dirty="0">
            <a:solidFill>
              <a:srgbClr val="FF0000"/>
            </a:solidFill>
          </a:endParaRPr>
        </a:p>
      </dgm:t>
    </dgm:pt>
    <dgm:pt modelId="{37DA785F-6F9D-4FCD-AA82-32C07CD4A52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Срок завершения приема документов от лиц, поступающих на обучение </a:t>
          </a:r>
          <a:br>
            <a:rPr lang="ru-RU" sz="1200" b="1" dirty="0" smtClean="0">
              <a:solidFill>
                <a:schemeClr val="tx1"/>
              </a:solidFill>
            </a:rPr>
          </a:br>
          <a:r>
            <a:rPr lang="ru-RU" sz="1200" b="1" dirty="0" smtClean="0">
              <a:solidFill>
                <a:schemeClr val="tx1"/>
              </a:solidFill>
            </a:rPr>
            <a:t>по результатам  дополнительных ВИ творческой и (или) профессиональной направленности</a:t>
          </a:r>
          <a:endParaRPr lang="ru-RU" sz="1200" b="1" dirty="0">
            <a:solidFill>
              <a:schemeClr val="tx1"/>
            </a:solidFill>
          </a:endParaRPr>
        </a:p>
      </dgm:t>
    </dgm:pt>
    <dgm:pt modelId="{6102385E-A504-490B-AA07-EBD9D6D186CA}" type="parTrans" cxnId="{15918C3A-C7B3-4EBF-9709-DE7D151F1F20}">
      <dgm:prSet/>
      <dgm:spPr/>
      <dgm:t>
        <a:bodyPr/>
        <a:lstStyle/>
        <a:p>
          <a:endParaRPr lang="ru-RU"/>
        </a:p>
      </dgm:t>
    </dgm:pt>
    <dgm:pt modelId="{5261CE7F-128D-4D01-9843-71001766C375}" type="sibTrans" cxnId="{15918C3A-C7B3-4EBF-9709-DE7D151F1F20}">
      <dgm:prSet custT="1"/>
      <dgm:spPr/>
      <dgm:t>
        <a:bodyPr/>
        <a:lstStyle/>
        <a:p>
          <a:r>
            <a:rPr lang="ru-RU" sz="2200" b="1" dirty="0" smtClean="0">
              <a:solidFill>
                <a:srgbClr val="FF0000"/>
              </a:solidFill>
            </a:rPr>
            <a:t>9 </a:t>
          </a:r>
          <a:r>
            <a:rPr lang="ru-RU" sz="2200" b="1" smtClean="0">
              <a:solidFill>
                <a:srgbClr val="FF0000"/>
              </a:solidFill>
            </a:rPr>
            <a:t>июля </a:t>
          </a:r>
          <a:r>
            <a:rPr lang="ru-RU" sz="2200" b="1" smtClean="0">
              <a:solidFill>
                <a:srgbClr val="FF0000"/>
              </a:solidFill>
            </a:rPr>
            <a:t>2019</a:t>
          </a:r>
          <a:endParaRPr lang="ru-RU" sz="2200" b="1" dirty="0">
            <a:solidFill>
              <a:srgbClr val="FF0000"/>
            </a:solidFill>
          </a:endParaRPr>
        </a:p>
      </dgm:t>
    </dgm:pt>
    <dgm:pt modelId="{A986EC45-6DCF-4D60-BC89-2DD35E658B9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Срок завершения приема документов от лиц, поступающих на обучение </a:t>
          </a:r>
          <a:br>
            <a:rPr lang="ru-RU" sz="1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по результатам общеобразовательных ВИ</a:t>
          </a:r>
          <a:endParaRPr lang="ru-RU" sz="1600" b="1" dirty="0">
            <a:solidFill>
              <a:schemeClr val="tx1"/>
            </a:solidFill>
          </a:endParaRPr>
        </a:p>
      </dgm:t>
    </dgm:pt>
    <dgm:pt modelId="{FD21C993-2722-4031-A8A2-510F76ED4164}" type="parTrans" cxnId="{D9EBD277-162B-4B9C-BD5C-0E00EBF04CC9}">
      <dgm:prSet/>
      <dgm:spPr/>
      <dgm:t>
        <a:bodyPr/>
        <a:lstStyle/>
        <a:p>
          <a:endParaRPr lang="ru-RU"/>
        </a:p>
      </dgm:t>
    </dgm:pt>
    <dgm:pt modelId="{F2A884C5-5E0F-4358-9CED-04AF73BA91CE}" type="sibTrans" cxnId="{D9EBD277-162B-4B9C-BD5C-0E00EBF04CC9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16 июля 2019</a:t>
          </a:r>
          <a:endParaRPr lang="ru-RU" b="1" dirty="0">
            <a:solidFill>
              <a:srgbClr val="FF0000"/>
            </a:solidFill>
          </a:endParaRPr>
        </a:p>
      </dgm:t>
    </dgm:pt>
    <dgm:pt modelId="{A91AE848-C2AC-4683-B063-F2BDB65824A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Срок завершения приема документов от лиц, поступающих на обучение </a:t>
          </a:r>
          <a:br>
            <a:rPr lang="ru-RU" sz="1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по результатам ЕГЭ</a:t>
          </a:r>
          <a:endParaRPr lang="ru-RU" sz="1600" b="1" dirty="0">
            <a:solidFill>
              <a:schemeClr val="tx1"/>
            </a:solidFill>
          </a:endParaRPr>
        </a:p>
      </dgm:t>
    </dgm:pt>
    <dgm:pt modelId="{42C40C04-AA0D-454B-BBF9-E1F5EDA0D2E6}" type="parTrans" cxnId="{6888C221-6E4D-49B5-8852-977B3906BDE9}">
      <dgm:prSet/>
      <dgm:spPr/>
      <dgm:t>
        <a:bodyPr/>
        <a:lstStyle/>
        <a:p>
          <a:endParaRPr lang="ru-RU"/>
        </a:p>
      </dgm:t>
    </dgm:pt>
    <dgm:pt modelId="{46A317AD-33B3-43D0-AC9A-21D526EF67DA}" type="sibTrans" cxnId="{6888C221-6E4D-49B5-8852-977B3906BDE9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!</a:t>
          </a:r>
          <a:r>
            <a:rPr lang="ru-RU" b="1" dirty="0" smtClean="0">
              <a:solidFill>
                <a:srgbClr val="FF0000"/>
              </a:solidFill>
            </a:rPr>
            <a:t> 26 </a:t>
          </a:r>
          <a:r>
            <a:rPr lang="ru-RU" b="1" dirty="0" smtClean="0">
              <a:solidFill>
                <a:srgbClr val="FF0000"/>
              </a:solidFill>
            </a:rPr>
            <a:t>июля 2019</a:t>
          </a:r>
          <a:endParaRPr lang="ru-RU" b="1" dirty="0">
            <a:solidFill>
              <a:srgbClr val="FF0000"/>
            </a:solidFill>
          </a:endParaRPr>
        </a:p>
      </dgm:t>
    </dgm:pt>
    <dgm:pt modelId="{EF7A5D87-3FC2-4556-99F5-054F8E610346}" type="pres">
      <dgm:prSet presAssocID="{A4C5EBB8-80C6-41CE-8950-1072608540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0FAC56-F570-4DA1-AC15-6B375F606E9C}" type="pres">
      <dgm:prSet presAssocID="{E933105D-9E2B-4EB4-AB93-E6FF0C46E2EE}" presName="hierRoot1" presStyleCnt="0">
        <dgm:presLayoutVars>
          <dgm:hierBranch val="init"/>
        </dgm:presLayoutVars>
      </dgm:prSet>
      <dgm:spPr/>
    </dgm:pt>
    <dgm:pt modelId="{A5088147-EAB8-45D4-9840-A65D50A6A571}" type="pres">
      <dgm:prSet presAssocID="{E933105D-9E2B-4EB4-AB93-E6FF0C46E2EE}" presName="rootComposite1" presStyleCnt="0"/>
      <dgm:spPr/>
    </dgm:pt>
    <dgm:pt modelId="{7B47BD88-04F4-4159-A75F-97ED94246C79}" type="pres">
      <dgm:prSet presAssocID="{E933105D-9E2B-4EB4-AB93-E6FF0C46E2EE}" presName="rootText1" presStyleLbl="node0" presStyleIdx="0" presStyleCnt="1" custScaleX="121901" custLinFactNeighborX="6683" custLinFactNeighborY="-846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8CFDC62-8C4A-4EDD-B84F-08D3699FDA84}" type="pres">
      <dgm:prSet presAssocID="{E933105D-9E2B-4EB4-AB93-E6FF0C46E2EE}" presName="titleText1" presStyleLbl="fgAcc0" presStyleIdx="0" presStyleCnt="1" custLinFactNeighborX="86610" custLinFactNeighborY="-3962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7339E64-BD79-425F-9922-740B503A4A51}" type="pres">
      <dgm:prSet presAssocID="{E933105D-9E2B-4EB4-AB93-E6FF0C46E2EE}" presName="rootConnector1" presStyleLbl="node1" presStyleIdx="0" presStyleCnt="3"/>
      <dgm:spPr/>
      <dgm:t>
        <a:bodyPr/>
        <a:lstStyle/>
        <a:p>
          <a:endParaRPr lang="ru-RU"/>
        </a:p>
      </dgm:t>
    </dgm:pt>
    <dgm:pt modelId="{141F963D-A8CE-417C-97B1-26B81EDC3F1B}" type="pres">
      <dgm:prSet presAssocID="{E933105D-9E2B-4EB4-AB93-E6FF0C46E2EE}" presName="hierChild2" presStyleCnt="0"/>
      <dgm:spPr/>
    </dgm:pt>
    <dgm:pt modelId="{673497E3-E10F-4FBA-AC2B-8150C2A7C2FE}" type="pres">
      <dgm:prSet presAssocID="{6102385E-A504-490B-AA07-EBD9D6D186C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30B4F36-FF95-4FE8-BB68-30FB0F66FE9C}" type="pres">
      <dgm:prSet presAssocID="{37DA785F-6F9D-4FCD-AA82-32C07CD4A528}" presName="hierRoot2" presStyleCnt="0">
        <dgm:presLayoutVars>
          <dgm:hierBranch val="init"/>
        </dgm:presLayoutVars>
      </dgm:prSet>
      <dgm:spPr/>
    </dgm:pt>
    <dgm:pt modelId="{143245AE-0A2B-4C0F-9761-6BF85422C463}" type="pres">
      <dgm:prSet presAssocID="{37DA785F-6F9D-4FCD-AA82-32C07CD4A528}" presName="rootComposite" presStyleCnt="0"/>
      <dgm:spPr/>
    </dgm:pt>
    <dgm:pt modelId="{2D74436B-B3E9-4B80-A34E-31DB4E829278}" type="pres">
      <dgm:prSet presAssocID="{37DA785F-6F9D-4FCD-AA82-32C07CD4A528}" presName="rootText" presStyleLbl="node1" presStyleIdx="0" presStyleCnt="3" custScaleX="113900" custScaleY="14177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CBD7492-C53D-4552-B2B7-0CDEED6AD069}" type="pres">
      <dgm:prSet presAssocID="{37DA785F-6F9D-4FCD-AA82-32C07CD4A528}" presName="titleText2" presStyleLbl="fgAcc1" presStyleIdx="0" presStyleCnt="3" custLinFactNeighborX="5156" custLinFactNeighborY="7629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1EF55A6-1833-4497-88B2-EDBDBA6E25D4}" type="pres">
      <dgm:prSet presAssocID="{37DA785F-6F9D-4FCD-AA82-32C07CD4A528}" presName="rootConnector" presStyleLbl="node2" presStyleIdx="0" presStyleCnt="0"/>
      <dgm:spPr/>
      <dgm:t>
        <a:bodyPr/>
        <a:lstStyle/>
        <a:p>
          <a:endParaRPr lang="ru-RU"/>
        </a:p>
      </dgm:t>
    </dgm:pt>
    <dgm:pt modelId="{07EF86EE-A044-4902-9BC9-EF2175B7740E}" type="pres">
      <dgm:prSet presAssocID="{37DA785F-6F9D-4FCD-AA82-32C07CD4A528}" presName="hierChild4" presStyleCnt="0"/>
      <dgm:spPr/>
    </dgm:pt>
    <dgm:pt modelId="{77323C4F-D8C6-4338-A9FE-4AC7BF9D993E}" type="pres">
      <dgm:prSet presAssocID="{37DA785F-6F9D-4FCD-AA82-32C07CD4A528}" presName="hierChild5" presStyleCnt="0"/>
      <dgm:spPr/>
    </dgm:pt>
    <dgm:pt modelId="{E4123B62-3F76-4FAD-928E-82AD969B0511}" type="pres">
      <dgm:prSet presAssocID="{FD21C993-2722-4031-A8A2-510F76ED416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38B9163-FF93-473A-9CA0-8AB5B52CE1D8}" type="pres">
      <dgm:prSet presAssocID="{A986EC45-6DCF-4D60-BC89-2DD35E658B92}" presName="hierRoot2" presStyleCnt="0">
        <dgm:presLayoutVars>
          <dgm:hierBranch val="init"/>
        </dgm:presLayoutVars>
      </dgm:prSet>
      <dgm:spPr/>
    </dgm:pt>
    <dgm:pt modelId="{A063196F-BA06-4C19-A740-D6D26A20F13D}" type="pres">
      <dgm:prSet presAssocID="{A986EC45-6DCF-4D60-BC89-2DD35E658B92}" presName="rootComposite" presStyleCnt="0"/>
      <dgm:spPr/>
    </dgm:pt>
    <dgm:pt modelId="{ABF0D6B5-D003-4B59-BAB4-46530462CC18}" type="pres">
      <dgm:prSet presAssocID="{A986EC45-6DCF-4D60-BC89-2DD35E658B92}" presName="rootText" presStyleLbl="node1" presStyleIdx="1" presStyleCnt="3" custScaleX="123275" custScaleY="14008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FFC2A14-4219-48AE-B1E9-2642531FB380}" type="pres">
      <dgm:prSet presAssocID="{A986EC45-6DCF-4D60-BC89-2DD35E658B92}" presName="titleText2" presStyleLbl="fgAcc1" presStyleIdx="1" presStyleCnt="3" custLinFactNeighborX="10179" custLinFactNeighborY="788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47DCC1F-AE3B-455C-BA56-B89C5D965E4F}" type="pres">
      <dgm:prSet presAssocID="{A986EC45-6DCF-4D60-BC89-2DD35E658B92}" presName="rootConnector" presStyleLbl="node2" presStyleIdx="0" presStyleCnt="0"/>
      <dgm:spPr/>
      <dgm:t>
        <a:bodyPr/>
        <a:lstStyle/>
        <a:p>
          <a:endParaRPr lang="ru-RU"/>
        </a:p>
      </dgm:t>
    </dgm:pt>
    <dgm:pt modelId="{DC3E750B-A18C-42CC-980F-29A19908C970}" type="pres">
      <dgm:prSet presAssocID="{A986EC45-6DCF-4D60-BC89-2DD35E658B92}" presName="hierChild4" presStyleCnt="0"/>
      <dgm:spPr/>
    </dgm:pt>
    <dgm:pt modelId="{A11E9955-91EA-46F2-A51C-92E0FE66773F}" type="pres">
      <dgm:prSet presAssocID="{A986EC45-6DCF-4D60-BC89-2DD35E658B92}" presName="hierChild5" presStyleCnt="0"/>
      <dgm:spPr/>
    </dgm:pt>
    <dgm:pt modelId="{7A10AB32-DBB9-4368-9574-15182FA4FA1D}" type="pres">
      <dgm:prSet presAssocID="{42C40C04-AA0D-454B-BBF9-E1F5EDA0D2E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1979200-F056-4B85-8AFD-21B5C8DF762B}" type="pres">
      <dgm:prSet presAssocID="{A91AE848-C2AC-4683-B063-F2BDB65824A2}" presName="hierRoot2" presStyleCnt="0">
        <dgm:presLayoutVars>
          <dgm:hierBranch val="init"/>
        </dgm:presLayoutVars>
      </dgm:prSet>
      <dgm:spPr/>
    </dgm:pt>
    <dgm:pt modelId="{22D6B6B4-C4BD-4A6C-A0CB-7B534C74966A}" type="pres">
      <dgm:prSet presAssocID="{A91AE848-C2AC-4683-B063-F2BDB65824A2}" presName="rootComposite" presStyleCnt="0"/>
      <dgm:spPr/>
    </dgm:pt>
    <dgm:pt modelId="{03600B2E-8B8F-4133-8877-A2A3565E7E8B}" type="pres">
      <dgm:prSet presAssocID="{A91AE848-C2AC-4683-B063-F2BDB65824A2}" presName="rootText" presStyleLbl="node1" presStyleIdx="2" presStyleCnt="3" custScaleX="109284" custScaleY="14144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EDE016F-5E83-4FFA-AF57-1098C9F6748B}" type="pres">
      <dgm:prSet presAssocID="{A91AE848-C2AC-4683-B063-F2BDB65824A2}" presName="titleText2" presStyleLbl="fgAcc1" presStyleIdx="2" presStyleCnt="3" custLinFactNeighborX="1272" custLinFactNeighborY="7678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6CEBA5D-E208-4B7B-986F-DCD3BA354C75}" type="pres">
      <dgm:prSet presAssocID="{A91AE848-C2AC-4683-B063-F2BDB65824A2}" presName="rootConnector" presStyleLbl="node2" presStyleIdx="0" presStyleCnt="0"/>
      <dgm:spPr/>
      <dgm:t>
        <a:bodyPr/>
        <a:lstStyle/>
        <a:p>
          <a:endParaRPr lang="ru-RU"/>
        </a:p>
      </dgm:t>
    </dgm:pt>
    <dgm:pt modelId="{DC8AC93C-F206-4615-9C31-FC562A5B0619}" type="pres">
      <dgm:prSet presAssocID="{A91AE848-C2AC-4683-B063-F2BDB65824A2}" presName="hierChild4" presStyleCnt="0"/>
      <dgm:spPr/>
    </dgm:pt>
    <dgm:pt modelId="{2FEE79E5-B924-4193-907B-EAAFC4C93392}" type="pres">
      <dgm:prSet presAssocID="{A91AE848-C2AC-4683-B063-F2BDB65824A2}" presName="hierChild5" presStyleCnt="0"/>
      <dgm:spPr/>
    </dgm:pt>
    <dgm:pt modelId="{4609393B-F213-4ED8-A8AA-A7D3F9CE35EC}" type="pres">
      <dgm:prSet presAssocID="{E933105D-9E2B-4EB4-AB93-E6FF0C46E2EE}" presName="hierChild3" presStyleCnt="0"/>
      <dgm:spPr/>
    </dgm:pt>
  </dgm:ptLst>
  <dgm:cxnLst>
    <dgm:cxn modelId="{C3F20625-432E-40A0-80F6-8CE3B9EF561E}" type="presOf" srcId="{46A317AD-33B3-43D0-AC9A-21D526EF67DA}" destId="{6EDE016F-5E83-4FFA-AF57-1098C9F6748B}" srcOrd="0" destOrd="0" presId="urn:microsoft.com/office/officeart/2008/layout/NameandTitleOrganizationalChart"/>
    <dgm:cxn modelId="{6888C221-6E4D-49B5-8852-977B3906BDE9}" srcId="{E933105D-9E2B-4EB4-AB93-E6FF0C46E2EE}" destId="{A91AE848-C2AC-4683-B063-F2BDB65824A2}" srcOrd="2" destOrd="0" parTransId="{42C40C04-AA0D-454B-BBF9-E1F5EDA0D2E6}" sibTransId="{46A317AD-33B3-43D0-AC9A-21D526EF67DA}"/>
    <dgm:cxn modelId="{D9EBD277-162B-4B9C-BD5C-0E00EBF04CC9}" srcId="{E933105D-9E2B-4EB4-AB93-E6FF0C46E2EE}" destId="{A986EC45-6DCF-4D60-BC89-2DD35E658B92}" srcOrd="1" destOrd="0" parTransId="{FD21C993-2722-4031-A8A2-510F76ED4164}" sibTransId="{F2A884C5-5E0F-4358-9CED-04AF73BA91CE}"/>
    <dgm:cxn modelId="{C0B02C0D-FCC6-4959-92F8-7FA81A275A7B}" type="presOf" srcId="{E933105D-9E2B-4EB4-AB93-E6FF0C46E2EE}" destId="{27339E64-BD79-425F-9922-740B503A4A51}" srcOrd="1" destOrd="0" presId="urn:microsoft.com/office/officeart/2008/layout/NameandTitleOrganizationalChart"/>
    <dgm:cxn modelId="{8FBC8406-3728-4647-A78C-C6EA3DC66256}" srcId="{A4C5EBB8-80C6-41CE-8950-10726085405B}" destId="{E933105D-9E2B-4EB4-AB93-E6FF0C46E2EE}" srcOrd="0" destOrd="0" parTransId="{A20F2723-32CB-4C0B-B089-3264179DD902}" sibTransId="{073C83DB-4A02-40CF-AA93-F513C671FCFE}"/>
    <dgm:cxn modelId="{8778595C-EF55-435C-85A5-56FC50912047}" type="presOf" srcId="{A986EC45-6DCF-4D60-BC89-2DD35E658B92}" destId="{ABF0D6B5-D003-4B59-BAB4-46530462CC18}" srcOrd="0" destOrd="0" presId="urn:microsoft.com/office/officeart/2008/layout/NameandTitleOrganizationalChart"/>
    <dgm:cxn modelId="{BEA4C41D-122E-47F1-B3FD-3B16E29AE118}" type="presOf" srcId="{A91AE848-C2AC-4683-B063-F2BDB65824A2}" destId="{86CEBA5D-E208-4B7B-986F-DCD3BA354C75}" srcOrd="1" destOrd="0" presId="urn:microsoft.com/office/officeart/2008/layout/NameandTitleOrganizationalChart"/>
    <dgm:cxn modelId="{690A51EC-E457-475C-AB51-76D46DF27B27}" type="presOf" srcId="{42C40C04-AA0D-454B-BBF9-E1F5EDA0D2E6}" destId="{7A10AB32-DBB9-4368-9574-15182FA4FA1D}" srcOrd="0" destOrd="0" presId="urn:microsoft.com/office/officeart/2008/layout/NameandTitleOrganizationalChart"/>
    <dgm:cxn modelId="{0AC42724-0ACA-46BB-8E67-B8C9EC9BF3F2}" type="presOf" srcId="{073C83DB-4A02-40CF-AA93-F513C671FCFE}" destId="{68CFDC62-8C4A-4EDD-B84F-08D3699FDA84}" srcOrd="0" destOrd="0" presId="urn:microsoft.com/office/officeart/2008/layout/NameandTitleOrganizationalChart"/>
    <dgm:cxn modelId="{53A36191-CC56-42D1-93B7-2F7764D659E5}" type="presOf" srcId="{37DA785F-6F9D-4FCD-AA82-32C07CD4A528}" destId="{91EF55A6-1833-4497-88B2-EDBDBA6E25D4}" srcOrd="1" destOrd="0" presId="urn:microsoft.com/office/officeart/2008/layout/NameandTitleOrganizationalChart"/>
    <dgm:cxn modelId="{CA5E0486-2DDD-4CB5-8866-2FBBFC739145}" type="presOf" srcId="{E933105D-9E2B-4EB4-AB93-E6FF0C46E2EE}" destId="{7B47BD88-04F4-4159-A75F-97ED94246C79}" srcOrd="0" destOrd="0" presId="urn:microsoft.com/office/officeart/2008/layout/NameandTitleOrganizationalChart"/>
    <dgm:cxn modelId="{3D2CEB5E-7623-4DD6-AB0D-1D984B013718}" type="presOf" srcId="{A4C5EBB8-80C6-41CE-8950-10726085405B}" destId="{EF7A5D87-3FC2-4556-99F5-054F8E610346}" srcOrd="0" destOrd="0" presId="urn:microsoft.com/office/officeart/2008/layout/NameandTitleOrganizationalChart"/>
    <dgm:cxn modelId="{66FCBB8C-107D-4521-A74A-D3D2E57BE87E}" type="presOf" srcId="{FD21C993-2722-4031-A8A2-510F76ED4164}" destId="{E4123B62-3F76-4FAD-928E-82AD969B0511}" srcOrd="0" destOrd="0" presId="urn:microsoft.com/office/officeart/2008/layout/NameandTitleOrganizationalChart"/>
    <dgm:cxn modelId="{3317D603-84CC-45A7-9C47-AC07717782A7}" type="presOf" srcId="{F2A884C5-5E0F-4358-9CED-04AF73BA91CE}" destId="{3FFC2A14-4219-48AE-B1E9-2642531FB380}" srcOrd="0" destOrd="0" presId="urn:microsoft.com/office/officeart/2008/layout/NameandTitleOrganizationalChart"/>
    <dgm:cxn modelId="{1A43B4BB-B934-40ED-A00B-05C8B478642C}" type="presOf" srcId="{5261CE7F-128D-4D01-9843-71001766C375}" destId="{FCBD7492-C53D-4552-B2B7-0CDEED6AD069}" srcOrd="0" destOrd="0" presId="urn:microsoft.com/office/officeart/2008/layout/NameandTitleOrganizationalChart"/>
    <dgm:cxn modelId="{13A7ACB5-8B3D-40F9-BA9F-41C09EED2DA0}" type="presOf" srcId="{37DA785F-6F9D-4FCD-AA82-32C07CD4A528}" destId="{2D74436B-B3E9-4B80-A34E-31DB4E829278}" srcOrd="0" destOrd="0" presId="urn:microsoft.com/office/officeart/2008/layout/NameandTitleOrganizationalChart"/>
    <dgm:cxn modelId="{1280914A-E4AC-457A-8B59-9C350554639C}" type="presOf" srcId="{A91AE848-C2AC-4683-B063-F2BDB65824A2}" destId="{03600B2E-8B8F-4133-8877-A2A3565E7E8B}" srcOrd="0" destOrd="0" presId="urn:microsoft.com/office/officeart/2008/layout/NameandTitleOrganizationalChart"/>
    <dgm:cxn modelId="{6046008B-BD3E-463E-98F2-DA2C64101D0D}" type="presOf" srcId="{6102385E-A504-490B-AA07-EBD9D6D186CA}" destId="{673497E3-E10F-4FBA-AC2B-8150C2A7C2FE}" srcOrd="0" destOrd="0" presId="urn:microsoft.com/office/officeart/2008/layout/NameandTitleOrganizationalChart"/>
    <dgm:cxn modelId="{D0EEA48D-BD72-4998-BB5B-D235BF42686A}" type="presOf" srcId="{A986EC45-6DCF-4D60-BC89-2DD35E658B92}" destId="{B47DCC1F-AE3B-455C-BA56-B89C5D965E4F}" srcOrd="1" destOrd="0" presId="urn:microsoft.com/office/officeart/2008/layout/NameandTitleOrganizationalChart"/>
    <dgm:cxn modelId="{15918C3A-C7B3-4EBF-9709-DE7D151F1F20}" srcId="{E933105D-9E2B-4EB4-AB93-E6FF0C46E2EE}" destId="{37DA785F-6F9D-4FCD-AA82-32C07CD4A528}" srcOrd="0" destOrd="0" parTransId="{6102385E-A504-490B-AA07-EBD9D6D186CA}" sibTransId="{5261CE7F-128D-4D01-9843-71001766C375}"/>
    <dgm:cxn modelId="{00660DE1-BF4D-420D-9A44-D51111AB5418}" type="presParOf" srcId="{EF7A5D87-3FC2-4556-99F5-054F8E610346}" destId="{680FAC56-F570-4DA1-AC15-6B375F606E9C}" srcOrd="0" destOrd="0" presId="urn:microsoft.com/office/officeart/2008/layout/NameandTitleOrganizationalChart"/>
    <dgm:cxn modelId="{C9F5F5F9-970C-4A6F-9E1B-1F61EA9D36EE}" type="presParOf" srcId="{680FAC56-F570-4DA1-AC15-6B375F606E9C}" destId="{A5088147-EAB8-45D4-9840-A65D50A6A571}" srcOrd="0" destOrd="0" presId="urn:microsoft.com/office/officeart/2008/layout/NameandTitleOrganizationalChart"/>
    <dgm:cxn modelId="{9FE19E46-DE3F-4CAE-AA3E-B8F389B8FC43}" type="presParOf" srcId="{A5088147-EAB8-45D4-9840-A65D50A6A571}" destId="{7B47BD88-04F4-4159-A75F-97ED94246C79}" srcOrd="0" destOrd="0" presId="urn:microsoft.com/office/officeart/2008/layout/NameandTitleOrganizationalChart"/>
    <dgm:cxn modelId="{DACC6701-DD5D-4F85-A602-4C7FFAA38E89}" type="presParOf" srcId="{A5088147-EAB8-45D4-9840-A65D50A6A571}" destId="{68CFDC62-8C4A-4EDD-B84F-08D3699FDA84}" srcOrd="1" destOrd="0" presId="urn:microsoft.com/office/officeart/2008/layout/NameandTitleOrganizationalChart"/>
    <dgm:cxn modelId="{48E7232E-D82B-485B-A5FB-A82710EFA37F}" type="presParOf" srcId="{A5088147-EAB8-45D4-9840-A65D50A6A571}" destId="{27339E64-BD79-425F-9922-740B503A4A51}" srcOrd="2" destOrd="0" presId="urn:microsoft.com/office/officeart/2008/layout/NameandTitleOrganizationalChart"/>
    <dgm:cxn modelId="{7FC8A8BB-2CDF-4150-9252-EECBFA61A618}" type="presParOf" srcId="{680FAC56-F570-4DA1-AC15-6B375F606E9C}" destId="{141F963D-A8CE-417C-97B1-26B81EDC3F1B}" srcOrd="1" destOrd="0" presId="urn:microsoft.com/office/officeart/2008/layout/NameandTitleOrganizationalChart"/>
    <dgm:cxn modelId="{13CE7A63-5E49-4B76-A5A2-056853686BD7}" type="presParOf" srcId="{141F963D-A8CE-417C-97B1-26B81EDC3F1B}" destId="{673497E3-E10F-4FBA-AC2B-8150C2A7C2FE}" srcOrd="0" destOrd="0" presId="urn:microsoft.com/office/officeart/2008/layout/NameandTitleOrganizationalChart"/>
    <dgm:cxn modelId="{B415BE94-9E8A-40CF-A004-F26E6A6FDFF6}" type="presParOf" srcId="{141F963D-A8CE-417C-97B1-26B81EDC3F1B}" destId="{830B4F36-FF95-4FE8-BB68-30FB0F66FE9C}" srcOrd="1" destOrd="0" presId="urn:microsoft.com/office/officeart/2008/layout/NameandTitleOrganizationalChart"/>
    <dgm:cxn modelId="{E38C0AE3-D3AA-4FD8-9138-E0D5AE65E07E}" type="presParOf" srcId="{830B4F36-FF95-4FE8-BB68-30FB0F66FE9C}" destId="{143245AE-0A2B-4C0F-9761-6BF85422C463}" srcOrd="0" destOrd="0" presId="urn:microsoft.com/office/officeart/2008/layout/NameandTitleOrganizationalChart"/>
    <dgm:cxn modelId="{D42BB174-6BC0-4259-8CD5-565F55DABAB7}" type="presParOf" srcId="{143245AE-0A2B-4C0F-9761-6BF85422C463}" destId="{2D74436B-B3E9-4B80-A34E-31DB4E829278}" srcOrd="0" destOrd="0" presId="urn:microsoft.com/office/officeart/2008/layout/NameandTitleOrganizationalChart"/>
    <dgm:cxn modelId="{7806F1CF-0C73-4F14-A3DB-D69601812874}" type="presParOf" srcId="{143245AE-0A2B-4C0F-9761-6BF85422C463}" destId="{FCBD7492-C53D-4552-B2B7-0CDEED6AD069}" srcOrd="1" destOrd="0" presId="urn:microsoft.com/office/officeart/2008/layout/NameandTitleOrganizationalChart"/>
    <dgm:cxn modelId="{EE721E45-8798-48F5-9457-BE2148A6EB29}" type="presParOf" srcId="{143245AE-0A2B-4C0F-9761-6BF85422C463}" destId="{91EF55A6-1833-4497-88B2-EDBDBA6E25D4}" srcOrd="2" destOrd="0" presId="urn:microsoft.com/office/officeart/2008/layout/NameandTitleOrganizationalChart"/>
    <dgm:cxn modelId="{21724BE8-594B-48AD-AADF-175E6C97EE37}" type="presParOf" srcId="{830B4F36-FF95-4FE8-BB68-30FB0F66FE9C}" destId="{07EF86EE-A044-4902-9BC9-EF2175B7740E}" srcOrd="1" destOrd="0" presId="urn:microsoft.com/office/officeart/2008/layout/NameandTitleOrganizationalChart"/>
    <dgm:cxn modelId="{E3C22AE9-1597-4030-BBF8-605371C9313F}" type="presParOf" srcId="{830B4F36-FF95-4FE8-BB68-30FB0F66FE9C}" destId="{77323C4F-D8C6-4338-A9FE-4AC7BF9D993E}" srcOrd="2" destOrd="0" presId="urn:microsoft.com/office/officeart/2008/layout/NameandTitleOrganizationalChart"/>
    <dgm:cxn modelId="{8DD3375F-2E07-48D2-9221-2483A1D29744}" type="presParOf" srcId="{141F963D-A8CE-417C-97B1-26B81EDC3F1B}" destId="{E4123B62-3F76-4FAD-928E-82AD969B0511}" srcOrd="2" destOrd="0" presId="urn:microsoft.com/office/officeart/2008/layout/NameandTitleOrganizationalChart"/>
    <dgm:cxn modelId="{397A837A-D21C-46D5-ABA5-BE982E3E3C16}" type="presParOf" srcId="{141F963D-A8CE-417C-97B1-26B81EDC3F1B}" destId="{F38B9163-FF93-473A-9CA0-8AB5B52CE1D8}" srcOrd="3" destOrd="0" presId="urn:microsoft.com/office/officeart/2008/layout/NameandTitleOrganizationalChart"/>
    <dgm:cxn modelId="{4FD45E65-BD6A-4413-99BA-F4AE5CEEBC2E}" type="presParOf" srcId="{F38B9163-FF93-473A-9CA0-8AB5B52CE1D8}" destId="{A063196F-BA06-4C19-A740-D6D26A20F13D}" srcOrd="0" destOrd="0" presId="urn:microsoft.com/office/officeart/2008/layout/NameandTitleOrganizationalChart"/>
    <dgm:cxn modelId="{D4B4DA03-18AA-410B-91AC-043E6A5DC417}" type="presParOf" srcId="{A063196F-BA06-4C19-A740-D6D26A20F13D}" destId="{ABF0D6B5-D003-4B59-BAB4-46530462CC18}" srcOrd="0" destOrd="0" presId="urn:microsoft.com/office/officeart/2008/layout/NameandTitleOrganizationalChart"/>
    <dgm:cxn modelId="{9ED4DB6E-4006-488B-98AB-33C91585BDB0}" type="presParOf" srcId="{A063196F-BA06-4C19-A740-D6D26A20F13D}" destId="{3FFC2A14-4219-48AE-B1E9-2642531FB380}" srcOrd="1" destOrd="0" presId="urn:microsoft.com/office/officeart/2008/layout/NameandTitleOrganizationalChart"/>
    <dgm:cxn modelId="{068784C8-B6C7-48D6-85BA-29403EE7C2B4}" type="presParOf" srcId="{A063196F-BA06-4C19-A740-D6D26A20F13D}" destId="{B47DCC1F-AE3B-455C-BA56-B89C5D965E4F}" srcOrd="2" destOrd="0" presId="urn:microsoft.com/office/officeart/2008/layout/NameandTitleOrganizationalChart"/>
    <dgm:cxn modelId="{F862FE26-2D42-41C5-92FB-E24D92DADB42}" type="presParOf" srcId="{F38B9163-FF93-473A-9CA0-8AB5B52CE1D8}" destId="{DC3E750B-A18C-42CC-980F-29A19908C970}" srcOrd="1" destOrd="0" presId="urn:microsoft.com/office/officeart/2008/layout/NameandTitleOrganizationalChart"/>
    <dgm:cxn modelId="{59EBF4C7-0603-42D7-9023-E80BD2AE5570}" type="presParOf" srcId="{F38B9163-FF93-473A-9CA0-8AB5B52CE1D8}" destId="{A11E9955-91EA-46F2-A51C-92E0FE66773F}" srcOrd="2" destOrd="0" presId="urn:microsoft.com/office/officeart/2008/layout/NameandTitleOrganizationalChart"/>
    <dgm:cxn modelId="{DEDDFAAD-A54D-4627-A007-5B0A257ADF38}" type="presParOf" srcId="{141F963D-A8CE-417C-97B1-26B81EDC3F1B}" destId="{7A10AB32-DBB9-4368-9574-15182FA4FA1D}" srcOrd="4" destOrd="0" presId="urn:microsoft.com/office/officeart/2008/layout/NameandTitleOrganizationalChart"/>
    <dgm:cxn modelId="{4CCA90F5-638D-4A7D-BD90-04562E25EA95}" type="presParOf" srcId="{141F963D-A8CE-417C-97B1-26B81EDC3F1B}" destId="{B1979200-F056-4B85-8AFD-21B5C8DF762B}" srcOrd="5" destOrd="0" presId="urn:microsoft.com/office/officeart/2008/layout/NameandTitleOrganizationalChart"/>
    <dgm:cxn modelId="{E189EED8-2AB3-4F15-B9A5-3E52EE4939FF}" type="presParOf" srcId="{B1979200-F056-4B85-8AFD-21B5C8DF762B}" destId="{22D6B6B4-C4BD-4A6C-A0CB-7B534C74966A}" srcOrd="0" destOrd="0" presId="urn:microsoft.com/office/officeart/2008/layout/NameandTitleOrganizationalChart"/>
    <dgm:cxn modelId="{35A0A6F4-0ECA-4691-80B6-612F49E52622}" type="presParOf" srcId="{22D6B6B4-C4BD-4A6C-A0CB-7B534C74966A}" destId="{03600B2E-8B8F-4133-8877-A2A3565E7E8B}" srcOrd="0" destOrd="0" presId="urn:microsoft.com/office/officeart/2008/layout/NameandTitleOrganizationalChart"/>
    <dgm:cxn modelId="{958AD211-89AB-43AE-A423-CA26B08E9F25}" type="presParOf" srcId="{22D6B6B4-C4BD-4A6C-A0CB-7B534C74966A}" destId="{6EDE016F-5E83-4FFA-AF57-1098C9F6748B}" srcOrd="1" destOrd="0" presId="urn:microsoft.com/office/officeart/2008/layout/NameandTitleOrganizationalChart"/>
    <dgm:cxn modelId="{FD5686D6-B9B8-475F-A5C6-92F536A68442}" type="presParOf" srcId="{22D6B6B4-C4BD-4A6C-A0CB-7B534C74966A}" destId="{86CEBA5D-E208-4B7B-986F-DCD3BA354C75}" srcOrd="2" destOrd="0" presId="urn:microsoft.com/office/officeart/2008/layout/NameandTitleOrganizationalChart"/>
    <dgm:cxn modelId="{D484CBFA-7E59-46A0-9299-B346D53E5393}" type="presParOf" srcId="{B1979200-F056-4B85-8AFD-21B5C8DF762B}" destId="{DC8AC93C-F206-4615-9C31-FC562A5B0619}" srcOrd="1" destOrd="0" presId="urn:microsoft.com/office/officeart/2008/layout/NameandTitleOrganizationalChart"/>
    <dgm:cxn modelId="{99E6B15C-8ED3-4043-A977-E3EB7A5B6496}" type="presParOf" srcId="{B1979200-F056-4B85-8AFD-21B5C8DF762B}" destId="{2FEE79E5-B924-4193-907B-EAAFC4C93392}" srcOrd="2" destOrd="0" presId="urn:microsoft.com/office/officeart/2008/layout/NameandTitleOrganizationalChart"/>
    <dgm:cxn modelId="{7118513A-4B01-41DA-AB45-89A6B5FD3A3A}" type="presParOf" srcId="{680FAC56-F570-4DA1-AC15-6B375F606E9C}" destId="{4609393B-F213-4ED8-A8AA-A7D3F9CE35E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92116-1316-4150-95AC-85612577B5E1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D59-BBF9-481F-B988-009BC6B8E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13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9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26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54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8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51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65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32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84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90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2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273A-5092-4CDE-ACCE-C360DB08C02F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CC4F-ED60-4D53-9CB4-EFEA072A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9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144016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Особенности приёма в вузы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201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году.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Условия приема в Амурский государственный университет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500570"/>
            <a:ext cx="5508104" cy="1584176"/>
          </a:xfrm>
        </p:spPr>
        <p:txBody>
          <a:bodyPr>
            <a:no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Елена Анатольевна </a:t>
            </a:r>
            <a:r>
              <a:rPr lang="ru-RU" sz="2000" b="1" dirty="0" err="1" smtClean="0">
                <a:solidFill>
                  <a:schemeClr val="tx1"/>
                </a:solidFill>
              </a:rPr>
              <a:t>Бурдуковская</a:t>
            </a:r>
            <a:r>
              <a:rPr lang="ru-RU" sz="2000" b="1" dirty="0" smtClean="0">
                <a:solidFill>
                  <a:schemeClr val="tx1"/>
                </a:solidFill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зам. проректора по учебной работе,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ответственный секретарь приемной комиссии</a:t>
            </a:r>
          </a:p>
          <a:p>
            <a:pPr algn="r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tudent\Pictures\amgu_2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9128" y="18864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1"/>
            <a:ext cx="7772400" cy="879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ФГБОУ ВО «Амурский государственный университет»</a:t>
            </a:r>
            <a:endParaRPr lang="ru-RU" sz="20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9592" y="6165304"/>
            <a:ext cx="77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Благовещенск, 201</a:t>
            </a:r>
            <a:r>
              <a:rPr lang="en-US" sz="2000" dirty="0" smtClean="0"/>
              <a:t>8</a:t>
            </a:r>
            <a:r>
              <a:rPr lang="ru-RU" sz="2000" dirty="0" smtClean="0"/>
              <a:t>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207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10669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Про поступление и зачисление…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8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Поступление в вуз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4189680112"/>
              </p:ext>
            </p:extLst>
          </p:nvPr>
        </p:nvGraphicFramePr>
        <p:xfrm>
          <a:off x="256016" y="836712"/>
          <a:ext cx="7916888" cy="566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Лента лицом вниз 8"/>
          <p:cNvSpPr/>
          <p:nvPr/>
        </p:nvSpPr>
        <p:spPr>
          <a:xfrm>
            <a:off x="7596336" y="1252713"/>
            <a:ext cx="1551511" cy="792088"/>
          </a:xfrm>
          <a:prstGeom prst="ribb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АмГУ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5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Сроки приема документов, вступительных испытаний (ВИ), предоставления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заявления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о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согласии на зачисление, приказы на зачисление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(очное, бюджет)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234366687"/>
              </p:ext>
            </p:extLst>
          </p:nvPr>
        </p:nvGraphicFramePr>
        <p:xfrm>
          <a:off x="395536" y="980728"/>
          <a:ext cx="828092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8589144"/>
              </p:ext>
            </p:extLst>
          </p:nvPr>
        </p:nvGraphicFramePr>
        <p:xfrm>
          <a:off x="179511" y="5229200"/>
          <a:ext cx="8784976" cy="14401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49283"/>
                <a:gridCol w="1643074"/>
                <a:gridCol w="1571636"/>
                <a:gridCol w="1071570"/>
                <a:gridCol w="1643074"/>
                <a:gridCol w="1106339"/>
              </a:tblGrid>
              <a:tr h="4847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Зачисление без ВИ, на места в пределах квоты целевого приема и лиц, имеющих особое право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этап зачисления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(80%)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этап зачисления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(100%)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Завершение приема заявления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  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согласии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о зачислении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Завершение приема заявления о согласии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зачислении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Завершение приема заявления о согласии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Приказ о зачислении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 28.07.19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 29.07.19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01.08.19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03.08.19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06.08.19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!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08.08.19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79" marR="5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87824" y="4755974"/>
            <a:ext cx="30243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Зачисление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10" idx="0"/>
          </p:cNvCxnSpPr>
          <p:nvPr/>
        </p:nvCxnSpPr>
        <p:spPr>
          <a:xfrm flipV="1">
            <a:off x="4499992" y="4653136"/>
            <a:ext cx="0" cy="102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03648" y="4457701"/>
            <a:ext cx="0" cy="195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03648" y="4653136"/>
            <a:ext cx="61926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596336" y="4457701"/>
            <a:ext cx="0" cy="195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499992" y="4509120"/>
            <a:ext cx="0" cy="195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07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Зачисление в вузы проходит на конкурсной основе!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3040916"/>
              </p:ext>
            </p:extLst>
          </p:nvPr>
        </p:nvGraphicFramePr>
        <p:xfrm>
          <a:off x="796013" y="2492896"/>
          <a:ext cx="7664419" cy="3518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3703979"/>
                <a:gridCol w="3312368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 по ЕГЭ по трем экзаменам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Иванов </a:t>
                      </a:r>
                      <a:r>
                        <a:rPr lang="ru-RU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И.И.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Щукин П.Г.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…………..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Сидоров </a:t>
                      </a:r>
                      <a:r>
                        <a:rPr lang="ru-RU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С.С.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Петров </a:t>
                      </a:r>
                      <a:r>
                        <a:rPr lang="ru-RU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Васичкин</a:t>
                      </a:r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В.В.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623731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Проходной балл каждый год разный! Становится известен  только после зачисления! 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5589240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9552" y="1700808"/>
            <a:ext cx="8071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Конкурсная группа на поступление на специальность «Прикладная геология». </a:t>
            </a:r>
          </a:p>
          <a:p>
            <a:r>
              <a:rPr lang="ru-RU" dirty="0" smtClean="0"/>
              <a:t>Зачисляются первые 25 человек, имеющих наибольшее количество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63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Про индивидуальные достижения…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4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Баллы за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индивидуальные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достижения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dirty="0" smtClean="0"/>
              <a:t>статус </a:t>
            </a:r>
            <a:r>
              <a:rPr lang="ru-RU" sz="2000" dirty="0"/>
              <a:t>чемпиона и призера Олимпийских </a:t>
            </a:r>
            <a:r>
              <a:rPr lang="ru-RU" sz="2000" dirty="0" smtClean="0"/>
              <a:t>игр … , золотой знак </a:t>
            </a:r>
            <a:r>
              <a:rPr lang="ru-RU" sz="2000" dirty="0"/>
              <a:t>отличия Всероссийского физкультурно-спортивного комплекса </a:t>
            </a:r>
            <a:r>
              <a:rPr lang="ru-RU" sz="2000" dirty="0" smtClean="0"/>
              <a:t>«ГТО»  – </a:t>
            </a:r>
            <a:r>
              <a:rPr lang="ru-RU" sz="2000" b="1" dirty="0">
                <a:solidFill>
                  <a:srgbClr val="FF0000"/>
                </a:solidFill>
              </a:rPr>
              <a:t>до 2 баллов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2) </a:t>
            </a:r>
            <a:r>
              <a:rPr lang="ru-RU" sz="2000" dirty="0" smtClean="0"/>
              <a:t>аттестат </a:t>
            </a:r>
            <a:r>
              <a:rPr lang="ru-RU" sz="2000" dirty="0"/>
              <a:t>о среднем общем образовании с отличием, или </a:t>
            </a:r>
            <a:r>
              <a:rPr lang="ru-RU" sz="2000" dirty="0" smtClean="0"/>
              <a:t>аттестат </a:t>
            </a:r>
            <a:r>
              <a:rPr lang="ru-RU" sz="2000" dirty="0"/>
              <a:t>о среднем (полном) общем образовании для награжденных золотой или серебряной медалью – </a:t>
            </a:r>
            <a:r>
              <a:rPr lang="ru-RU" sz="2000" b="1" dirty="0">
                <a:solidFill>
                  <a:srgbClr val="FF0000"/>
                </a:solidFill>
              </a:rPr>
              <a:t>10 баллов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3) </a:t>
            </a:r>
            <a:r>
              <a:rPr lang="ru-RU" sz="2000" dirty="0" smtClean="0"/>
              <a:t>диплом </a:t>
            </a:r>
            <a:r>
              <a:rPr lang="ru-RU" sz="2000" dirty="0"/>
              <a:t>о среднем профессиональном образовании с отличием – </a:t>
            </a:r>
            <a:r>
              <a:rPr lang="ru-RU" sz="2000" b="1" dirty="0">
                <a:solidFill>
                  <a:srgbClr val="FF0000"/>
                </a:solidFill>
              </a:rPr>
              <a:t>10 баллов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4) </a:t>
            </a:r>
            <a:r>
              <a:rPr lang="ru-RU" sz="2000" dirty="0" smtClean="0"/>
              <a:t>волонтерская </a:t>
            </a:r>
            <a:r>
              <a:rPr lang="ru-RU" sz="2000" dirty="0"/>
              <a:t>(</a:t>
            </a:r>
            <a:r>
              <a:rPr lang="ru-RU" sz="2000" dirty="0" smtClean="0"/>
              <a:t>добровольческая) деятельность </a:t>
            </a:r>
            <a:r>
              <a:rPr lang="ru-RU" sz="2000" dirty="0"/>
              <a:t>(за 4 года) – </a:t>
            </a:r>
            <a:r>
              <a:rPr lang="ru-RU" sz="2000" b="1" dirty="0">
                <a:solidFill>
                  <a:srgbClr val="FF0000"/>
                </a:solidFill>
              </a:rPr>
              <a:t>до 2 баллов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5) участие и (или) результаты участия поступающих в олимпиадах (кроме Всероссийской олимпиады школьников) и иных интеллектуальных и (или) творческих конкурсах, физкультурных мероприятиях и спортивных мероприятиях, проводимых в целях выявления и поддержки лиц, проявивших выдающиеся способности – </a:t>
            </a:r>
            <a:r>
              <a:rPr lang="ru-RU" sz="2000" b="1" dirty="0">
                <a:solidFill>
                  <a:srgbClr val="FF0000"/>
                </a:solidFill>
              </a:rPr>
              <a:t>до 4 баллов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6) оценка, выставленная Университетом по результатам проверки итогового </a:t>
            </a:r>
            <a:r>
              <a:rPr lang="ru-RU" sz="2000" dirty="0" smtClean="0"/>
              <a:t>сочинения,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FF0000"/>
                </a:solidFill>
              </a:rPr>
              <a:t>до 5 баллов </a:t>
            </a:r>
            <a:r>
              <a:rPr lang="ru-RU" sz="2000" dirty="0"/>
              <a:t>для социально-гуманитарных и экономических направлений подготовки и </a:t>
            </a:r>
            <a:r>
              <a:rPr lang="ru-RU" sz="2000" dirty="0" smtClean="0"/>
              <a:t>специальностей;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7) статус победителя чемпиона по профессиональному мастерству среди инвалидов и лиц с ограниченными возможностями здоровья «</a:t>
            </a:r>
            <a:r>
              <a:rPr lang="ru-RU" sz="2000" dirty="0" err="1" smtClean="0"/>
              <a:t>Абилимпикс</a:t>
            </a:r>
            <a:r>
              <a:rPr lang="ru-RU" sz="2000" dirty="0" smtClean="0"/>
              <a:t>»– </a:t>
            </a:r>
            <a:r>
              <a:rPr lang="ru-RU" sz="2000" b="1" dirty="0" smtClean="0">
                <a:solidFill>
                  <a:srgbClr val="FF0000"/>
                </a:solidFill>
              </a:rPr>
              <a:t>до 2 баллов</a:t>
            </a:r>
            <a:r>
              <a:rPr lang="ru-RU" sz="2000" dirty="0" smtClean="0"/>
              <a:t>. </a:t>
            </a:r>
            <a:endParaRPr lang="ru-RU" sz="2000" dirty="0"/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  !    Не </a:t>
            </a:r>
            <a:r>
              <a:rPr lang="ru-RU" sz="2200" b="1" dirty="0">
                <a:solidFill>
                  <a:srgbClr val="FF0000"/>
                </a:solidFill>
              </a:rPr>
              <a:t>более 10 баллов </a:t>
            </a:r>
            <a:r>
              <a:rPr lang="ru-RU" sz="2200" b="1" dirty="0" smtClean="0">
                <a:solidFill>
                  <a:srgbClr val="FF0000"/>
                </a:solidFill>
              </a:rPr>
              <a:t>суммарно    </a:t>
            </a:r>
            <a:r>
              <a:rPr lang="ru-RU" sz="2200" dirty="0" smtClean="0">
                <a:solidFill>
                  <a:srgbClr val="FF0000"/>
                </a:solidFill>
              </a:rPr>
              <a:t>!</a:t>
            </a:r>
            <a:endParaRPr lang="ru-RU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0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19362" cy="6066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Варианты начисления индивидуальных достижений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C:\Users\student\Pictures\3654127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1" y="875191"/>
            <a:ext cx="1084774" cy="149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\Pictures\attestat-r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547" y="3026249"/>
            <a:ext cx="2076562" cy="138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tudent\Pictures\gto-597x4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918" y="5086983"/>
            <a:ext cx="1824013" cy="132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tudent\Pictures\img16184_38725_bi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5958" y="3016600"/>
            <a:ext cx="1001778" cy="140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tudent\Pictures\sochineni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18" y="880930"/>
            <a:ext cx="1989048" cy="149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tudent\Pictures\volknig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547" y="875191"/>
            <a:ext cx="1069300" cy="149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9478" y="15963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5963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66566" y="15677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01302" y="1567706"/>
            <a:ext cx="228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=    9 баллов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14562" y="2366977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87513" y="2361172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79808" y="236964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балла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8509" y="3429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47109" y="3692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79808" y="3693557"/>
            <a:ext cx="4624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  10 баллов, т.к. в сумме не более 10 баллов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72495" y="440097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баллов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93071" y="4420272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8509" y="57332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780351" y="5733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pic>
        <p:nvPicPr>
          <p:cNvPr id="27" name="Picture 10" descr="C:\Users\student\Pictures\volknig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7150" y="5068728"/>
            <a:ext cx="987511" cy="137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tudent\Pictures\gramota_23804756_orig_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068728"/>
            <a:ext cx="1009587" cy="142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229767" y="5733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30756" y="637671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179574" y="6418357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балл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82166" y="648866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79228" y="5733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pic>
        <p:nvPicPr>
          <p:cNvPr id="34" name="Picture 9" descr="C:\Users\student\Pictures\sochineni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359" y="5068728"/>
            <a:ext cx="1842017" cy="13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529497" y="6450241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баллов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956376" y="5594756"/>
            <a:ext cx="1162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=    10 баллов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69302" y="1894448"/>
            <a:ext cx="197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Только для гуманитариев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14358" y="5897800"/>
            <a:ext cx="185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Только для гуманитариев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19750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 плане приема на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бакалавриат/специалитет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очную форму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обучения...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4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7920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План приема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на бакалавриат/специалитет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  на 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очную форму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обучения в 2019 году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6839086"/>
              </p:ext>
            </p:extLst>
          </p:nvPr>
        </p:nvGraphicFramePr>
        <p:xfrm>
          <a:off x="251520" y="1052736"/>
          <a:ext cx="8712968" cy="486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3649"/>
                <a:gridCol w="3204850"/>
                <a:gridCol w="1419623"/>
                <a:gridCol w="2644846"/>
              </a:tblGrid>
              <a:tr h="99826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spc="-40" dirty="0" err="1">
                          <a:effectLst/>
                          <a:latin typeface="+mn-lt"/>
                        </a:rPr>
                        <a:t>Код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40" dirty="0" err="1">
                          <a:effectLst/>
                          <a:latin typeface="+mn-lt"/>
                        </a:rPr>
                        <a:t>направления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40" dirty="0" err="1">
                          <a:effectLst/>
                          <a:latin typeface="+mn-lt"/>
                        </a:rPr>
                        <a:t>подготовки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35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300" spc="-35" dirty="0" err="1">
                          <a:effectLst/>
                          <a:latin typeface="+mn-lt"/>
                        </a:rPr>
                        <a:t>специальности</a:t>
                      </a:r>
                      <a:r>
                        <a:rPr lang="en-GB" sz="1300" spc="-35" dirty="0">
                          <a:effectLst/>
                          <a:latin typeface="+mn-lt"/>
                        </a:rPr>
                        <a:t>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Наименование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направления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подготовки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(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специальности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Количество бюджетных мест на очную форму обучения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Вступительные испытания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(в порядке приоритетности)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9566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ФАКУЛЬТЕТ МАТЕМАТИКИ И ИНФОРМАТИКИ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6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01.03.02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Прикладная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математика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и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информатика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Математика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Физика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Русский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язык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34364" marB="34364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09.03.01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Информатика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и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вычислительная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техника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13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09.03.02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Информационные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системы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и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технологии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6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ИНЖЕНЕРНО-ФИЗИЧЕСКИЙ ФАКУЛЬТЕТ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21.05.02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Прикладная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геология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Математика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Физика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Русский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язык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34364" marB="3436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16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20.03.01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Техносферная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безопасность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03.03.02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Физика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20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6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18.03.01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Химическая технология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7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6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24.03.01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Ракетные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комплексы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и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космонавтика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20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6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24.05.01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Проектирование, производство и эксплуатация ракет и ракетно-космических комплексов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16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План приема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на бакалавриат/специалитет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очную форму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обучения в 2019 году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4750002"/>
              </p:ext>
            </p:extLst>
          </p:nvPr>
        </p:nvGraphicFramePr>
        <p:xfrm>
          <a:off x="179512" y="1052738"/>
          <a:ext cx="8856984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225"/>
                <a:gridCol w="3227086"/>
                <a:gridCol w="1429471"/>
                <a:gridCol w="2663202"/>
              </a:tblGrid>
              <a:tr h="104422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spc="-40" dirty="0" err="1">
                          <a:effectLst/>
                          <a:latin typeface="+mn-lt"/>
                        </a:rPr>
                        <a:t>Код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40" dirty="0" err="1">
                          <a:effectLst/>
                          <a:latin typeface="+mn-lt"/>
                        </a:rPr>
                        <a:t>направления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40" dirty="0" err="1">
                          <a:effectLst/>
                          <a:latin typeface="+mn-lt"/>
                        </a:rPr>
                        <a:t>подготовки</a:t>
                      </a:r>
                      <a:r>
                        <a:rPr lang="en-GB" sz="1300" spc="-4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spc="-35" dirty="0">
                          <a:effectLst/>
                          <a:latin typeface="+mn-lt"/>
                        </a:rPr>
                        <a:t>(</a:t>
                      </a:r>
                      <a:r>
                        <a:rPr lang="en-GB" sz="1300" spc="-35" dirty="0" err="1">
                          <a:effectLst/>
                          <a:latin typeface="+mn-lt"/>
                        </a:rPr>
                        <a:t>специальности</a:t>
                      </a:r>
                      <a:r>
                        <a:rPr lang="en-GB" sz="1300" spc="-35" dirty="0">
                          <a:effectLst/>
                          <a:latin typeface="+mn-lt"/>
                        </a:rPr>
                        <a:t>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Наименование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направления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подготовки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(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специальности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Количество бюджетных мест на очную форму обучения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Вступительные испытания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(в порядке приоритетности)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1056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ЭНЕРГЕТИЧЕСКИЙ ФАКУЛЬТЕТ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13.03.02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Электроэнергетика и электротехника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Математика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Физика</a:t>
                      </a:r>
                      <a:endParaRPr lang="ru-RU" sz="1300" dirty="0"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Русский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язык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22469" marB="2246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360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15.03.04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Автоматизация технологических  процессов и производств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4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56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ФАКУЛЬТЕТ МЕЖДУНАРОДНЫХ ОТНОШЕНИЙ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1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41.03.01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Зарубежное</a:t>
                      </a:r>
                      <a:r>
                        <a:rPr lang="en-GB" sz="13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300" dirty="0" err="1">
                          <a:effectLst/>
                          <a:latin typeface="+mn-lt"/>
                        </a:rPr>
                        <a:t>регионоведение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</a:rPr>
                        <a:t>10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Иностранный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Русский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cs typeface="Times New Roman"/>
                        </a:rPr>
                        <a:t>Профессионально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cs typeface="Times New Roman"/>
                        </a:rPr>
                        <a:t>е испытание </a:t>
                      </a:r>
                      <a:endParaRPr lang="ru-RU" sz="1300" dirty="0" smtClean="0">
                        <a:effectLst/>
                        <a:latin typeface="+mn-lt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831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</a:rPr>
                        <a:t>45.03.02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  <a:latin typeface="+mn-lt"/>
                        </a:rPr>
                        <a:t>Лингвистика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Иностранный 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Обществознание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037" marR="11037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1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43.03.02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Туризм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Обществознание</a:t>
                      </a:r>
                      <a:endParaRPr lang="ru-RU" sz="13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Arial Narrow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Русский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язык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36195" marB="3619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93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47.03.03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Религиоведение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1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5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1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38.05.02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Таможенное дело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Обществознание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Профессиональное испытание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 Narrow"/>
                        </a:rPr>
                        <a:t>Русский язык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9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2271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Про ЕГЭ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и вступительные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испытания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вузе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4000" b="1" i="1" dirty="0">
                <a:solidFill>
                  <a:srgbClr val="FF0000"/>
                </a:solidFill>
              </a:rPr>
              <a:t/>
            </a:r>
            <a:br>
              <a:rPr lang="ru-RU" sz="4000" b="1" i="1" dirty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1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План приема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на бакалавриат/специалитет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очную форму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обучения в 2019 году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4487603"/>
              </p:ext>
            </p:extLst>
          </p:nvPr>
        </p:nvGraphicFramePr>
        <p:xfrm>
          <a:off x="179513" y="1052736"/>
          <a:ext cx="8856982" cy="5015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220"/>
                <a:gridCol w="3227089"/>
                <a:gridCol w="1698895"/>
                <a:gridCol w="2393778"/>
              </a:tblGrid>
              <a:tr h="88592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spc="-40" dirty="0" err="1">
                          <a:effectLst/>
                        </a:rPr>
                        <a:t>Код</a:t>
                      </a:r>
                      <a:r>
                        <a:rPr lang="en-GB" sz="1200" spc="-40" dirty="0">
                          <a:effectLst/>
                        </a:rPr>
                        <a:t> </a:t>
                      </a:r>
                      <a:r>
                        <a:rPr lang="en-GB" sz="1200" spc="-40" dirty="0" err="1">
                          <a:effectLst/>
                        </a:rPr>
                        <a:t>направления</a:t>
                      </a:r>
                      <a:r>
                        <a:rPr lang="en-GB" sz="1200" spc="-40" dirty="0">
                          <a:effectLst/>
                        </a:rPr>
                        <a:t> </a:t>
                      </a:r>
                      <a:r>
                        <a:rPr lang="en-GB" sz="1200" spc="-40" dirty="0" err="1">
                          <a:effectLst/>
                        </a:rPr>
                        <a:t>подготовки</a:t>
                      </a:r>
                      <a:r>
                        <a:rPr lang="en-GB" sz="1200" spc="-40" dirty="0">
                          <a:effectLst/>
                        </a:rPr>
                        <a:t> </a:t>
                      </a:r>
                      <a:r>
                        <a:rPr lang="en-GB" sz="1200" spc="-35" dirty="0">
                          <a:effectLst/>
                        </a:rPr>
                        <a:t>(</a:t>
                      </a:r>
                      <a:r>
                        <a:rPr lang="en-GB" sz="1200" spc="-35" dirty="0" err="1">
                          <a:effectLst/>
                        </a:rPr>
                        <a:t>специальности</a:t>
                      </a:r>
                      <a:r>
                        <a:rPr lang="en-GB" sz="1200" spc="-35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Наименование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направления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подготовки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специальности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бюджетных мест на очную форму обучения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Вступительные испытания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(в порядке приоритетности)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1481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ФИЛОЛОГИЧЕСКИЙ ФАКУЛЬТЕТ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44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42.03.0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Журналистика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Обществознание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История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44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45.03.01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Филология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Профессиональное испытание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8592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44.03.05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Педагогическое образование (с двумя профилями подготовки)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Профессиональное испытание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Русский 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Обществознание</a:t>
                      </a:r>
                      <a:endParaRPr lang="ru-RU" sz="1200" dirty="0">
                        <a:effectLst/>
                      </a:endParaRPr>
                    </a:p>
                  </a:txBody>
                  <a:tcPr marL="14901" marR="1490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81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ФАКУЛЬТЕТ СОЦИАЛЬНЫХ НАУК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8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37.03.01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Психология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Русский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язык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EBEF0"/>
                    </a:solidFill>
                  </a:tcPr>
                </a:tc>
              </a:tr>
              <a:tr h="2583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37.05.01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EBE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Клиническая психология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EB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EBE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44.03.02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Психолого-педагогическое образование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0" marB="0" anchor="ctr">
                    <a:solidFill>
                      <a:srgbClr val="FFD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38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39.03.0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30335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Соци</a:t>
                      </a:r>
                      <a:r>
                        <a:rPr lang="ru-RU" sz="1200" dirty="0" err="1" smtClean="0">
                          <a:effectLst/>
                        </a:rPr>
                        <a:t>ология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30335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01" marR="14901" marT="30335" marB="0" anchor="ctr">
                    <a:solidFill>
                      <a:srgbClr val="FFD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Обществознание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Русский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</a:rPr>
                        <a:t>язык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Математика</a:t>
                      </a:r>
                    </a:p>
                  </a:txBody>
                  <a:tcPr marL="14901" marR="14901" marT="30335" marB="0" anchor="ctr">
                    <a:solidFill>
                      <a:srgbClr val="FFDF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2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3481742"/>
              </p:ext>
            </p:extLst>
          </p:nvPr>
        </p:nvGraphicFramePr>
        <p:xfrm>
          <a:off x="179513" y="1124744"/>
          <a:ext cx="8712967" cy="5375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226"/>
                <a:gridCol w="3174615"/>
                <a:gridCol w="1406230"/>
                <a:gridCol w="2619896"/>
              </a:tblGrid>
              <a:tr h="100757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spc="-40" dirty="0" err="1">
                          <a:effectLst/>
                        </a:rPr>
                        <a:t>Код</a:t>
                      </a:r>
                      <a:r>
                        <a:rPr lang="en-GB" sz="1300" spc="-40" dirty="0">
                          <a:effectLst/>
                        </a:rPr>
                        <a:t> </a:t>
                      </a:r>
                      <a:r>
                        <a:rPr lang="en-GB" sz="1300" spc="-40" dirty="0" err="1">
                          <a:effectLst/>
                        </a:rPr>
                        <a:t>направления</a:t>
                      </a:r>
                      <a:r>
                        <a:rPr lang="en-GB" sz="1300" spc="-40" dirty="0">
                          <a:effectLst/>
                        </a:rPr>
                        <a:t> </a:t>
                      </a:r>
                      <a:r>
                        <a:rPr lang="en-GB" sz="1300" spc="-40" dirty="0" err="1">
                          <a:effectLst/>
                        </a:rPr>
                        <a:t>подготовки</a:t>
                      </a:r>
                      <a:r>
                        <a:rPr lang="en-GB" sz="1300" spc="-40" dirty="0">
                          <a:effectLst/>
                        </a:rPr>
                        <a:t> </a:t>
                      </a:r>
                      <a:r>
                        <a:rPr lang="en-GB" sz="1300" spc="-35" dirty="0">
                          <a:effectLst/>
                        </a:rPr>
                        <a:t>(</a:t>
                      </a:r>
                      <a:r>
                        <a:rPr lang="en-GB" sz="1300" spc="-35" dirty="0" err="1">
                          <a:effectLst/>
                        </a:rPr>
                        <a:t>специальности</a:t>
                      </a:r>
                      <a:r>
                        <a:rPr lang="en-GB" sz="1300" spc="-35" dirty="0">
                          <a:effectLst/>
                        </a:rPr>
                        <a:t>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Наименование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направления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подготовки</a:t>
                      </a:r>
                      <a:r>
                        <a:rPr lang="en-GB" sz="1300" dirty="0">
                          <a:effectLst/>
                        </a:rPr>
                        <a:t> (</a:t>
                      </a:r>
                      <a:r>
                        <a:rPr lang="en-GB" sz="1300" dirty="0" err="1">
                          <a:effectLst/>
                        </a:rPr>
                        <a:t>специальности</a:t>
                      </a:r>
                      <a:r>
                        <a:rPr lang="en-GB" sz="1300" dirty="0">
                          <a:effectLst/>
                        </a:rPr>
                        <a:t>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Количество бюджетных мест на очную форму обучения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Вступительные испытания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(в порядке приоритетности)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1" marR="1688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1894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ФАКУЛЬТЕТ ДИЗАЙНА И ТЕХНОЛОГИИ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8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54.03.01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Дизайн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14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Творческое испытание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Профессиональное испытание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Обществознание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556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54.05.01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Монументально-декоративное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искусство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6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29.03.05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Конструирование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изделий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легкой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промышленности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1</a:t>
                      </a:r>
                      <a:r>
                        <a:rPr lang="ru-RU" sz="1300" dirty="0" smtClean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Профессиональное испытание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894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ЭКОНОМИЧЕСКИЙ ФАКУЛЬТЕТ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8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38.03.01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Экономика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Математика</a:t>
                      </a:r>
                      <a:endParaRPr lang="ru-RU" sz="13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Обществознание</a:t>
                      </a:r>
                      <a:endParaRPr lang="ru-RU" sz="1300" dirty="0">
                        <a:effectLst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Русский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язык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</a:tr>
              <a:tr h="2518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38.03.02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Менеджмент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7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38.05.01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Государственное</a:t>
                      </a:r>
                      <a:r>
                        <a:rPr lang="en-GB" sz="1300" dirty="0">
                          <a:effectLst/>
                        </a:rPr>
                        <a:t> и </a:t>
                      </a:r>
                      <a:r>
                        <a:rPr lang="en-GB" sz="1300" dirty="0" err="1">
                          <a:effectLst/>
                        </a:rPr>
                        <a:t>муниципальное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управление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1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38.03.04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>
                          <a:effectLst/>
                        </a:rPr>
                        <a:t>Экономическая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err="1">
                          <a:effectLst/>
                        </a:rPr>
                        <a:t>безопасность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ЮРИДИЧЕСКИЙ ФАКУЛЬТЕТ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6600"/>
                    </a:solidFill>
                  </a:tcPr>
                </a:tc>
              </a:tr>
              <a:tr h="50378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40.03.01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Юриспруденция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</a:t>
                      </a:r>
                      <a:r>
                        <a:rPr lang="ru-RU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язык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План приема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на бакалавриат/специалитет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очную форму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обучения в 2019 году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0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Факультет среднего профессионального образования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На базе 9-ти классов по программам среднего профессионального образования (экономика, право, дизайн, </a:t>
            </a:r>
            <a:r>
              <a:rPr lang="en-US" dirty="0" smtClean="0"/>
              <a:t>IT</a:t>
            </a:r>
            <a:r>
              <a:rPr lang="ru-RU" dirty="0" smtClean="0"/>
              <a:t>, энергетика…).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110 бюджетных мест.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Сроки обучения – от 2 лет 10 месяцев до 3 лет 10 месяцев.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По окончании выдается диплом государственного образца, подтверждающий получение среднего профессионального образования на базе АмГУ.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По окончании – поступление на высшее образование без ЕГЭ по результатам внутренних испытаний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Количество мест для приема на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программы среднего профессионального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98186" y="4047646"/>
            <a:ext cx="14136923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00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36704"/>
          </a:xfrm>
        </p:spPr>
        <p:txBody>
          <a:bodyPr>
            <a:normAutofit/>
          </a:bodyPr>
          <a:lstStyle/>
          <a:p>
            <a:pPr marL="0" indent="177800" algn="ctr">
              <a:buNone/>
            </a:pPr>
            <a:endParaRPr lang="ru-RU" dirty="0" smtClean="0"/>
          </a:p>
          <a:p>
            <a:pPr marL="0" indent="177800" algn="ctr">
              <a:buNone/>
            </a:pPr>
            <a:r>
              <a:rPr lang="ru-RU" dirty="0" smtClean="0"/>
              <a:t>Подробную информацию о направлениях подготовки и специальностях, о перечне вступительных испытаний можно узнать               на сайте вуза:</a:t>
            </a:r>
            <a:r>
              <a:rPr lang="en-US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www.amursu.ru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17780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177800" algn="ctr">
              <a:buNone/>
            </a:pPr>
            <a:endParaRPr lang="en-US" sz="900" dirty="0" smtClean="0"/>
          </a:p>
          <a:p>
            <a:pPr marL="0" indent="177800" algn="ctr">
              <a:spcBef>
                <a:spcPts val="0"/>
              </a:spcBef>
              <a:buNone/>
            </a:pPr>
            <a:r>
              <a:rPr lang="ru-RU" dirty="0" smtClean="0"/>
              <a:t>по телефонам:</a:t>
            </a:r>
            <a:r>
              <a:rPr lang="en-US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+7 (4162) 23-45-67;  23-45-60</a:t>
            </a:r>
          </a:p>
          <a:p>
            <a:pPr marL="0" indent="177800" algn="ctr">
              <a:buNone/>
            </a:pPr>
            <a:endParaRPr lang="en-US" dirty="0" smtClean="0"/>
          </a:p>
          <a:p>
            <a:pPr marL="0" indent="177800" algn="ctr">
              <a:buNone/>
            </a:pPr>
            <a:r>
              <a:rPr lang="en-US" dirty="0" err="1" smtClean="0"/>
              <a:t>Instagram</a:t>
            </a:r>
            <a:r>
              <a:rPr lang="ru-RU" dirty="0"/>
              <a:t>: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priemamsu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1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0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Про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ЕГЭ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 вступительные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испытания в вузе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643050"/>
            <a:ext cx="8715436" cy="5429288"/>
          </a:xfrm>
        </p:spPr>
        <p:txBody>
          <a:bodyPr>
            <a:normAutofit fontScale="62500" lnSpcReduction="20000"/>
          </a:bodyPr>
          <a:lstStyle/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dirty="0" smtClean="0"/>
              <a:t>Необходимо </a:t>
            </a:r>
            <a:r>
              <a:rPr lang="ru-RU" dirty="0" err="1" smtClean="0"/>
              <a:t>промониторить</a:t>
            </a:r>
            <a:r>
              <a:rPr lang="ru-RU" dirty="0" smtClean="0"/>
              <a:t> </a:t>
            </a:r>
            <a:r>
              <a:rPr lang="ru-RU" b="1" dirty="0"/>
              <a:t>сайты</a:t>
            </a:r>
            <a:r>
              <a:rPr lang="ru-RU" dirty="0"/>
              <a:t> </a:t>
            </a:r>
            <a:r>
              <a:rPr lang="ru-RU" b="1" dirty="0" smtClean="0"/>
              <a:t>вузов </a:t>
            </a:r>
            <a:r>
              <a:rPr lang="ru-RU" dirty="0"/>
              <a:t>(могут быть разные наборы на одни и те же </a:t>
            </a:r>
            <a:r>
              <a:rPr lang="ru-RU" dirty="0" smtClean="0"/>
              <a:t>специальности и направления </a:t>
            </a:r>
            <a:r>
              <a:rPr lang="ru-RU" dirty="0"/>
              <a:t>подготовки и разные пороговые </a:t>
            </a:r>
            <a:r>
              <a:rPr lang="ru-RU" dirty="0" smtClean="0"/>
              <a:t>значения). </a:t>
            </a:r>
            <a:r>
              <a:rPr lang="ru-RU" dirty="0" smtClean="0"/>
              <a:t>Информация </a:t>
            </a:r>
            <a:r>
              <a:rPr lang="ru-RU" dirty="0"/>
              <a:t>выставлена с 1 </a:t>
            </a:r>
            <a:r>
              <a:rPr lang="ru-RU" dirty="0" smtClean="0"/>
              <a:t>октября 201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/>
              <a:t>г., ничего измениться не </a:t>
            </a:r>
            <a:r>
              <a:rPr lang="ru-RU" dirty="0" smtClean="0"/>
              <a:t>может.</a:t>
            </a: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ru-RU" b="1" dirty="0" smtClean="0"/>
              <a:t>Не ограничиваться </a:t>
            </a:r>
            <a:r>
              <a:rPr lang="ru-RU" b="1" dirty="0" smtClean="0"/>
              <a:t>одним </a:t>
            </a:r>
            <a:r>
              <a:rPr lang="ru-RU" b="1" dirty="0" smtClean="0"/>
              <a:t>наборами ЕГЭ</a:t>
            </a:r>
            <a:r>
              <a:rPr lang="ru-RU" dirty="0" smtClean="0"/>
              <a:t>!</a:t>
            </a: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ru-RU" dirty="0" smtClean="0"/>
              <a:t>Если </a:t>
            </a:r>
            <a:r>
              <a:rPr lang="ru-RU" dirty="0" smtClean="0"/>
              <a:t>в перечне вступительных испытаний указана математика – это только </a:t>
            </a:r>
            <a:r>
              <a:rPr lang="ru-RU" b="1" dirty="0" smtClean="0"/>
              <a:t>профильная</a:t>
            </a:r>
            <a:r>
              <a:rPr lang="ru-RU" dirty="0" smtClean="0"/>
              <a:t> математика</a:t>
            </a:r>
            <a:r>
              <a:rPr lang="ru-RU" dirty="0" smtClean="0"/>
              <a:t>. </a:t>
            </a:r>
            <a:endParaRPr lang="ru-RU" dirty="0" smtClean="0"/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ru-RU" dirty="0" smtClean="0"/>
              <a:t>Особое </a:t>
            </a:r>
            <a:r>
              <a:rPr lang="ru-RU" dirty="0" smtClean="0"/>
              <a:t>внимание необходимо уделить физике и профильной математике – </a:t>
            </a:r>
            <a:r>
              <a:rPr lang="ru-RU" b="1" dirty="0" smtClean="0"/>
              <a:t>высокая вероятность поступления на бюджет даже с невысокими баллами ЕГЭ</a:t>
            </a:r>
            <a:r>
              <a:rPr lang="ru-RU" dirty="0" smtClean="0"/>
              <a:t>, большое количество бюджетных мест.</a:t>
            </a: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b="1" dirty="0" smtClean="0"/>
              <a:t>Вступительные </a:t>
            </a:r>
            <a:r>
              <a:rPr lang="ru-RU" b="1" dirty="0" smtClean="0"/>
              <a:t>испытания в вузе </a:t>
            </a:r>
            <a:r>
              <a:rPr lang="ru-RU" dirty="0" smtClean="0"/>
              <a:t>могут сдавать особые категории граждан:  инвалиды, дети-инвалиды, лица имеющие профессиональное образование (например, СПО), иностранные граждане.</a:t>
            </a:r>
          </a:p>
          <a:p>
            <a:pPr algn="just"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70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3010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Сочетания вступительных испытаний на бюджетные места в вузах Амурской области, 201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бакалавриат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специалитет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– очная форма обучения, бюджет)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0579758"/>
              </p:ext>
            </p:extLst>
          </p:nvPr>
        </p:nvGraphicFramePr>
        <p:xfrm>
          <a:off x="143600" y="1142984"/>
          <a:ext cx="8928994" cy="568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240"/>
                <a:gridCol w="857256"/>
                <a:gridCol w="1071570"/>
                <a:gridCol w="1143008"/>
                <a:gridCol w="761754"/>
                <a:gridCol w="1488166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АмГУ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 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 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 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+ Физика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 + Биология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 + Математика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5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+ Обществознание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8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 + 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2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+ Обществознание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6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ВИ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Иностранный язык + Обществознание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+ Информатика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ИКТ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 + Литература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3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Математика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  + ВИ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2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Иностранный язык + ВИ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+ ВИ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0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бюджетных мест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544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1700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11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бюджетных мест в АмГУ (544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специалитет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50258917"/>
              </p:ext>
            </p:extLst>
          </p:nvPr>
        </p:nvGraphicFramePr>
        <p:xfrm>
          <a:off x="142844" y="764704"/>
          <a:ext cx="8821644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 rot="5400000">
            <a:off x="6055557" y="304044"/>
            <a:ext cx="201238" cy="3744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743189" y="1096133"/>
            <a:ext cx="201237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15480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Профессии инженерно-технической сферы  (всего 293   места)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1548081"/>
            <a:ext cx="4385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Профессии гуманитарной и социально-экономической сферы (всего 251 место)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9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Консультации по подготовке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 ЕГЭ по физике и математике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896544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9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/>
              <a:t>Математика: четверг – 15.40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/>
              <a:t>суббота - 15.00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/>
              <a:t>Физика: </a:t>
            </a:r>
            <a:r>
              <a:rPr lang="ru-RU" i="1" dirty="0" smtClean="0"/>
              <a:t>с января, время уточняется.                 </a:t>
            </a:r>
            <a:endParaRPr lang="ru-RU" i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i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i="1" dirty="0" smtClean="0"/>
              <a:t>Место проведения занятий: </a:t>
            </a:r>
            <a:br>
              <a:rPr lang="ru-RU" i="1" dirty="0" smtClean="0"/>
            </a:br>
            <a:r>
              <a:rPr lang="ru-RU" i="1" dirty="0" smtClean="0"/>
              <a:t>3 ауд. главного корпуса </a:t>
            </a:r>
            <a:r>
              <a:rPr lang="ru-RU" i="1" dirty="0" err="1" smtClean="0"/>
              <a:t>АмГУ</a:t>
            </a:r>
            <a:endParaRPr lang="ru-RU" i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900" b="1" i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Консультации проводятся бесплатно!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5212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Профиль или база?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339" y="1268760"/>
            <a:ext cx="8229600" cy="288032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Результаты ЕГЭ по математике профильного уровня позволяют поступать в вузы, имеющие в перечне вступительных испытаний при приеме на обучение по образовательным программам </a:t>
            </a:r>
            <a:r>
              <a:rPr lang="ru-RU" sz="2800" dirty="0" err="1" smtClean="0"/>
              <a:t>бакалавриата</a:t>
            </a:r>
            <a:r>
              <a:rPr lang="ru-RU" sz="2800" dirty="0" smtClean="0"/>
              <a:t> </a:t>
            </a:r>
            <a:r>
              <a:rPr lang="ru-RU" sz="2800" dirty="0"/>
              <a:t>и программам </a:t>
            </a:r>
            <a:r>
              <a:rPr lang="ru-RU" sz="2800" dirty="0" err="1" smtClean="0"/>
              <a:t>специалитета</a:t>
            </a:r>
            <a:r>
              <a:rPr lang="ru-RU" sz="2800" dirty="0" smtClean="0"/>
              <a:t> предмет </a:t>
            </a:r>
            <a:r>
              <a:rPr lang="ru-RU" sz="2800" dirty="0"/>
              <a:t>«Математика</a:t>
            </a:r>
            <a:r>
              <a:rPr lang="ru-RU" sz="2800" dirty="0" smtClean="0"/>
              <a:t>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Например: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5822631"/>
              </p:ext>
            </p:extLst>
          </p:nvPr>
        </p:nvGraphicFramePr>
        <p:xfrm>
          <a:off x="467544" y="4221089"/>
          <a:ext cx="4004838" cy="1815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478"/>
                <a:gridCol w="1251746"/>
                <a:gridCol w="488913"/>
                <a:gridCol w="1499701"/>
              </a:tblGrid>
              <a:tr h="38900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38.03.01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en-GB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58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38.03.0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Государственное и муниципальное управление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3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37.03.01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6151429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Профильная математика нужна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378860"/>
              </p:ext>
            </p:extLst>
          </p:nvPr>
        </p:nvGraphicFramePr>
        <p:xfrm>
          <a:off x="4788024" y="4221088"/>
          <a:ext cx="4104455" cy="1789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506"/>
                <a:gridCol w="1301035"/>
                <a:gridCol w="430739"/>
                <a:gridCol w="1584175"/>
              </a:tblGrid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43.03.02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Туризм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en-GB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195" marB="361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47.03.03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Религиоведение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45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.03.0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Филология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Профессиональное испытание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88024" y="6174249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Профильная математика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</a:t>
            </a:r>
            <a:r>
              <a:rPr lang="ru-RU" dirty="0" smtClean="0"/>
              <a:t> нужна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6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617869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Про подачу документов..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4000" b="1" i="1" dirty="0">
                <a:solidFill>
                  <a:srgbClr val="FF0000"/>
                </a:solidFill>
              </a:rPr>
              <a:t/>
            </a:r>
            <a:br>
              <a:rPr lang="ru-RU" sz="4000" b="1" i="1" dirty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5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00811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Про подачу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документов…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подать документы можно в 5 образовательных организаций, в каждой не более чем на три направления подготовки или специальности;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одавать можно копии или оригиналы документов;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если </a:t>
            </a:r>
            <a:r>
              <a:rPr lang="ru-RU" dirty="0"/>
              <a:t>поступающий отзывает документы в процессе поступления, оригинал обязаны вернуть в течение </a:t>
            </a:r>
            <a:r>
              <a:rPr lang="ru-RU" dirty="0" smtClean="0"/>
              <a:t>2-х часов;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уществуют различные сроки окончания приема документов;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/>
              <a:t>д</a:t>
            </a:r>
            <a:r>
              <a:rPr lang="ru-RU" dirty="0" smtClean="0"/>
              <a:t>ля поступления в АмГУ документы можно подать в городах: Белогорск, Свободный, Тында, </a:t>
            </a:r>
            <a:r>
              <a:rPr lang="ru-RU" dirty="0" err="1" smtClean="0"/>
              <a:t>Зея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167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1598</Words>
  <Application>Microsoft Office PowerPoint</Application>
  <PresentationFormat>Экран (4:3)</PresentationFormat>
  <Paragraphs>461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Особенности приёма в вузы в 2019 году. Условия приема в Амурский государственный университет</vt:lpstr>
      <vt:lpstr>Про ЕГЭ и вступительные испытания  в вузе… </vt:lpstr>
      <vt:lpstr>Про ЕГЭ и вступительные испытания в вузе…</vt:lpstr>
      <vt:lpstr>Сочетания вступительных испытаний на бюджетные места в вузах Амурской области, 2019 (бакалавриат, специалитет – очная форма обучения, бюджет)</vt:lpstr>
      <vt:lpstr>Количество бюджетных мест в АмГУ (544 места на бакалавриат, специалитет)</vt:lpstr>
      <vt:lpstr>Консультации по подготовке  к ЕГЭ по физике и математике</vt:lpstr>
      <vt:lpstr>Профиль или база?</vt:lpstr>
      <vt:lpstr>Про подачу документов... </vt:lpstr>
      <vt:lpstr>Про подачу документов…</vt:lpstr>
      <vt:lpstr>Про поступление и зачисление… </vt:lpstr>
      <vt:lpstr>Поступление в вуз</vt:lpstr>
      <vt:lpstr>Сроки приема документов, вступительных испытаний (ВИ), предоставления заявления   о согласии на зачисление, приказы на зачисление (очное, бюджет)</vt:lpstr>
      <vt:lpstr>Зачисление в вузы проходит на конкурсной основе!</vt:lpstr>
      <vt:lpstr>Слайд 14</vt:lpstr>
      <vt:lpstr>Слайд 15</vt:lpstr>
      <vt:lpstr>Варианты начисления индивидуальных достижений</vt:lpstr>
      <vt:lpstr>Слайд 17</vt:lpstr>
      <vt:lpstr>План приема на бакалавриат/специалитет             на очную форму обучения в 2019 году </vt:lpstr>
      <vt:lpstr>План приема на бакалавриат/специалитет               на очную форму обучения в 2019 году </vt:lpstr>
      <vt:lpstr>План приема на бакалавриат/специалитет               на очную форму обучения в 2019 году</vt:lpstr>
      <vt:lpstr>План приема на бакалавриат/специалитет               на очную форму обучения в 2019 году </vt:lpstr>
      <vt:lpstr>Факультет среднего профессионального образования </vt:lpstr>
      <vt:lpstr>Количество мест для приема на программы среднего профессионального образования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приёма в вузы в 2017 году</dc:title>
  <dc:creator>student</dc:creator>
  <cp:lastModifiedBy>7k-305-01</cp:lastModifiedBy>
  <cp:revision>131</cp:revision>
  <cp:lastPrinted>2018-11-23T05:09:53Z</cp:lastPrinted>
  <dcterms:created xsi:type="dcterms:W3CDTF">2017-01-18T02:15:50Z</dcterms:created>
  <dcterms:modified xsi:type="dcterms:W3CDTF">2018-12-13T07:22:07Z</dcterms:modified>
</cp:coreProperties>
</file>