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66" r:id="rId16"/>
    <p:sldId id="271" r:id="rId17"/>
    <p:sldId id="281" r:id="rId18"/>
    <p:sldId id="283" r:id="rId19"/>
    <p:sldId id="284" r:id="rId20"/>
    <p:sldId id="285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3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7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10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3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034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9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3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8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1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8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6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5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4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3329-23A0-4CFF-8D9F-532FCC07997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859657-E713-49D8-A652-B248A89F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4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avigatum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NavigatumR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martia.me/tes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2514600"/>
            <a:ext cx="10058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предпрофильного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профильного обучения, профессионального самоопределения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г.Зея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525" y="1542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элективных курсов для обучающихся 9-х классов города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925366"/>
              </p:ext>
            </p:extLst>
          </p:nvPr>
        </p:nvGraphicFramePr>
        <p:xfrm>
          <a:off x="469900" y="1473201"/>
          <a:ext cx="11379200" cy="41181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4714"/>
                <a:gridCol w="5087243"/>
                <a:gridCol w="5087243"/>
              </a:tblGrid>
              <a:tr h="482599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СОШ № 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инженерной графики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правовых знаний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Профессиональное самоопределение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в задачах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Математика: подготовка к  ОГЭ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НВП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Деловые отношения, деловой этикет, деловые бумаги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9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125" y="1415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элективных курсов для обучающихся 9-х классов города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555595"/>
              </p:ext>
            </p:extLst>
          </p:nvPr>
        </p:nvGraphicFramePr>
        <p:xfrm>
          <a:off x="1130300" y="2324101"/>
          <a:ext cx="10769599" cy="7175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22300"/>
                <a:gridCol w="6032500"/>
                <a:gridCol w="4114799"/>
              </a:tblGrid>
              <a:tr h="320328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 ДО ДДТ «Ровесник»</a:t>
                      </a:r>
                      <a:endParaRPr lang="ru-RU" sz="22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2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Актёрское мастерство</a:t>
                      </a: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4D520E6-FCEB-4936-819D-DEF8D04B42CC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919288" y="2573844"/>
            <a:ext cx="99425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sz="2000" b="1" i="1" dirty="0">
                <a:latin typeface="Arial" panose="020B0604020202020204" pitchFamily="34" charset="0"/>
              </a:rPr>
              <a:t> </a:t>
            </a:r>
            <a:r>
              <a:rPr lang="ru-RU" altLang="ru-RU" sz="2000" b="1" i="1" u="sng" dirty="0">
                <a:latin typeface="Arial" panose="020B0604020202020204" pitchFamily="34" charset="0"/>
              </a:rPr>
              <a:t>         </a:t>
            </a:r>
            <a:r>
              <a:rPr lang="ru-RU" altLang="ru-RU" sz="2400" b="1" i="1" u="sng" dirty="0">
                <a:cs typeface="Times New Roman" panose="02020603050405020304" pitchFamily="18" charset="0"/>
              </a:rPr>
              <a:t>Профильное обучение</a:t>
            </a:r>
            <a:r>
              <a:rPr lang="ru-RU" altLang="ru-RU" sz="2400" b="1" dirty="0">
                <a:cs typeface="Times New Roman" panose="02020603050405020304" pitchFamily="18" charset="0"/>
              </a:rPr>
              <a:t> – средство дифференциации и индивидуализации обучения, позволяющее более полно учитывать интересы, склонности и способности учащихся, создавать условия обучения старшеклассников в соответствии с их профессиональными интересами и намерениями в отношении продолжения образования. </a:t>
            </a:r>
          </a:p>
          <a:p>
            <a:pPr algn="just" eaLnBrk="1" hangingPunct="1"/>
            <a:endParaRPr lang="ru-RU" altLang="ru-RU" sz="2400" b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b="1" dirty="0">
                <a:cs typeface="Times New Roman" panose="02020603050405020304" pitchFamily="18" charset="0"/>
              </a:rPr>
              <a:t>(«Концепция профильного обучения на старшей ступени общего образования»)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824288" y="557594"/>
            <a:ext cx="8208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latin typeface="Arial Black" panose="020B0A04020102020204" pitchFamily="34" charset="0"/>
              </a:rPr>
              <a:t>             </a:t>
            </a:r>
            <a:r>
              <a:rPr lang="ru-RU" altLang="ru-RU" sz="4000" b="1" dirty="0">
                <a:cs typeface="Times New Roman" panose="02020603050405020304" pitchFamily="18" charset="0"/>
              </a:rPr>
              <a:t>П</a:t>
            </a:r>
            <a:r>
              <a:rPr lang="ru-RU" altLang="ru-RU" sz="4000" b="1" dirty="0" smtClean="0">
                <a:cs typeface="Times New Roman" panose="02020603050405020304" pitchFamily="18" charset="0"/>
              </a:rPr>
              <a:t>рофильное обучение</a:t>
            </a:r>
            <a:endParaRPr lang="ru-RU" altLang="ru-RU" sz="4000" b="1" dirty="0">
              <a:cs typeface="Times New Roman" panose="02020603050405020304" pitchFamily="18" charset="0"/>
            </a:endParaRPr>
          </a:p>
        </p:txBody>
      </p:sp>
      <p:pic>
        <p:nvPicPr>
          <p:cNvPr id="79876" name="Picture 4" descr="книги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33376"/>
            <a:ext cx="2447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093F6C-0989-4882-BD10-062C23669C3F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492501" y="609611"/>
            <a:ext cx="8713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dirty="0">
                <a:latin typeface="Arial Black" panose="020B0A04020102020204" pitchFamily="34" charset="0"/>
              </a:rPr>
              <a:t>     </a:t>
            </a:r>
            <a:r>
              <a:rPr lang="ru-RU" altLang="ru-RU" sz="4000" b="1" dirty="0" smtClean="0">
                <a:cs typeface="Times New Roman" panose="02020603050405020304" pitchFamily="18" charset="0"/>
              </a:rPr>
              <a:t>Цели профильного обучения</a:t>
            </a:r>
            <a:endParaRPr lang="ru-RU" altLang="ru-RU" sz="4000" b="1" dirty="0">
              <a:cs typeface="Times New Roman" panose="02020603050405020304" pitchFamily="18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992314" y="2636839"/>
            <a:ext cx="974248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ru-RU" altLang="ru-RU" sz="2800" b="1" dirty="0" smtClean="0">
                <a:cs typeface="Times New Roman" panose="02020603050405020304" pitchFamily="18" charset="0"/>
              </a:rPr>
              <a:t> создание </a:t>
            </a:r>
            <a:r>
              <a:rPr lang="ru-RU" altLang="ru-RU" sz="2800" b="1" dirty="0">
                <a:cs typeface="Times New Roman" panose="02020603050405020304" pitchFamily="18" charset="0"/>
              </a:rPr>
              <a:t>условий разработки и реализации индивидуальных образовательных программ учащихся старших классов, которые нацелены на формирование личного профессионального образа своего будущего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;</a:t>
            </a:r>
            <a:endParaRPr lang="ru-RU" altLang="ru-RU" sz="2800" b="1" dirty="0"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–"/>
            </a:pPr>
            <a:r>
              <a:rPr lang="ru-RU" altLang="ru-RU" sz="2800" b="1" dirty="0" smtClean="0">
                <a:cs typeface="Times New Roman" panose="02020603050405020304" pitchFamily="18" charset="0"/>
              </a:rPr>
              <a:t> углубленное </a:t>
            </a:r>
            <a:r>
              <a:rPr lang="ru-RU" altLang="ru-RU" sz="2800" b="1" dirty="0">
                <a:cs typeface="Times New Roman" panose="02020603050405020304" pitchFamily="18" charset="0"/>
              </a:rPr>
              <a:t>изучение отдельных предметов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;</a:t>
            </a:r>
            <a:endParaRPr lang="ru-RU" altLang="ru-RU" sz="2800" b="1" dirty="0"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–"/>
            </a:pPr>
            <a:r>
              <a:rPr lang="ru-RU" altLang="ru-RU" sz="2800" b="1" dirty="0">
                <a:cs typeface="Times New Roman" panose="02020603050405020304" pitchFamily="18" charset="0"/>
              </a:rPr>
              <a:t> достижение различий в содержании обучения, построение индивидуальных образовательных программ</a:t>
            </a:r>
            <a:r>
              <a:rPr lang="ru-RU" altLang="ru-RU" sz="2800" b="1" dirty="0" smtClean="0">
                <a:cs typeface="Times New Roman" panose="02020603050405020304" pitchFamily="18" charset="0"/>
              </a:rPr>
              <a:t>;</a:t>
            </a:r>
            <a:endParaRPr lang="ru-RU" altLang="ru-RU" sz="2800" b="1" dirty="0"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–"/>
            </a:pPr>
            <a:r>
              <a:rPr lang="ru-RU" altLang="ru-RU" sz="2800" b="1" dirty="0" smtClean="0">
                <a:cs typeface="Times New Roman" panose="02020603050405020304" pitchFamily="18" charset="0"/>
              </a:rPr>
              <a:t> преемственность </a:t>
            </a:r>
            <a:r>
              <a:rPr lang="ru-RU" altLang="ru-RU" sz="2800" b="1" dirty="0">
                <a:cs typeface="Times New Roman" panose="02020603050405020304" pitchFamily="18" charset="0"/>
              </a:rPr>
              <a:t>между общим и профессиональным образованием.</a:t>
            </a:r>
          </a:p>
        </p:txBody>
      </p:sp>
      <p:pic>
        <p:nvPicPr>
          <p:cNvPr id="8197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77" y="344489"/>
            <a:ext cx="13049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0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классы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1" y="1965227"/>
            <a:ext cx="4342894" cy="576262"/>
          </a:xfrm>
        </p:spPr>
        <p:txBody>
          <a:bodyPr/>
          <a:lstStyle/>
          <a:p>
            <a:pPr algn="ctr"/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Предметно-ориентированные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блока предметов без ориентации на конкретную профессиональную сферу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32105" y="1969475"/>
            <a:ext cx="4854720" cy="576262"/>
          </a:xfrm>
        </p:spPr>
        <p:txBody>
          <a:bodyPr/>
          <a:lstStyle/>
          <a:p>
            <a:pPr algn="ctr"/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Профессионально-ориентированные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 изучение курсов с ориентацией на конкретную профессиональную сферу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757358" y="1397000"/>
            <a:ext cx="2186242" cy="780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662608" y="1397000"/>
            <a:ext cx="2556926" cy="780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4159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Профильное обучение 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759843"/>
              </p:ext>
            </p:extLst>
          </p:nvPr>
        </p:nvGraphicFramePr>
        <p:xfrm>
          <a:off x="863600" y="1180608"/>
          <a:ext cx="11023600" cy="4505436"/>
        </p:xfrm>
        <a:graphic>
          <a:graphicData uri="http://schemas.openxmlformats.org/drawingml/2006/table">
            <a:tbl>
              <a:tblPr firstRow="1" firstCol="1" bandRow="1"/>
              <a:tblGrid>
                <a:gridCol w="2173548"/>
                <a:gridCol w="2886035"/>
                <a:gridCol w="2726407"/>
                <a:gridCol w="2116625"/>
                <a:gridCol w="1120985"/>
              </a:tblGrid>
              <a:tr h="981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  <a:endParaRPr lang="ru-RU" sz="2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профиля</a:t>
                      </a:r>
                      <a:endParaRPr lang="ru-RU" sz="2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2014-2015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2015-2016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91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МОАУ </a:t>
                      </a:r>
                      <a:endParaRPr lang="ru-RU" sz="1800" b="1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1</a:t>
                      </a:r>
                      <a:endParaRPr lang="ru-RU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10, 11</a:t>
                      </a:r>
                      <a:endParaRPr lang="ru-RU" sz="20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Физико-математический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Физико-математический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10, 11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439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ЦО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Универсальный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Универсальный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Универсальный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361"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Лицей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Физико-математический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Физико-математический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Физико-математический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20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Химико-биологический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Химико-биологический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Химико-биологический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20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Профильное обучение 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232634"/>
              </p:ext>
            </p:extLst>
          </p:nvPr>
        </p:nvGraphicFramePr>
        <p:xfrm>
          <a:off x="863600" y="794336"/>
          <a:ext cx="11150600" cy="6029946"/>
        </p:xfrm>
        <a:graphic>
          <a:graphicData uri="http://schemas.openxmlformats.org/drawingml/2006/table">
            <a:tbl>
              <a:tblPr firstRow="1" firstCol="1" bandRow="1"/>
              <a:tblGrid>
                <a:gridCol w="2055104"/>
                <a:gridCol w="2956699"/>
                <a:gridCol w="2863887"/>
                <a:gridCol w="2141010"/>
                <a:gridCol w="1133900"/>
              </a:tblGrid>
              <a:tr h="72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  <a:endParaRPr lang="ru-RU" sz="2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профиля</a:t>
                      </a:r>
                      <a:endParaRPr lang="ru-RU" sz="2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2014-2015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2015-2016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879">
                <a:tc rowSpan="4"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</a:t>
                      </a:r>
                    </a:p>
                    <a:p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4</a:t>
                      </a:r>
                      <a:endParaRPr lang="ru-RU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Энергетический (10)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Энергетический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37">
                <a:tc v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Физико-математический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Физико-математический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132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Физико-химический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17"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</a:t>
                      </a:r>
                      <a:endParaRPr lang="ru-RU" sz="1800" b="1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5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Инженерный</a:t>
                      </a:r>
                    </a:p>
                    <a:p>
                      <a:pPr algn="l"/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40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Социально-гуманитарный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Социально-гуманитарный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Социально-гуманитарный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43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Военно-пограничный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Военно-пограничный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Военно-пограничный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17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МВД, МЧС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МВД, МЧС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МВД, МЧС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17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17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Филологический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4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17788" y="635000"/>
            <a:ext cx="9155112" cy="5276850"/>
          </a:xfrm>
        </p:spPr>
        <p:txBody>
          <a:bodyPr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сопровождения профессионального самоопределения в условиях непрерывности образования</a:t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системы сопровождения профессионального самоопределения обучающихся в 2015-2020 гг.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9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44710"/>
            <a:ext cx="9773699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Постепенность </a:t>
            </a:r>
            <a:r>
              <a:rPr lang="ru-RU" sz="3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непрерывность сопровождения </a:t>
            </a:r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3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6349" y="1485900"/>
            <a:ext cx="8915400" cy="3777622"/>
          </a:xfrm>
        </p:spPr>
        <p:txBody>
          <a:bodyPr/>
          <a:lstStyle/>
          <a:p>
            <a:pPr marL="0" lvl="0" indent="0" algn="ctr" defTabSz="914400">
              <a:spcBef>
                <a:spcPts val="0"/>
              </a:spcBef>
              <a:buClrTx/>
              <a:buNone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Профессиональное самоопределение – не разовый акт, а длительный процесс, который осуществляется </a:t>
            </a:r>
          </a:p>
          <a:p>
            <a:pPr marL="0" lvl="0" indent="0" algn="ctr" defTabSz="914400">
              <a:spcBef>
                <a:spcPts val="0"/>
              </a:spcBef>
              <a:buClrTx/>
              <a:buNone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протяжении всей жизни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28" y="2922463"/>
            <a:ext cx="5591944" cy="3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направленность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0900" y="1511300"/>
            <a:ext cx="9383712" cy="4399922"/>
          </a:xfrm>
        </p:spPr>
        <p:txBody>
          <a:bodyPr>
            <a:normAutofit fontScale="92500"/>
          </a:bodyPr>
          <a:lstStyle/>
          <a:p>
            <a:pPr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Воспитывающая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         ориентация: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восхождение от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к сопровождению профессионального самоопределения</a:t>
            </a:r>
          </a:p>
          <a:p>
            <a:pPr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Стратегический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 концепции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приоритет интересов личности</a:t>
            </a:r>
          </a:p>
          <a:p>
            <a:pPr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Личностная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недопустимость манипулирования сознанием самоопределяющейся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5115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 осознанному выбору профиля обучения, формирование способностей к осуществлению зрелого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193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 и комплексность сопровождения профессионального самоопределения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создание единой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</a:t>
            </a:r>
          </a:p>
          <a:p>
            <a:pPr lvl="0" defTabSz="914400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профориентаторов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работодателей</a:t>
            </a:r>
          </a:p>
          <a:p>
            <a:pPr lvl="0" defTabSz="914400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о стратегическом ориентире -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приоритете интересов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КООРДИНАЦИЯ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3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624110"/>
            <a:ext cx="105028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ведущие средства сопровождения профессионального самоопределения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652393"/>
              </p:ext>
            </p:extLst>
          </p:nvPr>
        </p:nvGraphicFramePr>
        <p:xfrm>
          <a:off x="1155700" y="1905000"/>
          <a:ext cx="10680699" cy="461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33"/>
                <a:gridCol w="3560233"/>
                <a:gridCol w="3560233"/>
              </a:tblGrid>
              <a:tr h="472767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Ступень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</a:t>
                      </a:r>
                      <a:endParaRPr lang="ru-RU" dirty="0"/>
                    </a:p>
                  </a:txBody>
                  <a:tcPr/>
                </a:tc>
              </a:tr>
              <a:tr h="41375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первичного представления о мире профессий и интереса к профессионально-трудовой деятельности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Игровая деятельность (сюжетно-ролевые</a:t>
                      </a:r>
                    </a:p>
                    <a:p>
                      <a:pPr algn="l"/>
                      <a:r>
                        <a:rPr lang="ru-RU" sz="24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игры)</a:t>
                      </a:r>
                    </a:p>
                    <a:p>
                      <a:pPr algn="l"/>
                      <a:r>
                        <a:rPr lang="ru-RU" sz="24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Педагогическое просвещение родителей о</a:t>
                      </a:r>
                    </a:p>
                    <a:p>
                      <a:pPr algn="l"/>
                      <a:r>
                        <a:rPr lang="ru-RU" sz="24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целях, задачах, формах и методах поддержки профессионального</a:t>
                      </a:r>
                    </a:p>
                    <a:p>
                      <a:pPr algn="l"/>
                      <a:r>
                        <a:rPr lang="ru-RU" sz="24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самоопределения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3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00" y="624110"/>
            <a:ext cx="105409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ведущие средства сопровождения профессионального самоопределения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529873"/>
              </p:ext>
            </p:extLst>
          </p:nvPr>
        </p:nvGraphicFramePr>
        <p:xfrm>
          <a:off x="723899" y="1790700"/>
          <a:ext cx="11315700" cy="470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  <a:gridCol w="3962400"/>
                <a:gridCol w="4292600"/>
              </a:tblGrid>
              <a:tr h="288184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Ступень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</a:t>
                      </a:r>
                      <a:endParaRPr lang="ru-RU" dirty="0"/>
                    </a:p>
                  </a:txBody>
                  <a:tcPr/>
                </a:tc>
              </a:tr>
              <a:tr h="43346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общее образование (1-4 классы)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Выработка ценностно-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мотивационных основ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саморазвития и самоопределения.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позитивного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 к профессионально-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трудовой деятельности;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устойчивого интереса к миру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 и профессий;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элементарных представлений о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многообразии профессий и о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 современного производства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жизни человека и общества.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Общее знакомство с миром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 труда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Практико-ориентированные проекты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конкурсы практической направленности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3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1" y="344710"/>
            <a:ext cx="10871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ведущие средства сопровождения профессионального самоопределения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391499"/>
              </p:ext>
            </p:extLst>
          </p:nvPr>
        </p:nvGraphicFramePr>
        <p:xfrm>
          <a:off x="889001" y="1574801"/>
          <a:ext cx="11150599" cy="474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505"/>
                <a:gridCol w="3816648"/>
                <a:gridCol w="5051446"/>
              </a:tblGrid>
              <a:tr h="571585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Ступень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</a:t>
                      </a:r>
                      <a:endParaRPr lang="ru-RU" dirty="0"/>
                    </a:p>
                  </a:txBody>
                  <a:tcPr/>
                </a:tc>
              </a:tr>
              <a:tr h="4102015"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Основное общее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(5-7 </a:t>
                      </a:r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кл</a:t>
                      </a:r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Формирование готовности к саморазвитию и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самоопределению.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Формирование успешного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опыта создания полезных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продуктов в результате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практической деятельности и на этой основе мотива стремления к успеху в деятельности.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Использование </a:t>
                      </a:r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профориентационного</a:t>
                      </a:r>
                      <a:endParaRPr lang="ru-RU" sz="2000" b="0" i="0" u="none" strike="noStrike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потенциала различных учебных предметов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Родительские мастер-классы по профессиям.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Система ориентационных проектов, реализуемых во внеклассной деятельности.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Экскурсии на предприятия.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Творческие конкурсы профессионально-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практической направленности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Работа обучающегося с личным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предпрофессионально-образовательным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портфолио.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0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1" y="217710"/>
            <a:ext cx="10871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ведущие средства сопровождения профессионального самоопределения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517677"/>
              </p:ext>
            </p:extLst>
          </p:nvPr>
        </p:nvGraphicFramePr>
        <p:xfrm>
          <a:off x="533400" y="1282700"/>
          <a:ext cx="113538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4013200"/>
                <a:gridCol w="5143500"/>
              </a:tblGrid>
              <a:tr h="245125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Ступень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</a:t>
                      </a:r>
                      <a:endParaRPr lang="ru-RU" dirty="0"/>
                    </a:p>
                  </a:txBody>
                  <a:tcPr/>
                </a:tc>
              </a:tr>
              <a:tr h="4593575"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Основное общее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(8-9 </a:t>
                      </a:r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кл</a:t>
                      </a:r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Формирование учащимися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собственной жизненной позиции на этапе первичного профессионального выбора и проектирования успешной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карьеры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Построение учащимися личной профессиональной перспективы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Подготовка к обучению по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индивидуальным учебным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планам в старшей школе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Использование </a:t>
                      </a:r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профориентационного</a:t>
                      </a:r>
                      <a:endParaRPr lang="ru-RU" sz="2000" b="0" i="0" u="none" strike="noStrike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потенциала различных учебных предметов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Система </a:t>
                      </a:r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предпрофильных</a:t>
                      </a:r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 элективных мини-курсов профессиональной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направленности и профессиональных проб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Специально организованная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ориентационная работа с учащимися и их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родителями 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Творческие конкурсы профессионально-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практической направленности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Летние </a:t>
                      </a:r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профориентационные</a:t>
                      </a:r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 лагеря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(смены)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Работа обучающегося с личным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предпрофессионально-образовательным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портфолио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2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1" y="217710"/>
            <a:ext cx="10871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ведущие средства сопровождения профессионального самоопределения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61961"/>
              </p:ext>
            </p:extLst>
          </p:nvPr>
        </p:nvGraphicFramePr>
        <p:xfrm>
          <a:off x="533400" y="1282700"/>
          <a:ext cx="115443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964"/>
                <a:gridCol w="3963636"/>
                <a:gridCol w="5346700"/>
              </a:tblGrid>
              <a:tr h="245125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Ступень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</a:t>
                      </a:r>
                      <a:endParaRPr lang="ru-RU" dirty="0"/>
                    </a:p>
                  </a:txBody>
                  <a:tcPr/>
                </a:tc>
              </a:tr>
              <a:tr h="4593575"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Среднее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(полное) общее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образование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Уточнение профильного выбора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в условиях вариативного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обучения; проектирование после-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школьного образовательно-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профессионального маршрута (с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учетом введения в вузах</a:t>
                      </a:r>
                    </a:p>
                    <a:p>
                      <a:pPr algn="l"/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бакалавриата</a:t>
                      </a:r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); знакомство со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специфическими особенностями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конкретных выбираемых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специальностей и направлений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подготовки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Формирование ценности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самообразования и саморазвития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Использование </a:t>
                      </a:r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профориентационного</a:t>
                      </a:r>
                      <a:endParaRPr lang="ru-RU" sz="2000" b="0" i="0" u="none" strike="noStrike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потенциала профильных учебных предметов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Система профильных элективных курсов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и профессиональных проб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Специально организованная ориентационная работа с учащимися и их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родителями 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Внеклассная проектно-исследовательская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деятельность учащихся 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Творческие конкурсы практической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направленности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Летние </a:t>
                      </a:r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профориентационные</a:t>
                      </a:r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 лагеря (смены)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Работа обучающегося с личным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предпрофессионально-образовательным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портфолио.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4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1" y="217710"/>
            <a:ext cx="10871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ведущие средства сопровождения профессионального самоопределения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162013"/>
              </p:ext>
            </p:extLst>
          </p:nvPr>
        </p:nvGraphicFramePr>
        <p:xfrm>
          <a:off x="533400" y="1282700"/>
          <a:ext cx="115443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964"/>
                <a:gridCol w="4080536"/>
                <a:gridCol w="5229800"/>
              </a:tblGrid>
              <a:tr h="245125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Ступень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</a:t>
                      </a:r>
                      <a:endParaRPr lang="ru-RU" dirty="0"/>
                    </a:p>
                  </a:txBody>
                  <a:tcPr/>
                </a:tc>
              </a:tr>
              <a:tr h="4593575"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Дополнительное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детей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Создание атмосферы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увлечённости творческой,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продуктивной, проектно-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исследовательской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деятельностью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-Поиск, отбор и поддержка детей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с мануальной одарённостью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Использование максимально разнообразного спектра видов деятельности, активно-</a:t>
                      </a:r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деятельностных</a:t>
                      </a:r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 форм и методов работы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Привлечение к педагогической работе в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системе дополнительного образования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специалистов, увлеченных своей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профессиональной деятельностью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«</a:t>
                      </a:r>
                      <a:r>
                        <a:rPr lang="ru-RU" sz="2000" b="0" i="0" u="none" strike="noStrike" baseline="0" dirty="0" err="1" smtClean="0">
                          <a:latin typeface="Times New Roman" panose="02020603050405020304" pitchFamily="18" charset="0"/>
                        </a:rPr>
                        <a:t>Хэнд-хантинг</a:t>
                      </a:r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» как система творческих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конкурсов, диагностических и других форм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работы с детьми и подростками, имеющими инженерно-технические и мануальные способности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- Работа обучающегося с личным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предпрофессионально-образовательным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anose="02020603050405020304" pitchFamily="18" charset="0"/>
                        </a:rPr>
                        <a:t>портфолио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9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8801" y="217710"/>
            <a:ext cx="9675812" cy="79829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http://www.navigatum.ru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Навигатум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Материалы по профориентации для дошкольников, школьников и взрослых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8213" y="1760855"/>
            <a:ext cx="6184900" cy="49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62100" y="166910"/>
            <a:ext cx="102996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NavigatumRu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авигатум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1200" y="1288415"/>
            <a:ext cx="6934200" cy="554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825" y="192310"/>
            <a:ext cx="8911687" cy="8236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http://smartia.me/tests</a:t>
            </a:r>
            <a:r>
              <a:rPr lang="en-US" dirty="0" smtClean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 на профориентацию</a:t>
            </a:r>
            <a:r>
              <a:rPr lang="ru-RU" b="1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1900" y="1402713"/>
            <a:ext cx="6578600" cy="52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выпускника»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05000" y="1574800"/>
            <a:ext cx="5027105" cy="974165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образовательной организации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установкой положительного отношения к миру, к разным видам труда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школы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уважающий и принимающий ценности семьи и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общества, любознательный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активно и заинтересованно познающий мир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выпускника»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школы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ориентирующийся в мире профессий, понимающий значение профессиональной деятельности для человека в интересах устойчивого развития общества и природы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школы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подготовленный к осознанному выбору профессии, понимающий значение профессиональной деятельности для человека 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80225" y="2685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Предпрофильная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в 9 классах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586359"/>
              </p:ext>
            </p:extLst>
          </p:nvPr>
        </p:nvGraphicFramePr>
        <p:xfrm>
          <a:off x="1587500" y="1435100"/>
          <a:ext cx="10121899" cy="5107176"/>
        </p:xfrm>
        <a:graphic>
          <a:graphicData uri="http://schemas.openxmlformats.org/drawingml/2006/table">
            <a:tbl>
              <a:tblPr firstRow="1" firstCol="1" bandRow="1"/>
              <a:tblGrid>
                <a:gridCol w="2530204"/>
                <a:gridCol w="2530204"/>
                <a:gridCol w="2530204"/>
                <a:gridCol w="2531287"/>
              </a:tblGrid>
              <a:tr h="988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2015-2016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МОАУ СОШ № 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ЦО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Лицей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СОШ № 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СОШ № 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 ДО ДДТ «Ровесник»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5487032" y="-381847"/>
            <a:ext cx="20796200" cy="98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425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элективных курсов для обучающихся 9-х классов города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03656"/>
              </p:ext>
            </p:extLst>
          </p:nvPr>
        </p:nvGraphicFramePr>
        <p:xfrm>
          <a:off x="1727199" y="1143514"/>
          <a:ext cx="9967913" cy="55102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5301"/>
                <a:gridCol w="5866199"/>
                <a:gridCol w="3046413"/>
              </a:tblGrid>
              <a:tr h="355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элективного курса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часов в неделю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МОАУ СОШ № 1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1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родного края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</a:t>
                      </a:r>
                      <a:r>
                        <a:rPr lang="ru-RU" sz="2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электрорадиотехники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 имеет право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Путешествие по достопримечательностям мира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Введение в экономику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выбора профессии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 сети интернет для изучающих английский язык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Уравнения с модулем и параметрами</a:t>
                      </a:r>
                      <a:endParaRPr kumimoji="0" lang="ru-RU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ч.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в доме и для дома</a:t>
                      </a:r>
                      <a:endParaRPr kumimoji="0" lang="ru-RU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Контрольная закупка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текстовых задач</a:t>
                      </a:r>
                      <a:endParaRPr lang="ru-RU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ч.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825" y="2939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элективных курсов для обучающихся 9-х классов города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013580"/>
              </p:ext>
            </p:extLst>
          </p:nvPr>
        </p:nvGraphicFramePr>
        <p:xfrm>
          <a:off x="1103312" y="1574800"/>
          <a:ext cx="10363200" cy="50934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7150"/>
                <a:gridCol w="5506851"/>
                <a:gridCol w="3759199"/>
              </a:tblGrid>
              <a:tr h="462498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ЦО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Практикум по решению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уравнений 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неравенств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ч.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Твое профессиональное призвание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ч.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Этика и психология семейной жизни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ч.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Практикум по решению физических задач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ч.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Практикум по решению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текстовых задач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ч.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Рациональные способы решения задач по информатике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ч.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Успешно пишем сочинение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ч.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мире химических реакций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ч.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525" y="2304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элективных курсов для обучающихся 9-х классов города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114953"/>
              </p:ext>
            </p:extLst>
          </p:nvPr>
        </p:nvGraphicFramePr>
        <p:xfrm>
          <a:off x="1257300" y="1422398"/>
          <a:ext cx="9893299" cy="43048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47401"/>
                <a:gridCol w="6013799"/>
                <a:gridCol w="2832099"/>
              </a:tblGrid>
              <a:tr h="275374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Лицей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Безопасное движение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видеофильмов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Windows Movie Maker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задач основных тем курса математики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задач по физике повышенной сложности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Тайны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пять (русский язык)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мире поэзии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ч.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9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125" y="2685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элективных курсов для обучающихся 9-х классов города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615120"/>
              </p:ext>
            </p:extLst>
          </p:nvPr>
        </p:nvGraphicFramePr>
        <p:xfrm>
          <a:off x="698501" y="1562097"/>
          <a:ext cx="10655298" cy="49991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28074"/>
                <a:gridCol w="6580825"/>
                <a:gridCol w="2946399"/>
              </a:tblGrid>
              <a:tr h="457203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МОБУ СОШ № 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Правоведение. Изучаем конституцию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решения творческих задач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Путь в профессию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Ключи к тайнам Клио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 ступени к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успеху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Избранные вопросы математики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 в мире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решения физических задач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в задачах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Классическая биология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языковых компетенций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8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749</TotalTime>
  <Words>1374</Words>
  <Application>Microsoft Office PowerPoint</Application>
  <PresentationFormat>Широкоэкранный</PresentationFormat>
  <Paragraphs>450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Легкий дым</vt:lpstr>
      <vt:lpstr>Организация предпрофильного и профильного обучения, профессионального самоопределения</vt:lpstr>
      <vt:lpstr>Цель предпрофильной подготовки</vt:lpstr>
      <vt:lpstr>«Портрет выпускника»</vt:lpstr>
      <vt:lpstr>«Портрет выпускника»</vt:lpstr>
      <vt:lpstr>Предпрофильная подготовка в 9 классах </vt:lpstr>
      <vt:lpstr>Перечень элективных курсов для обучающихся 9-х классов города Зеи </vt:lpstr>
      <vt:lpstr>Перечень элективных курсов для обучающихся 9-х классов города Зеи </vt:lpstr>
      <vt:lpstr>Перечень элективных курсов для обучающихся 9-х классов города Зеи </vt:lpstr>
      <vt:lpstr>Перечень элективных курсов для обучающихся 9-х классов города Зеи </vt:lpstr>
      <vt:lpstr>Перечень элективных курсов для обучающихся 9-х классов города Зеи </vt:lpstr>
      <vt:lpstr>Перечень элективных курсов для обучающихся 9-х классов города Зеи </vt:lpstr>
      <vt:lpstr>Презентация PowerPoint</vt:lpstr>
      <vt:lpstr>Презентация PowerPoint</vt:lpstr>
      <vt:lpstr>Профильные классы </vt:lpstr>
      <vt:lpstr>Профильное обучение </vt:lpstr>
      <vt:lpstr>Профильное обучение </vt:lpstr>
      <vt:lpstr>Презентация PowerPoint</vt:lpstr>
      <vt:lpstr>Постепенность и непрерывность сопровождения профессионального самоопределения</vt:lpstr>
      <vt:lpstr>Личностная направленность</vt:lpstr>
      <vt:lpstr>Системность и комплексность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http://www.navigatum.ru/  Навигатум. Материалы по профориентации для дошкольников, школьников и взрослых</vt:lpstr>
      <vt:lpstr>Www.youtube.com/NavigatumRu  Навигатум игровые профориентационные материалы</vt:lpstr>
      <vt:lpstr>http://smartia.me/tests/  Бесплатные тесты на профориентацию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предпрофильного и профильного обучения</dc:title>
  <dc:creator>Лысенко С. Н.</dc:creator>
  <cp:lastModifiedBy>Лысенко С. Н.</cp:lastModifiedBy>
  <cp:revision>44</cp:revision>
  <dcterms:created xsi:type="dcterms:W3CDTF">2016-03-22T06:01:22Z</dcterms:created>
  <dcterms:modified xsi:type="dcterms:W3CDTF">2016-11-23T04:58:25Z</dcterms:modified>
</cp:coreProperties>
</file>