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0" r:id="rId2"/>
    <p:sldId id="262" r:id="rId3"/>
    <p:sldId id="261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5" r:id="rId13"/>
    <p:sldId id="274" r:id="rId14"/>
    <p:sldId id="263" r:id="rId15"/>
    <p:sldId id="272" r:id="rId16"/>
    <p:sldId id="259" r:id="rId17"/>
    <p:sldId id="264" r:id="rId18"/>
    <p:sldId id="276" r:id="rId19"/>
    <p:sldId id="282" r:id="rId20"/>
    <p:sldId id="298" r:id="rId21"/>
    <p:sldId id="281" r:id="rId22"/>
    <p:sldId id="283" r:id="rId23"/>
    <p:sldId id="285" r:id="rId24"/>
    <p:sldId id="286" r:id="rId25"/>
    <p:sldId id="290" r:id="rId26"/>
    <p:sldId id="289" r:id="rId27"/>
    <p:sldId id="288" r:id="rId28"/>
    <p:sldId id="293" r:id="rId29"/>
    <p:sldId id="292" r:id="rId30"/>
    <p:sldId id="284" r:id="rId31"/>
    <p:sldId id="296" r:id="rId32"/>
    <p:sldId id="291" r:id="rId33"/>
    <p:sldId id="294" r:id="rId34"/>
    <p:sldId id="287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7181F"/>
    <a:srgbClr val="A01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2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5334F-E8C5-5E48-8CAF-1D49295B001D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249DD-18F7-694D-B51E-C882D0BDA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9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7FE71-ACCB-EE43-A6E1-9633932A0F65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7572-C0BB-DB4D-B7D8-06062625F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0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7572-C0BB-DB4D-B7D8-06062625F6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7572-C0BB-DB4D-B7D8-06062625F6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37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7572-C0BB-DB4D-B7D8-06062625F6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3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7572-C0BB-DB4D-B7D8-06062625F6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8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2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9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4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5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4A658-6146-7246-979A-75899C32E0A3}" type="datetimeFigureOut">
              <a:rPr lang="en-US" smtClean="0"/>
              <a:t>14.03.17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E667-EBFB-AB4F-9B8D-81461C6B2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" TargetMode="External"/><Relationship Id="rId4" Type="http://schemas.openxmlformats.org/officeDocument/2006/relationships/hyperlink" Target="http://www.gwar.elar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dvignaroda.ru/?%23tab=navHome-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23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24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package" Target="../embeddings/Microsoft_Word_Document6.docx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package" Target="../embeddings/Microsoft_Word_Document7.docx"/><Relationship Id="rId5" Type="http://schemas.openxmlformats.org/officeDocument/2006/relationships/image" Target="../media/image26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package" Target="../embeddings/Microsoft_Word_Document8.docx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package" Target="../embeddings/Microsoft_Word_Document9.docx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19746" y="3424784"/>
            <a:ext cx="379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Региональное отделение Общероссийского общественного движения по увековечению памяти погибших при защите Отечества «Поисковое движение России»</a:t>
            </a:r>
          </a:p>
          <a:p>
            <a:pPr algn="ctr"/>
            <a:r>
              <a:rPr lang="ru-RU" sz="1000" dirty="0">
                <a:latin typeface="Arial"/>
                <a:cs typeface="Arial"/>
              </a:rPr>
              <a:t> в Амурской области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528" y="4306013"/>
            <a:ext cx="289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Общероссийской общественной организации ветеранов Вооруженных Сил Российской Федерации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799" y="5942071"/>
            <a:ext cx="379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Всероссийской политической партии «ЕДИНАЯ РОССИЯ»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2" name="Picture 1" descr="ЗНАК ВЕТЕРАНА ВС РФ_02-малый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6" y="4180790"/>
            <a:ext cx="803868" cy="912191"/>
          </a:xfrm>
          <a:prstGeom prst="rect">
            <a:avLst/>
          </a:prstGeom>
        </p:spPr>
      </p:pic>
      <p:pic>
        <p:nvPicPr>
          <p:cNvPr id="3" name="Picture 2" descr="edinnaya_rossiya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42" y="2447615"/>
            <a:ext cx="2612065" cy="3444056"/>
          </a:xfrm>
          <a:prstGeom prst="rect">
            <a:avLst/>
          </a:prstGeom>
        </p:spPr>
      </p:pic>
      <p:pic>
        <p:nvPicPr>
          <p:cNvPr id="9" name="Picture 8" descr="РВИО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53" y="5372502"/>
            <a:ext cx="1006809" cy="965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6181" y="5517568"/>
            <a:ext cx="28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Общероссийской общественно-государственной организации «Российское военно-историческое общество»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60" y="276233"/>
            <a:ext cx="1877524" cy="18775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22856" y="514066"/>
            <a:ext cx="5724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</a:p>
          <a:p>
            <a:r>
              <a:rPr lang="ru-RU" sz="32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В ПРИАМУРЬЕ»</a:t>
            </a:r>
            <a:endParaRPr lang="en-US" sz="3200" b="1" dirty="0">
              <a:solidFill>
                <a:srgbClr val="D7181F"/>
              </a:solidFill>
              <a:latin typeface="Arial"/>
              <a:cs typeface="Arial"/>
            </a:endParaRPr>
          </a:p>
        </p:txBody>
      </p:sp>
      <p:pic>
        <p:nvPicPr>
          <p:cNvPr id="11" name="Picture 10" descr="ПДР-эмблема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9" y="2663621"/>
            <a:ext cx="3321530" cy="7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717298"/>
              </p:ext>
            </p:extLst>
          </p:nvPr>
        </p:nvGraphicFramePr>
        <p:xfrm>
          <a:off x="668557" y="1741442"/>
          <a:ext cx="7830782" cy="3979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Document" r:id="rId4" imgW="5422900" imgH="2755900" progId="Word.Document.12">
                  <p:embed/>
                </p:oleObj>
              </mc:Choice>
              <mc:Fallback>
                <p:oleObj name="Document" r:id="rId4" imgW="5422900" imgH="2755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557" y="1741442"/>
                        <a:ext cx="7830782" cy="3979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9993" y="950783"/>
            <a:ext cx="767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Поисковая экспедиция «Сталинградская битва. Серафимовичский плацдарм. 96-я стрелковая дивизия»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995" y="5760304"/>
            <a:ext cx="80089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American Typewriter"/>
                <a:cs typeface="American Typewriter"/>
              </a:rPr>
              <a:t>В 2015 – 2016 годах на Серафимовичском плацдарме в ходе поисковой разведки были подняты останки 10 погибших советских воинов, в том числе одного установленного коренного амурца - </a:t>
            </a:r>
            <a:endParaRPr lang="en-US" sz="1300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978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0279"/>
            <a:ext cx="8229600" cy="865327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Поисковая экспедиция «Сталинградская битва.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b="1" dirty="0">
                <a:latin typeface="American Typewriter"/>
                <a:cs typeface="American Typewriter"/>
              </a:rPr>
              <a:t>Разъезд Абганерово. 204-я стрелковая дивизия»</a:t>
            </a:r>
            <a:br>
              <a:rPr lang="ru-RU" sz="1800" b="1" dirty="0">
                <a:latin typeface="American Typewriter"/>
                <a:cs typeface="American Typewriter"/>
              </a:rPr>
            </a:br>
            <a:endParaRPr lang="en-US" sz="1800" dirty="0"/>
          </a:p>
        </p:txBody>
      </p:sp>
      <p:pic>
        <p:nvPicPr>
          <p:cNvPr id="6" name="Picture 5" descr="ПН-204сд 341-5312-17-3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4" y="1663227"/>
            <a:ext cx="4268219" cy="4737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707" y="1721064"/>
            <a:ext cx="33153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American Typewriter"/>
                <a:cs typeface="American Typewriter"/>
              </a:rPr>
              <a:t>204-я стрелковая дивизия, начала формироваться в  Амурской области на базе частей дислоцировавшейся в области 3-й стрелковой диви-</a:t>
            </a:r>
            <a:r>
              <a:rPr lang="ru-RU" sz="1500" dirty="0" err="1">
                <a:latin typeface="American Typewriter"/>
                <a:cs typeface="American Typewriter"/>
              </a:rPr>
              <a:t>зии</a:t>
            </a:r>
            <a:r>
              <a:rPr lang="ru-RU" sz="1500" dirty="0">
                <a:latin typeface="American Typewriter"/>
                <a:cs typeface="American Typewriter"/>
              </a:rPr>
              <a:t> в декабре 1941 года. </a:t>
            </a:r>
          </a:p>
          <a:p>
            <a:pPr algn="just"/>
            <a:r>
              <a:rPr lang="ru-RU" sz="1500" dirty="0">
                <a:latin typeface="American Typewriter"/>
                <a:cs typeface="American Typewriter"/>
              </a:rPr>
              <a:t>В июле 1942 года убыла на фронт.</a:t>
            </a:r>
          </a:p>
          <a:p>
            <a:pPr algn="just"/>
            <a:r>
              <a:rPr lang="ru-RU" sz="1500" dirty="0">
                <a:latin typeface="American Typewriter"/>
                <a:cs typeface="American Typewriter"/>
              </a:rPr>
              <a:t>В боях сражения у разъезда Абганерово (сражение у разъезда 74-километр) в августе 1942 года, когда в кровопролитных боях были остановлены, прорывавшиеся к Сталинграду с юга, соединения 4-й немецкой танковой армии, безвозвратные потери дивизии составили 1114 человек. Место захоронения большинства из них – неизвестно.</a:t>
            </a:r>
          </a:p>
          <a:p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0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042"/>
            <a:ext cx="8229600" cy="51859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Сбор сведений о подданных Российской империи,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b="1" dirty="0">
                <a:latin typeface="American Typewriter"/>
                <a:cs typeface="American Typewriter"/>
              </a:rPr>
              <a:t>павших на войне с Японией 1904-1905 годов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  <p:pic>
        <p:nvPicPr>
          <p:cNvPr id="3" name="Picture 2" descr="AL8A8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29" y="1455071"/>
            <a:ext cx="6158748" cy="4105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6279" y="5608972"/>
            <a:ext cx="7259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30 мая 2016 года в Благовещенск, </a:t>
            </a:r>
            <a:r>
              <a:rPr lang="ru-RU" sz="1400" b="1" dirty="0"/>
              <a:t>впервые с 1909 года</a:t>
            </a:r>
            <a:r>
              <a:rPr lang="ru-RU" sz="1400" dirty="0"/>
              <a:t>, по инициативе </a:t>
            </a:r>
          </a:p>
          <a:p>
            <a:pPr algn="ctr"/>
            <a:r>
              <a:rPr lang="ru-RU" sz="1400" dirty="0"/>
              <a:t>(в то время мэра города Благовещенска) Козлова Александра Александровича </a:t>
            </a:r>
          </a:p>
          <a:p>
            <a:pPr algn="ctr"/>
            <a:r>
              <a:rPr lang="ru-RU" sz="1400" dirty="0"/>
              <a:t>были доставлены для торжественного перезахоронения останки подданных Российской Империи, павших на войне с Японией в 1904-1905 годах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167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042"/>
            <a:ext cx="8229600" cy="51859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Сбор сведений о подданных Российской империи,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b="1" dirty="0">
                <a:latin typeface="American Typewriter"/>
                <a:cs typeface="American Typewriter"/>
              </a:rPr>
              <a:t>павших на войне с Японией 1904-1905 годов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383924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merican Typewriter"/>
                <a:cs typeface="American Typewriter"/>
              </a:rPr>
              <a:t>Перед исследовательской группой проекта поставлена задача сбора сведений, для увековечения памяти, о всех 408 подданных Российской Империи, ранее захороненных в 1905 и 1910 годах на Русском воинском братском кладбище при станции Гоцзядань (в </a:t>
            </a:r>
            <a:r>
              <a:rPr lang="ru-RU" sz="1400" dirty="0" err="1">
                <a:latin typeface="American Typewriter"/>
                <a:cs typeface="American Typewriter"/>
              </a:rPr>
              <a:t>н.в</a:t>
            </a:r>
            <a:r>
              <a:rPr lang="ru-RU" sz="1400" dirty="0">
                <a:latin typeface="American Typewriter"/>
                <a:cs typeface="American Typewriter"/>
              </a:rPr>
              <a:t>. уезд Лишу округа Сыпин провинции Цзилинь Китайской народной Республики) По состоянию на 12 марта 2017 года собраны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ru-RU" sz="1400" dirty="0">
                <a:latin typeface="American Typewriter"/>
                <a:cs typeface="American Typewriter"/>
              </a:rPr>
              <a:t>сведения (с разной степенью полноты) на 206 человек..</a:t>
            </a:r>
          </a:p>
        </p:txBody>
      </p:sp>
      <p:pic>
        <p:nvPicPr>
          <p:cNvPr id="8" name="Picture 7" descr="Евдокимов-Нива-1905-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0" y="2768919"/>
            <a:ext cx="2826776" cy="3618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4526" y="2891415"/>
            <a:ext cx="52722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merican Typewriter"/>
                <a:cs typeface="American Typewriter"/>
              </a:rPr>
              <a:t>На мемориальном участке муниципального кладбища в Благовещенске будут со временем увековечены павшие на войне с Японией 1904-1905 годов </a:t>
            </a:r>
            <a:r>
              <a:rPr lang="en-US" sz="1400" dirty="0">
                <a:latin typeface="American Typewriter"/>
                <a:cs typeface="American Typewriter"/>
              </a:rPr>
              <a:t>бывших </a:t>
            </a:r>
            <a:r>
              <a:rPr lang="en-US" sz="1400" dirty="0" err="1">
                <a:latin typeface="American Typewriter"/>
                <a:cs typeface="American Typewriter"/>
              </a:rPr>
              <a:t>губерний</a:t>
            </a:r>
            <a:r>
              <a:rPr lang="en-US" sz="1400" dirty="0">
                <a:latin typeface="American Typewriter"/>
                <a:cs typeface="American Typewriter"/>
              </a:rPr>
              <a:t> (и </a:t>
            </a:r>
            <a:r>
              <a:rPr lang="en-US" sz="1400" dirty="0" err="1">
                <a:latin typeface="American Typewriter"/>
                <a:cs typeface="American Typewriter"/>
              </a:rPr>
              <a:t>областей</a:t>
            </a:r>
            <a:r>
              <a:rPr lang="en-US" sz="1400" dirty="0">
                <a:latin typeface="American Typewriter"/>
                <a:cs typeface="American Typewriter"/>
              </a:rPr>
              <a:t>) Российской империи</a:t>
            </a:r>
            <a:r>
              <a:rPr lang="ru-RU" sz="1400" dirty="0">
                <a:latin typeface="American Typewriter"/>
                <a:cs typeface="American Typewriter"/>
              </a:rPr>
              <a:t>. В их числе:</a:t>
            </a:r>
          </a:p>
          <a:p>
            <a:pPr algn="just"/>
            <a:r>
              <a:rPr lang="ru-RU" sz="1400" dirty="0">
                <a:latin typeface="American Typewriter"/>
                <a:cs typeface="American Typewriter"/>
              </a:rPr>
              <a:t>Подполковник Евдокимов Петр Григорьевич, родившийся в Таврической губернии (в </a:t>
            </a:r>
            <a:r>
              <a:rPr lang="ru-RU" sz="1400" dirty="0" err="1">
                <a:latin typeface="American Typewriter"/>
                <a:cs typeface="American Typewriter"/>
              </a:rPr>
              <a:t>н.в</a:t>
            </a:r>
            <a:r>
              <a:rPr lang="ru-RU" sz="1400" dirty="0">
                <a:latin typeface="American Typewriter"/>
                <a:cs typeface="American Typewriter"/>
              </a:rPr>
              <a:t>. Республика Крым) 5 октября 1850 года. Командир 4-го батальона 118-го пехотного Шуйского полка, </a:t>
            </a:r>
            <a:r>
              <a:rPr lang="ru-RU" sz="1400" dirty="0" err="1">
                <a:latin typeface="American Typewriter"/>
                <a:cs typeface="American Typewriter"/>
              </a:rPr>
              <a:t>прикоманди-рованный</a:t>
            </a:r>
            <a:r>
              <a:rPr lang="ru-RU" sz="1400" dirty="0">
                <a:latin typeface="American Typewriter"/>
                <a:cs typeface="American Typewriter"/>
              </a:rPr>
              <a:t> к 59-му  пехотному </a:t>
            </a:r>
            <a:r>
              <a:rPr lang="ru-RU" sz="1400" dirty="0" err="1">
                <a:latin typeface="American Typewriter"/>
                <a:cs typeface="American Typewriter"/>
              </a:rPr>
              <a:t>Люблинскому</a:t>
            </a:r>
            <a:r>
              <a:rPr lang="ru-RU" sz="1400" dirty="0">
                <a:latin typeface="American Typewriter"/>
                <a:cs typeface="American Typewriter"/>
              </a:rPr>
              <a:t> полку. Был ранен при проведении рекогносцировки. Умер от тяжести ранения 4 июля 1905 года.</a:t>
            </a:r>
          </a:p>
          <a:p>
            <a:pPr algn="just"/>
            <a:r>
              <a:rPr lang="ru-RU" sz="1400" dirty="0">
                <a:latin typeface="American Typewriter"/>
                <a:cs typeface="American Typewriter"/>
              </a:rPr>
              <a:t>Кавалер орденов Станислава 3-й степени и Анны 3-й степени. После гибели остались жена Аделаида Федоровна и дети: Леонид (р. 27.3.1883), Петр (р. 18.5.1884), Надежда (р. 4.9.1890), Борис (р. 23.1.1896). </a:t>
            </a:r>
          </a:p>
        </p:txBody>
      </p:sp>
    </p:spTree>
    <p:extLst>
      <p:ext uri="{BB962C8B-B14F-4D97-AF65-F5344CB8AC3E}">
        <p14:creationId xmlns:p14="http://schemas.microsoft.com/office/powerpoint/2010/main" val="287437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051" y="919910"/>
            <a:ext cx="7521974" cy="5047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b="1" dirty="0">
                <a:latin typeface="American Typewriter"/>
                <a:cs typeface="American Typewriter"/>
              </a:rPr>
              <a:t>Военно-мемориальная и военно-историческая работа – составная часть многоплановой, систематической, целенаправленной и скоординированной военно-патриотической работы по воспитанию (формированию) </a:t>
            </a:r>
          </a:p>
          <a:p>
            <a:pPr marL="0" indent="0" algn="just">
              <a:buNone/>
            </a:pPr>
            <a:r>
              <a:rPr lang="ru-RU" sz="1900" dirty="0">
                <a:latin typeface="American Typewriter"/>
                <a:cs typeface="American Typewriter"/>
              </a:rPr>
              <a:t>особого типа исторического и патриотического сознания и поведения, включающего потребность в изучении и популяризации славной военной истории Родины, в  участии в поисковой работе, в уходе за могилами и мемориалами погибших при защите Отечества, в осознанной гордости за Победы наших Армии и Флота в борьбе с захватчиками Родной земли, за справедливость, за независимость и свободу братских и угнетенных народов, в постоянной готовности, на примерах героев Отечества, достойно исполнять воинский долг, мужественно защищать свободу, независимость, конституционный строй России, Народ и Отечество.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64859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41" y="651516"/>
            <a:ext cx="7410781" cy="594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Вопросы организации и проведения военно-мемориальной и</a:t>
            </a:r>
            <a:r>
              <a:rPr lang="ru-RU" sz="1900" dirty="0">
                <a:latin typeface="American Typewriter"/>
                <a:cs typeface="American Typewriter"/>
              </a:rPr>
              <a:t> </a:t>
            </a:r>
            <a:r>
              <a:rPr lang="ru-RU" sz="1900" baseline="30000" dirty="0">
                <a:latin typeface="American Typewriter"/>
                <a:cs typeface="American Typewriter"/>
              </a:rPr>
              <a:t>военно-исторической работы регламентированы рядом законодательных и иных нормативных правовых. </a:t>
            </a:r>
            <a:r>
              <a:rPr lang="ru-RU" sz="1900" b="1" baseline="30000" dirty="0">
                <a:latin typeface="American Typewriter"/>
                <a:cs typeface="American Typewriter"/>
              </a:rPr>
              <a:t>Основными из них являются</a:t>
            </a:r>
            <a:r>
              <a:rPr lang="ru-RU" sz="1900" baseline="30000" dirty="0">
                <a:latin typeface="American Typewriter"/>
                <a:cs typeface="American Typewriter"/>
              </a:rPr>
              <a:t>: </a:t>
            </a:r>
          </a:p>
          <a:p>
            <a:pPr algn="just"/>
            <a:endParaRPr lang="ru-RU" sz="1900" baseline="30000" dirty="0">
              <a:latin typeface="American Typewriter"/>
              <a:cs typeface="American Typewriter"/>
            </a:endParaRP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1. Федеральный закон от 13 марта 1995 года № 32-ФЗ «О днях воинской славы и памятных датах Российской Федерации;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2. Федеральный закон от19 мая 1995 года № 80-ФЗ «Об увековечении Победы советского народа в Великой Отечественной Войне 1941 – 1945 годов»; 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3. Закон Российской̆ Федерации от 14 января 1993 года No 4292-1 «Об увековечении памяти погибших при защите Отечества»;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4. Федеральный̆ закон от 12 января 1995 года No 5-ФЗ «О ветеранах»;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5. Федеральный̆ закон от 12 января 1996 года No 8-ФЗ «О погребении и похоронном деле»;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6. Указ Президента Российской̆ Федерации от 22 января 2006 года No 37 «Вопросы увековечения памяти погибших при защите Отечества»;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7. Указ Президента Российской̆ Федерации от 23 марта 2006 года No 236 «Вопросы Российского организационного комитета «Победа»;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8. Указ Президента Российской̆ Федерации от 22 декабря 2012 года No 1710 «О создании Общероссийской общественно-государственной организации «Российское военно-историческое общество»; 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9. Постановление Правительства Российской̆ Федерации от 26 ноября 2007 года No 802 «О мерах по реализации Указа Президента Российской̆ Федерации от 22 января 2006 года No 37»</a:t>
            </a:r>
          </a:p>
          <a:p>
            <a:pPr algn="just"/>
            <a:r>
              <a:rPr lang="ru-RU" sz="1900" baseline="30000" dirty="0">
                <a:latin typeface="American Typewriter"/>
                <a:cs typeface="American Typewriter"/>
              </a:rPr>
              <a:t>10. Приказ Министра обороны Российской Федерации от 19 ноября 2014 года №845 «Об утверждении Порядка организации и проведения поисковой работы общественно-государственными объединениями, общественными объединениями, уполномочен-ными на проведение такой работы, осуществляемой в целях выявления неизвестных воинских захоронений и непогребенных останков, установлении имен погибших и пропавших без вести при защите Отечества и увековечения их памяти».</a:t>
            </a:r>
            <a:endParaRPr lang="en-US" sz="19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142312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14" y="1419225"/>
            <a:ext cx="8077198" cy="758726"/>
          </a:xfrm>
        </p:spPr>
        <p:txBody>
          <a:bodyPr>
            <a:noAutofit/>
          </a:bodyPr>
          <a:lstStyle/>
          <a:p>
            <a:r>
              <a:rPr lang="ru-RU" sz="1400" dirty="0">
                <a:latin typeface="American Typewriter"/>
                <a:cs typeface="American Typewriter"/>
              </a:rPr>
              <a:t>Из выступления Губернатора Амурской области </a:t>
            </a:r>
            <a:br>
              <a:rPr lang="ru-RU" sz="1400" dirty="0">
                <a:latin typeface="American Typewriter"/>
                <a:cs typeface="American Typewriter"/>
              </a:rPr>
            </a:br>
            <a:r>
              <a:rPr lang="ru-RU" sz="1400" dirty="0">
                <a:latin typeface="American Typewriter"/>
                <a:cs typeface="American Typewriter"/>
              </a:rPr>
              <a:t>Козлова Александра Александровича </a:t>
            </a:r>
            <a:br>
              <a:rPr lang="ru-RU" sz="1400" dirty="0">
                <a:latin typeface="American Typewriter"/>
                <a:cs typeface="American Typewriter"/>
              </a:rPr>
            </a:br>
            <a:r>
              <a:rPr lang="ru-RU" sz="1400" dirty="0">
                <a:latin typeface="American Typewriter"/>
                <a:cs typeface="American Typewriter"/>
              </a:rPr>
              <a:t>на пленарном заседании Общественной палаты Амурской области </a:t>
            </a:r>
            <a:br>
              <a:rPr lang="ru-RU" sz="1400" dirty="0">
                <a:latin typeface="American Typewriter"/>
                <a:cs typeface="American Typewriter"/>
              </a:rPr>
            </a:br>
            <a:r>
              <a:rPr lang="ru-RU" sz="1400" dirty="0">
                <a:latin typeface="American Typewriter"/>
                <a:cs typeface="American Typewriter"/>
              </a:rPr>
              <a:t>9 декабря 2016 года </a:t>
            </a:r>
            <a:endParaRPr lang="en-US" sz="1400" dirty="0">
              <a:latin typeface="American Typewriter"/>
              <a:cs typeface="American Typewrit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814" y="2333625"/>
            <a:ext cx="8019501" cy="4462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sz="1400" b="1" dirty="0">
                <a:latin typeface="American Typewriter"/>
                <a:cs typeface="American Typewriter"/>
              </a:rPr>
              <a:t>До 01 мая 2017 года </a:t>
            </a:r>
            <a:r>
              <a:rPr lang="ru-RU" sz="1400" dirty="0">
                <a:latin typeface="American Typewriter"/>
                <a:cs typeface="American Typewriter"/>
              </a:rPr>
              <a:t>министерству культуры и архивного дела области совместно министерством образования и науки, другими исполнительными органами власти области (в части их полномочий), с главами муниципальных образований области, с привлечением уполномоченных федеральных структур, подготовить план ведения военно-мемориальной работы и празднования дней воинской славы и памятных дат России и Амурской области на 2017-2020 годы.</a:t>
            </a:r>
          </a:p>
          <a:p>
            <a:pPr algn="just"/>
            <a:endParaRPr lang="ru-RU" sz="1400" dirty="0">
              <a:latin typeface="American Typewriter"/>
              <a:cs typeface="American Typewriter"/>
            </a:endParaRPr>
          </a:p>
          <a:p>
            <a:pPr algn="just"/>
            <a:r>
              <a:rPr lang="ru-RU" sz="1400" b="1" dirty="0">
                <a:latin typeface="American Typewriter"/>
                <a:cs typeface="American Typewriter"/>
              </a:rPr>
              <a:t>Поручаю</a:t>
            </a:r>
            <a:r>
              <a:rPr lang="ru-RU" sz="1400" dirty="0">
                <a:latin typeface="American Typewriter"/>
                <a:cs typeface="American Typewriter"/>
              </a:rPr>
              <a:t> совместно с региональным отделением «Поискового движения России» организовать работы по созданию электронной Книги Памяти воинов-амурцев погибших при защите Отечества и электронной базы военно-исторических документов.</a:t>
            </a:r>
          </a:p>
          <a:p>
            <a:pPr algn="just"/>
            <a:endParaRPr lang="ru-RU" sz="1400" dirty="0">
              <a:latin typeface="American Typewriter"/>
              <a:cs typeface="American Typewriter"/>
            </a:endParaRPr>
          </a:p>
          <a:p>
            <a:pPr algn="just"/>
            <a:r>
              <a:rPr lang="ru-RU" sz="1400" b="1" dirty="0">
                <a:latin typeface="American Typewriter"/>
                <a:cs typeface="American Typewriter"/>
              </a:rPr>
              <a:t>Обращаюсь</a:t>
            </a:r>
            <a:r>
              <a:rPr lang="ru-RU" sz="1400" dirty="0">
                <a:latin typeface="American Typewriter"/>
                <a:cs typeface="American Typewriter"/>
              </a:rPr>
              <a:t> к главам муниципальных образований: вы должны поддержать деятельность наших поисковиков и краеведов. Необходимо в каждом районе и городе создать условия для активной работы поисковых отрядов (а где их нет – помочь создать такие отряды), предоставить им возможности для их постоянного участия в поисковых экспедициях и работы в архивах.</a:t>
            </a:r>
          </a:p>
          <a:p>
            <a:pPr algn="just"/>
            <a:r>
              <a:rPr lang="ru-RU" sz="1600" dirty="0">
                <a:latin typeface="American Typewriter"/>
                <a:cs typeface="American Typewriter"/>
              </a:rPr>
              <a:t/>
            </a:r>
            <a:br>
              <a:rPr lang="ru-RU" sz="1600" dirty="0">
                <a:latin typeface="American Typewriter"/>
                <a:cs typeface="American Typewriter"/>
              </a:rPr>
            </a:br>
            <a:endParaRPr lang="ru-RU" sz="1600" dirty="0">
              <a:latin typeface="American Typewriter"/>
              <a:cs typeface="American Typewrit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984" y="609600"/>
            <a:ext cx="7783422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2000" b="1" baseline="30000" dirty="0">
                <a:latin typeface="American Typewriter"/>
                <a:cs typeface="American Typewriter"/>
              </a:rPr>
              <a:t>ПОРУЧЕНИЯ</a:t>
            </a:r>
            <a:r>
              <a:rPr lang="ru-RU" sz="2000" b="1" dirty="0">
                <a:latin typeface="American Typewriter"/>
                <a:cs typeface="American Typewriter"/>
              </a:rPr>
              <a:t> </a:t>
            </a:r>
            <a:r>
              <a:rPr lang="ru-RU" sz="2000" b="1" baseline="30000" dirty="0">
                <a:latin typeface="American Typewriter"/>
                <a:cs typeface="American Typewriter"/>
              </a:rPr>
              <a:t>ГУБЕРНАТОРА АМУРСКОЙ ОБЛАСТИ</a:t>
            </a:r>
            <a:r>
              <a:rPr lang="ru-RU" sz="2000" b="1" dirty="0">
                <a:latin typeface="American Typewriter"/>
                <a:cs typeface="American Typewriter"/>
              </a:rPr>
              <a:t> </a:t>
            </a:r>
          </a:p>
          <a:p>
            <a:pPr algn="ctr"/>
            <a:r>
              <a:rPr lang="ru-RU" sz="2000" baseline="30000" dirty="0">
                <a:latin typeface="American Typewriter"/>
                <a:cs typeface="American Typewriter"/>
              </a:rPr>
              <a:t>по вопросам военно-мемориальной работы на 2016-2020 годы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7512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883" y="518133"/>
            <a:ext cx="8053294" cy="6494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merican Typewriter"/>
                <a:cs typeface="American Typewriter"/>
              </a:rPr>
              <a:t>Предложения по структуре плана ведения военно-мемориальной работы и празднования дней воинской славы и памятных дат России и Амурской области на 2017-2020 годы. </a:t>
            </a:r>
          </a:p>
          <a:p>
            <a:pPr algn="just"/>
            <a:endParaRPr lang="ru-RU" sz="1200" dirty="0">
              <a:latin typeface="American Typewriter"/>
              <a:cs typeface="American Typewriter"/>
            </a:endParaRPr>
          </a:p>
          <a:p>
            <a:pPr algn="just"/>
            <a:r>
              <a:rPr lang="ru-RU" sz="1200" dirty="0">
                <a:latin typeface="American Typewriter"/>
                <a:cs typeface="American Typewriter"/>
              </a:rPr>
              <a:t>План может в себя включать нижеследующие разделы:</a:t>
            </a:r>
          </a:p>
          <a:p>
            <a:pPr algn="just"/>
            <a:r>
              <a:rPr lang="ru-RU" sz="1200" b="1" dirty="0">
                <a:latin typeface="American Typewriter"/>
                <a:cs typeface="American Typewriter"/>
              </a:rPr>
              <a:t>1. Организация военно-мемориальной работ. </a:t>
            </a:r>
            <a:r>
              <a:rPr lang="ru-RU" sz="1200" dirty="0">
                <a:latin typeface="American Typewriter"/>
                <a:cs typeface="American Typewriter"/>
              </a:rPr>
              <a:t>Определение целей, задач, основных показателей оценки работы и заданий (государственного/муниципального заказа). Создание и совершенствование нормативной базы. Создание и работа организационных комитетов (советов, комиссий). Создание на базе учреждений образования и культуры ресурсных центров, иная организационная, методическая и образовательная  работа.</a:t>
            </a:r>
          </a:p>
          <a:p>
            <a:pPr algn="just"/>
            <a:r>
              <a:rPr lang="ru-RU" sz="1200" b="1" dirty="0">
                <a:latin typeface="American Typewriter"/>
                <a:cs typeface="American Typewriter"/>
              </a:rPr>
              <a:t>2. Сохранение военно-мемориальных объектов</a:t>
            </a:r>
            <a:r>
              <a:rPr lang="ru-RU" sz="1200" dirty="0">
                <a:latin typeface="American Typewriter"/>
                <a:cs typeface="American Typewriter"/>
              </a:rPr>
              <a:t> (воинские захоронения, кладбища и их участки; монументы, мемориальные и военно-исторические сооружения, стелы, знаки, доски и другое). Поиск, инвентаризация, учет, паспортизация, мониторинг  фактического состояния, улучшение территорий и благоустройство, ремонтные и ремонтно-восстанови-тельные работы, реконструкция, перенос, создание новых, обеспечение сохранности, использование и содержание военно-мемориальных объектов. Организация шефства над военно-мемориальными и привлечения граждан, их объединений, организаций и предприятий к работе по их сохранению. </a:t>
            </a:r>
          </a:p>
          <a:p>
            <a:pPr algn="just"/>
            <a:r>
              <a:rPr lang="ru-RU" sz="1200" b="1" dirty="0">
                <a:latin typeface="American Typewriter"/>
                <a:cs typeface="American Typewriter"/>
              </a:rPr>
              <a:t>3. Военно-историческая, краеведческая и поисковая работа. </a:t>
            </a:r>
            <a:r>
              <a:rPr lang="ru-RU" sz="1200" dirty="0">
                <a:latin typeface="American Typewriter"/>
                <a:cs typeface="American Typewriter"/>
              </a:rPr>
              <a:t>Работа с участниками войн и военных конфликтов: интервьюирование, запись воспоминаний, помощь в составлении биографий, сохранение (копирование, реставрация, формирование коллекций, архивирование) личных и прочих документов, а также их наград. Поиск, сбор, копирование, обеспечение сохранности, создание (участие в создании) электронной базы данных для обеспечения широкого доступа к важным военно-историческим документам. Создание (участие в создании) электронной Книги Памяти погибших при защите Отечества. Поддержка деятельности историков, краеведов и поисковиков: помощь в организации работы в архивах; участия в конференциях, образовательных мероприятиях и поисковых экспедициях, публикация и распространение результатов их работы, а также использования этих результатов в образовательной и воспитательной деятельности.  </a:t>
            </a:r>
          </a:p>
          <a:p>
            <a:pPr algn="just"/>
            <a:r>
              <a:rPr lang="ru-RU" sz="1200" dirty="0">
                <a:latin typeface="American Typewriter"/>
                <a:cs typeface="American Typewriter"/>
              </a:rPr>
              <a:t>4. </a:t>
            </a:r>
            <a:r>
              <a:rPr lang="ru-RU" sz="1200" b="1" dirty="0">
                <a:latin typeface="American Typewriter"/>
                <a:cs typeface="American Typewriter"/>
              </a:rPr>
              <a:t>Организация, подготовка и проведение празднования дней воинской славы и памятных дат России и Амурской области. </a:t>
            </a:r>
            <a:r>
              <a:rPr lang="ru-RU" sz="1200" dirty="0">
                <a:latin typeface="American Typewriter"/>
                <a:cs typeface="American Typewriter"/>
              </a:rPr>
              <a:t>Информационно-методическая работа. Образовательные, культурные и официальные мероприятия. </a:t>
            </a:r>
          </a:p>
          <a:p>
            <a:pPr algn="just"/>
            <a:endParaRPr lang="ru-RU" sz="1200" dirty="0">
              <a:latin typeface="American Typewriter"/>
              <a:cs typeface="American Typewriter"/>
            </a:endParaRPr>
          </a:p>
          <a:p>
            <a:pPr algn="just"/>
            <a:endParaRPr lang="ru-RU" sz="1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29726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387683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Книга Памяти погибших при защите Отечества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– универсальный способ увековечения памяти о погибших</a:t>
            </a:r>
          </a:p>
        </p:txBody>
      </p:sp>
      <p:pic>
        <p:nvPicPr>
          <p:cNvPr id="6" name="Picture 5" descr="Книга Памят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5" y="1430421"/>
            <a:ext cx="3328084" cy="47682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4737" y="1430421"/>
            <a:ext cx="4331367" cy="341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merican Typewriter"/>
                <a:cs typeface="American Typewriter"/>
              </a:rPr>
              <a:t>Работы над </a:t>
            </a:r>
            <a:r>
              <a:rPr lang="en-US" sz="1200" dirty="0" err="1">
                <a:latin typeface="American Typewriter"/>
                <a:cs typeface="American Typewriter"/>
              </a:rPr>
              <a:t>печатными</a:t>
            </a:r>
            <a:r>
              <a:rPr lang="en-US" sz="1200" dirty="0">
                <a:latin typeface="American Typewriter"/>
                <a:cs typeface="American Typewriter"/>
              </a:rPr>
              <a:t> </a:t>
            </a:r>
            <a:r>
              <a:rPr lang="en-US" sz="1200" dirty="0" err="1">
                <a:latin typeface="American Typewriter"/>
                <a:cs typeface="American Typewriter"/>
              </a:rPr>
              <a:t>Книгами</a:t>
            </a:r>
            <a:r>
              <a:rPr lang="en-US" sz="1200" dirty="0">
                <a:latin typeface="American Typewriter"/>
                <a:cs typeface="American Typewriter"/>
              </a:rPr>
              <a:t> Памяти, </a:t>
            </a:r>
            <a:r>
              <a:rPr lang="en-US" sz="1200" dirty="0" err="1">
                <a:latin typeface="American Typewriter"/>
                <a:cs typeface="American Typewriter"/>
              </a:rPr>
              <a:t>увековечивающие</a:t>
            </a:r>
            <a:r>
              <a:rPr lang="en-US" sz="1200" dirty="0">
                <a:latin typeface="American Typewriter"/>
                <a:cs typeface="American Typewriter"/>
              </a:rPr>
              <a:t> память </a:t>
            </a:r>
            <a:r>
              <a:rPr lang="en-US" sz="1200" dirty="0" err="1">
                <a:latin typeface="American Typewriter"/>
                <a:cs typeface="American Typewriter"/>
              </a:rPr>
              <a:t>о</a:t>
            </a:r>
            <a:r>
              <a:rPr lang="en-US" sz="1200" dirty="0">
                <a:latin typeface="American Typewriter"/>
                <a:cs typeface="American Typewriter"/>
              </a:rPr>
              <a:t> погибших, умерших от ран и пропавших без вести </a:t>
            </a:r>
            <a:r>
              <a:rPr lang="en-US" sz="1200" dirty="0" err="1">
                <a:latin typeface="American Typewriter"/>
                <a:cs typeface="American Typewriter"/>
              </a:rPr>
              <a:t>в</a:t>
            </a:r>
            <a:r>
              <a:rPr lang="en-US" sz="1200" dirty="0">
                <a:latin typeface="American Typewriter"/>
                <a:cs typeface="American Typewriter"/>
              </a:rPr>
              <a:t> годы Великой Отечественной войны 1941 – 1945 годов были </a:t>
            </a:r>
            <a:r>
              <a:rPr lang="en-US" sz="1200" dirty="0" err="1">
                <a:latin typeface="American Typewriter"/>
                <a:cs typeface="American Typewriter"/>
              </a:rPr>
              <a:t>начаты</a:t>
            </a:r>
            <a:r>
              <a:rPr lang="en-US" sz="1200" dirty="0">
                <a:latin typeface="American Typewriter"/>
                <a:cs typeface="American Typewriter"/>
              </a:rPr>
              <a:t> не </a:t>
            </a:r>
            <a:r>
              <a:rPr lang="en-US" sz="1200" dirty="0" err="1">
                <a:latin typeface="American Typewriter"/>
                <a:cs typeface="American Typewriter"/>
              </a:rPr>
              <a:t>стихийно</a:t>
            </a:r>
            <a:r>
              <a:rPr lang="en-US" sz="1200" dirty="0">
                <a:latin typeface="American Typewriter"/>
                <a:cs typeface="American Typewriter"/>
              </a:rPr>
              <a:t>, </a:t>
            </a:r>
            <a:r>
              <a:rPr lang="en-US" sz="1200" dirty="0" err="1">
                <a:latin typeface="American Typewriter"/>
                <a:cs typeface="American Typewriter"/>
              </a:rPr>
              <a:t>а</a:t>
            </a:r>
            <a:r>
              <a:rPr lang="en-US" sz="1200" dirty="0">
                <a:latin typeface="American Typewriter"/>
                <a:cs typeface="American Typewriter"/>
              </a:rPr>
              <a:t> после </a:t>
            </a:r>
            <a:r>
              <a:rPr lang="en-US" sz="1200" dirty="0" err="1">
                <a:latin typeface="American Typewriter"/>
                <a:cs typeface="American Typewriter"/>
              </a:rPr>
              <a:t>принятия</a:t>
            </a:r>
            <a:r>
              <a:rPr lang="en-US" sz="1200" dirty="0">
                <a:latin typeface="American Typewriter"/>
                <a:cs typeface="American Typewriter"/>
              </a:rPr>
              <a:t> </a:t>
            </a:r>
            <a:r>
              <a:rPr lang="en-US" sz="1200" dirty="0" err="1">
                <a:latin typeface="American Typewriter"/>
                <a:cs typeface="American Typewriter"/>
              </a:rPr>
              <a:t>Политбюро</a:t>
            </a:r>
            <a:r>
              <a:rPr lang="en-US" sz="1200" dirty="0">
                <a:latin typeface="American Typewriter"/>
                <a:cs typeface="American Typewriter"/>
              </a:rPr>
              <a:t> ЦК КПСС 17 января 1989 года </a:t>
            </a:r>
            <a:r>
              <a:rPr lang="en-US" sz="1200" dirty="0" err="1">
                <a:latin typeface="American Typewriter"/>
                <a:cs typeface="American Typewriter"/>
              </a:rPr>
              <a:t>Постановления</a:t>
            </a:r>
            <a:r>
              <a:rPr lang="en-US" sz="1200" dirty="0">
                <a:latin typeface="American Typewriter"/>
                <a:cs typeface="American Typewriter"/>
              </a:rPr>
              <a:t> “</a:t>
            </a:r>
            <a:r>
              <a:rPr lang="en-US" sz="1200" dirty="0" err="1">
                <a:latin typeface="American Typewriter"/>
                <a:cs typeface="American Typewriter"/>
              </a:rPr>
              <a:t>О</a:t>
            </a:r>
            <a:r>
              <a:rPr lang="en-US" sz="1200" dirty="0">
                <a:latin typeface="American Typewriter"/>
                <a:cs typeface="American Typewriter"/>
              </a:rPr>
              <a:t> </a:t>
            </a:r>
            <a:r>
              <a:rPr lang="en-US" sz="1200" dirty="0" err="1">
                <a:latin typeface="American Typewriter"/>
                <a:cs typeface="American Typewriter"/>
              </a:rPr>
              <a:t>Всесоюзной</a:t>
            </a:r>
            <a:r>
              <a:rPr lang="en-US" sz="1200" dirty="0">
                <a:latin typeface="American Typewriter"/>
                <a:cs typeface="American Typewriter"/>
              </a:rPr>
              <a:t> Книге Памяти”. Указом Президента СССР от 8 февраля 1991 года, были установлены сроки подготовки и </a:t>
            </a:r>
            <a:r>
              <a:rPr lang="en-US" sz="1200" dirty="0" err="1">
                <a:latin typeface="American Typewriter"/>
                <a:cs typeface="American Typewriter"/>
              </a:rPr>
              <a:t>издания</a:t>
            </a:r>
            <a:r>
              <a:rPr lang="en-US" sz="1200" dirty="0">
                <a:latin typeface="American Typewriter"/>
                <a:cs typeface="American Typewriter"/>
              </a:rPr>
              <a:t> Книг Памяти – </a:t>
            </a:r>
            <a:r>
              <a:rPr lang="en-US" sz="1200" dirty="0" err="1">
                <a:latin typeface="American Typewriter"/>
                <a:cs typeface="American Typewriter"/>
              </a:rPr>
              <a:t>к</a:t>
            </a:r>
            <a:r>
              <a:rPr lang="en-US" sz="1200" dirty="0">
                <a:latin typeface="American Typewriter"/>
                <a:cs typeface="American Typewriter"/>
              </a:rPr>
              <a:t> 50-летию Победы </a:t>
            </a:r>
            <a:r>
              <a:rPr lang="en-US" sz="1200" dirty="0" err="1">
                <a:latin typeface="American Typewriter"/>
                <a:cs typeface="American Typewriter"/>
              </a:rPr>
              <a:t>в</a:t>
            </a:r>
            <a:r>
              <a:rPr lang="en-US" sz="1200" dirty="0">
                <a:latin typeface="American Typewriter"/>
                <a:cs typeface="American Typewriter"/>
              </a:rPr>
              <a:t> Великой Отечественной войне </a:t>
            </a:r>
            <a:r>
              <a:rPr lang="en-US" sz="1200" dirty="0" err="1">
                <a:latin typeface="American Typewriter"/>
                <a:cs typeface="American Typewriter"/>
              </a:rPr>
              <a:t>Всесоюзной</a:t>
            </a:r>
            <a:r>
              <a:rPr lang="en-US" sz="1200" dirty="0">
                <a:latin typeface="American Typewriter"/>
                <a:cs typeface="American Typewriter"/>
              </a:rPr>
              <a:t> Книги Памяти </a:t>
            </a:r>
            <a:r>
              <a:rPr lang="en-US" sz="1200" dirty="0" err="1">
                <a:latin typeface="American Typewriter"/>
                <a:cs typeface="American Typewriter"/>
              </a:rPr>
              <a:t>павших</a:t>
            </a:r>
            <a:r>
              <a:rPr lang="en-US" sz="1200" dirty="0">
                <a:latin typeface="American Typewriter"/>
                <a:cs typeface="American Typewriter"/>
              </a:rPr>
              <a:t>, </a:t>
            </a:r>
            <a:r>
              <a:rPr lang="en-US" sz="1200" dirty="0" err="1">
                <a:latin typeface="American Typewriter"/>
                <a:cs typeface="American Typewriter"/>
              </a:rPr>
              <a:t>а</a:t>
            </a:r>
            <a:r>
              <a:rPr lang="en-US" sz="1200" dirty="0">
                <a:latin typeface="American Typewriter"/>
                <a:cs typeface="American Typewriter"/>
              </a:rPr>
              <a:t> также </a:t>
            </a:r>
            <a:r>
              <a:rPr lang="en-US" sz="1200" dirty="0" err="1">
                <a:latin typeface="American Typewriter"/>
                <a:cs typeface="American Typewriter"/>
              </a:rPr>
              <a:t>уточнены</a:t>
            </a:r>
            <a:r>
              <a:rPr lang="en-US" sz="1200" dirty="0">
                <a:latin typeface="American Typewriter"/>
                <a:cs typeface="American Typewriter"/>
              </a:rPr>
              <a:t> источники </a:t>
            </a:r>
            <a:r>
              <a:rPr lang="en-US" sz="1200" dirty="0" err="1">
                <a:latin typeface="American Typewriter"/>
                <a:cs typeface="American Typewriter"/>
              </a:rPr>
              <a:t>финансирования</a:t>
            </a:r>
            <a:endParaRPr lang="ru-RU" sz="1200" dirty="0">
              <a:latin typeface="American Typewriter"/>
              <a:cs typeface="American Typewriter"/>
            </a:endParaRPr>
          </a:p>
          <a:p>
            <a:pPr algn="just"/>
            <a:r>
              <a:rPr lang="en-US" sz="1200" dirty="0" err="1">
                <a:latin typeface="American Typewriter"/>
                <a:cs typeface="American Typewriter"/>
              </a:rPr>
              <a:t>В</a:t>
            </a:r>
            <a:r>
              <a:rPr lang="en-US" sz="1200" dirty="0">
                <a:latin typeface="American Typewriter"/>
                <a:cs typeface="American Typewriter"/>
              </a:rPr>
              <a:t> четырех </a:t>
            </a:r>
            <a:r>
              <a:rPr lang="en-US" sz="1200" dirty="0" err="1">
                <a:latin typeface="American Typewriter"/>
                <a:cs typeface="American Typewriter"/>
              </a:rPr>
              <a:t>Книгах</a:t>
            </a:r>
            <a:r>
              <a:rPr lang="en-US" sz="1200" dirty="0">
                <a:latin typeface="American Typewriter"/>
                <a:cs typeface="American Typewriter"/>
              </a:rPr>
              <a:t> Памяти Амурской области 1941 - 1945 годы, </a:t>
            </a:r>
            <a:r>
              <a:rPr lang="en-US" sz="1200" dirty="0" err="1">
                <a:latin typeface="American Typewriter"/>
                <a:cs typeface="American Typewriter"/>
              </a:rPr>
              <a:t>изданных</a:t>
            </a:r>
            <a:r>
              <a:rPr lang="en-US" sz="1200" dirty="0">
                <a:latin typeface="American Typewriter"/>
                <a:cs typeface="American Typewriter"/>
              </a:rPr>
              <a:t> </a:t>
            </a:r>
            <a:r>
              <a:rPr lang="en-US" sz="1200" dirty="0" err="1">
                <a:latin typeface="American Typewriter"/>
                <a:cs typeface="American Typewriter"/>
              </a:rPr>
              <a:t>в</a:t>
            </a:r>
            <a:r>
              <a:rPr lang="en-US" sz="1200" dirty="0">
                <a:latin typeface="American Typewriter"/>
                <a:cs typeface="American Typewriter"/>
              </a:rPr>
              <a:t> 1993 - 1997 годах, на </a:t>
            </a:r>
            <a:r>
              <a:rPr lang="en-US" sz="1200" dirty="0" err="1">
                <a:latin typeface="American Typewriter"/>
                <a:cs typeface="American Typewriter"/>
              </a:rPr>
              <a:t>основе</a:t>
            </a:r>
            <a:r>
              <a:rPr lang="en-US" sz="1200" dirty="0">
                <a:latin typeface="American Typewriter"/>
                <a:cs typeface="American Typewriter"/>
              </a:rPr>
              <a:t> </a:t>
            </a:r>
            <a:r>
              <a:rPr lang="ru-RU" sz="1200" dirty="0">
                <a:latin typeface="American Typewriter"/>
                <a:cs typeface="American Typewriter"/>
              </a:rPr>
              <a:t>(неполной) </a:t>
            </a:r>
            <a:r>
              <a:rPr lang="en-US" sz="1200" dirty="0" err="1">
                <a:latin typeface="American Typewriter"/>
                <a:cs typeface="American Typewriter"/>
              </a:rPr>
              <a:t>картотеки</a:t>
            </a:r>
            <a:r>
              <a:rPr lang="en-US" sz="1200" dirty="0">
                <a:latin typeface="American Typewriter"/>
                <a:cs typeface="American Typewriter"/>
              </a:rPr>
              <a:t> Военного </a:t>
            </a:r>
            <a:r>
              <a:rPr lang="en-US" sz="1200" dirty="0" err="1">
                <a:latin typeface="American Typewriter"/>
                <a:cs typeface="American Typewriter"/>
              </a:rPr>
              <a:t>комиссариата</a:t>
            </a:r>
            <a:r>
              <a:rPr lang="en-US" sz="1200" dirty="0">
                <a:latin typeface="American Typewriter"/>
                <a:cs typeface="American Typewriter"/>
              </a:rPr>
              <a:t> Амурской области </a:t>
            </a:r>
            <a:r>
              <a:rPr lang="en-US" sz="1200" dirty="0" err="1">
                <a:latin typeface="American Typewriter"/>
                <a:cs typeface="American Typewriter"/>
              </a:rPr>
              <a:t>внесено</a:t>
            </a:r>
            <a:r>
              <a:rPr lang="en-US" sz="1200" dirty="0">
                <a:latin typeface="American Typewriter"/>
                <a:cs typeface="American Typewriter"/>
              </a:rPr>
              <a:t> 37 491 человек.</a:t>
            </a:r>
            <a:r>
              <a:rPr lang="ru-RU" sz="1200" dirty="0">
                <a:latin typeface="American Typewriter"/>
                <a:cs typeface="American Typewriter"/>
              </a:rPr>
              <a:t> Тысячи амурчан, погибших в годы Великой Отечественной войны 1941-1945 годов остаются </a:t>
            </a:r>
            <a:r>
              <a:rPr lang="ru-RU" sz="1200" dirty="0" err="1">
                <a:latin typeface="American Typewriter"/>
                <a:cs typeface="American Typewriter"/>
              </a:rPr>
              <a:t>неувековечеными</a:t>
            </a:r>
            <a:r>
              <a:rPr lang="ru-RU" sz="1200" dirty="0">
                <a:latin typeface="American Typewriter"/>
                <a:cs typeface="American Typewriter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44738" y="4950052"/>
            <a:ext cx="4331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merican Typewriter"/>
                <a:cs typeface="American Typewriter"/>
              </a:rPr>
              <a:t>"... за годы Второй мировой пропали без вести более 13 тысяч наших земляков"</a:t>
            </a:r>
            <a:r>
              <a:rPr lang="ru-RU" dirty="0">
                <a:latin typeface="American Typewriter"/>
                <a:cs typeface="American Typewriter"/>
              </a:rPr>
              <a:t> - Козлов А.А. – губернатор Амурской области</a:t>
            </a:r>
            <a:endParaRPr lang="en-US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735648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387683"/>
            <a:ext cx="8301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merican Typewriter"/>
                <a:cs typeface="American Typewriter"/>
              </a:rPr>
              <a:t>Современные информационные </a:t>
            </a:r>
            <a:r>
              <a:rPr lang="en-US" b="1" dirty="0" err="1">
                <a:latin typeface="American Typewriter"/>
                <a:cs typeface="American Typewriter"/>
              </a:rPr>
              <a:t>технологии</a:t>
            </a:r>
            <a:r>
              <a:rPr lang="en-US" b="1" dirty="0">
                <a:latin typeface="American Typewriter"/>
                <a:cs typeface="American Typewriter"/>
              </a:rPr>
              <a:t> </a:t>
            </a:r>
            <a:endParaRPr lang="ru-RU" b="1" dirty="0">
              <a:latin typeface="American Typewriter"/>
              <a:cs typeface="American Typewriter"/>
            </a:endParaRPr>
          </a:p>
          <a:p>
            <a:pPr algn="ctr"/>
            <a:r>
              <a:rPr lang="en-US" b="1" dirty="0">
                <a:latin typeface="American Typewriter"/>
                <a:cs typeface="American Typewriter"/>
              </a:rPr>
              <a:t>– </a:t>
            </a:r>
            <a:r>
              <a:rPr lang="en-US" b="1" dirty="0" err="1">
                <a:latin typeface="American Typewriter"/>
                <a:cs typeface="American Typewriter"/>
              </a:rPr>
              <a:t>новые</a:t>
            </a:r>
            <a:r>
              <a:rPr lang="en-US" b="1" dirty="0">
                <a:latin typeface="American Typewriter"/>
                <a:cs typeface="American Typewriter"/>
              </a:rPr>
              <a:t> решения </a:t>
            </a:r>
            <a:r>
              <a:rPr lang="en-US" b="1" dirty="0" err="1">
                <a:latin typeface="American Typewriter"/>
                <a:cs typeface="American Typewriter"/>
              </a:rPr>
              <a:t>в</a:t>
            </a:r>
            <a:r>
              <a:rPr lang="en-US" b="1" dirty="0">
                <a:latin typeface="American Typewriter"/>
                <a:cs typeface="American Typewriter"/>
              </a:rPr>
              <a:t> решении проблем увековечения памяти погибших при защите Отечества</a:t>
            </a:r>
            <a:r>
              <a:rPr lang="ru-RU" dirty="0">
                <a:latin typeface="American Typewriter"/>
                <a:cs typeface="American Typewriter"/>
              </a:rPr>
              <a:t> </a:t>
            </a:r>
            <a:endParaRPr lang="ru-RU" b="1" dirty="0">
              <a:latin typeface="American Typewriter"/>
              <a:cs typeface="American Typewrit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999" y="1507231"/>
            <a:ext cx="80477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merican Typewriter"/>
                <a:cs typeface="American Typewriter"/>
              </a:rPr>
              <a:t>В соответсвии с п</a:t>
            </a:r>
            <a:r>
              <a:rPr lang="en-US" sz="1400" dirty="0" err="1">
                <a:latin typeface="American Typewriter"/>
                <a:cs typeface="American Typewriter"/>
              </a:rPr>
              <a:t>еречнем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поручений</a:t>
            </a:r>
            <a:r>
              <a:rPr lang="en-US" sz="1400" dirty="0">
                <a:latin typeface="American Typewriter"/>
                <a:cs typeface="American Typewriter"/>
              </a:rPr>
              <a:t> Президента Российской Федерации от 23 апреля 2003 года №пр-698 по вопросам организации военно-мемориальной работы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Российской Федерации и Указом Президента Российской Федерации от 22 января 2006 № 37 «Вопросы увековечения памяти погибших при защите Отечества»</a:t>
            </a:r>
            <a:r>
              <a:rPr lang="ru-RU" sz="1400" dirty="0">
                <a:latin typeface="American Typewriter"/>
                <a:cs typeface="American Typewriter"/>
              </a:rPr>
              <a:t> Министерством обороны Российской Федерации проведена работа по созданию государственной информационно-справочной системы, в которую включены:</a:t>
            </a:r>
            <a:endParaRPr lang="ru-RU" sz="1400" u="sng" dirty="0">
              <a:latin typeface="American Typewriter"/>
              <a:cs typeface="American Typewri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368" y="2892226"/>
            <a:ext cx="80344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FF"/>
                </a:solidFill>
                <a:latin typeface="American Typewriter"/>
                <a:cs typeface="American Typewriter"/>
              </a:rPr>
              <a:t>https://</a:t>
            </a:r>
            <a:r>
              <a:rPr lang="en-US" sz="1400" b="1" dirty="0" err="1">
                <a:solidFill>
                  <a:srgbClr val="0000FF"/>
                </a:solidFill>
                <a:latin typeface="American Typewriter"/>
                <a:cs typeface="American Typewriter"/>
              </a:rPr>
              <a:t>www.obd-memorial.ru</a:t>
            </a:r>
            <a:r>
              <a:rPr lang="ru-RU" sz="1400" b="1" dirty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ru-RU" sz="1400" dirty="0">
                <a:latin typeface="American Typewriter"/>
                <a:cs typeface="American Typewriter"/>
              </a:rPr>
              <a:t>- Обобщенный банк данных «</a:t>
            </a:r>
            <a:r>
              <a:rPr lang="ru-RU" sz="1400" b="1" dirty="0">
                <a:latin typeface="American Typewriter"/>
                <a:cs typeface="American Typewriter"/>
              </a:rPr>
              <a:t>Мемориал</a:t>
            </a:r>
            <a:r>
              <a:rPr lang="ru-RU" sz="1400" dirty="0">
                <a:latin typeface="American Typewriter"/>
                <a:cs typeface="American Typewriter"/>
              </a:rPr>
              <a:t>». </a:t>
            </a:r>
            <a:r>
              <a:rPr lang="ru-RU" sz="1400" dirty="0" err="1">
                <a:latin typeface="American Typewriter"/>
                <a:cs typeface="American Typewriter"/>
              </a:rPr>
              <a:t>О</a:t>
            </a:r>
            <a:r>
              <a:rPr lang="en-US" sz="1400" dirty="0" err="1">
                <a:latin typeface="American Typewriter"/>
                <a:cs typeface="American Typewriter"/>
              </a:rPr>
              <a:t>тсканировано</a:t>
            </a:r>
            <a:r>
              <a:rPr lang="en-US" sz="1400" dirty="0">
                <a:latin typeface="American Typewriter"/>
                <a:cs typeface="American Typewriter"/>
              </a:rPr>
              <a:t> и </a:t>
            </a:r>
            <a:r>
              <a:rPr lang="en-US" sz="1400" dirty="0" err="1">
                <a:latin typeface="American Typewriter"/>
                <a:cs typeface="American Typewriter"/>
              </a:rPr>
              <a:t>предоставлено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открытый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Интернет-доступ</a:t>
            </a:r>
            <a:r>
              <a:rPr lang="en-US" sz="1400" dirty="0">
                <a:latin typeface="American Typewriter"/>
                <a:cs typeface="American Typewriter"/>
              </a:rPr>
              <a:t> почти 17 </a:t>
            </a:r>
            <a:r>
              <a:rPr lang="en-US" sz="1400" dirty="0" err="1">
                <a:latin typeface="American Typewriter"/>
                <a:cs typeface="American Typewriter"/>
              </a:rPr>
              <a:t>млн</a:t>
            </a:r>
            <a:r>
              <a:rPr lang="en-US" sz="1400" dirty="0">
                <a:latin typeface="American Typewriter"/>
                <a:cs typeface="American Typewriter"/>
              </a:rPr>
              <a:t>. </a:t>
            </a:r>
            <a:r>
              <a:rPr lang="en-US" sz="1400" dirty="0" err="1">
                <a:latin typeface="American Typewriter"/>
                <a:cs typeface="American Typewriter"/>
              </a:rPr>
              <a:t>листов</a:t>
            </a:r>
            <a:r>
              <a:rPr lang="en-US" sz="1400" dirty="0">
                <a:latin typeface="American Typewriter"/>
                <a:cs typeface="American Typewriter"/>
              </a:rPr>
              <a:t> архивных документов по </a:t>
            </a:r>
            <a:r>
              <a:rPr lang="en-US" sz="1400" dirty="0" err="1">
                <a:latin typeface="American Typewriter"/>
                <a:cs typeface="American Typewriter"/>
              </a:rPr>
              <a:t>безвозвратным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потерям</a:t>
            </a:r>
            <a:r>
              <a:rPr lang="en-US" sz="1400" dirty="0">
                <a:latin typeface="American Typewriter"/>
                <a:cs typeface="American Typewriter"/>
              </a:rPr>
              <a:t> Советских Вооруженных Сил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1941 – 1945 годах, около 1000 </a:t>
            </a:r>
            <a:r>
              <a:rPr lang="en-US" sz="1400" dirty="0" err="1">
                <a:latin typeface="American Typewriter"/>
                <a:cs typeface="American Typewriter"/>
              </a:rPr>
              <a:t>печатных</a:t>
            </a:r>
            <a:r>
              <a:rPr lang="en-US" sz="1400" dirty="0">
                <a:latin typeface="American Typewriter"/>
                <a:cs typeface="American Typewriter"/>
              </a:rPr>
              <a:t> Книг Памяти</a:t>
            </a:r>
            <a:r>
              <a:rPr lang="ru-RU" sz="1400" dirty="0">
                <a:latin typeface="American Typewriter"/>
                <a:cs typeface="American Typewriter"/>
              </a:rPr>
              <a:t> </a:t>
            </a:r>
            <a:endParaRPr lang="en-US" sz="1400" dirty="0">
              <a:latin typeface="American Typewriter"/>
              <a:cs typeface="American Typewrit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368" y="3927217"/>
            <a:ext cx="80477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00"/>
                </a:solidFill>
                <a:latin typeface="American Typewriter"/>
                <a:cs typeface="American Typewriter"/>
                <a:hlinkClick r:id="rId2"/>
              </a:rPr>
              <a:t>http://podvignaroda.ru</a:t>
            </a:r>
            <a:r>
              <a:rPr lang="ru-RU" sz="1400" b="1" dirty="0">
                <a:solidFill>
                  <a:srgbClr val="000000"/>
                </a:solidFill>
                <a:latin typeface="American Typewriter"/>
                <a:cs typeface="American Typewriter"/>
                <a:hlinkClick r:id="rId2"/>
              </a:rPr>
              <a:t> </a:t>
            </a:r>
            <a:r>
              <a:rPr lang="en-US" sz="1400" dirty="0">
                <a:latin typeface="American Typewriter"/>
                <a:cs typeface="American Typewriter"/>
                <a:hlinkClick r:id="rId2"/>
              </a:rPr>
              <a:t>-</a:t>
            </a:r>
            <a:r>
              <a:rPr lang="en-US" sz="1400" dirty="0">
                <a:latin typeface="American Typewriter"/>
                <a:cs typeface="American Typewriter"/>
              </a:rPr>
              <a:t> «</a:t>
            </a:r>
            <a:r>
              <a:rPr lang="en-US" sz="1400" b="1" dirty="0" err="1">
                <a:latin typeface="American Typewriter"/>
                <a:cs typeface="American Typewriter"/>
              </a:rPr>
              <a:t>Подвиг</a:t>
            </a:r>
            <a:r>
              <a:rPr lang="en-US" sz="1400" b="1" dirty="0">
                <a:latin typeface="American Typewriter"/>
                <a:cs typeface="American Typewriter"/>
              </a:rPr>
              <a:t> народа</a:t>
            </a:r>
            <a:r>
              <a:rPr lang="en-US" sz="1400" dirty="0">
                <a:latin typeface="American Typewriter"/>
                <a:cs typeface="American Typewriter"/>
              </a:rPr>
              <a:t>» - </a:t>
            </a:r>
            <a:r>
              <a:rPr lang="en-US" sz="1400" dirty="0" err="1">
                <a:latin typeface="American Typewriter"/>
                <a:cs typeface="American Typewriter"/>
              </a:rPr>
              <a:t>информационный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ресурс</a:t>
            </a:r>
            <a:r>
              <a:rPr lang="en-US" sz="1400" dirty="0">
                <a:latin typeface="American Typewriter"/>
                <a:cs typeface="American Typewriter"/>
              </a:rPr>
              <a:t>, </a:t>
            </a:r>
            <a:r>
              <a:rPr lang="en-US" sz="1400" dirty="0" err="1">
                <a:latin typeface="American Typewriter"/>
                <a:cs typeface="American Typewriter"/>
              </a:rPr>
              <a:t>наполняемый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имеющимися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военных архивах документами </a:t>
            </a:r>
            <a:r>
              <a:rPr lang="en-US" sz="1400" dirty="0" err="1">
                <a:latin typeface="American Typewriter"/>
                <a:cs typeface="American Typewriter"/>
              </a:rPr>
              <a:t>о</a:t>
            </a:r>
            <a:r>
              <a:rPr lang="en-US" sz="1400" dirty="0">
                <a:latin typeface="American Typewriter"/>
                <a:cs typeface="American Typewriter"/>
              </a:rPr>
              <a:t> ходе и </a:t>
            </a:r>
            <a:r>
              <a:rPr lang="en-US" sz="1400" dirty="0" err="1">
                <a:latin typeface="American Typewriter"/>
                <a:cs typeface="American Typewriter"/>
              </a:rPr>
              <a:t>итогах</a:t>
            </a:r>
            <a:r>
              <a:rPr lang="en-US" sz="1400" dirty="0">
                <a:latin typeface="American Typewriter"/>
                <a:cs typeface="American Typewriter"/>
              </a:rPr>
              <a:t> основных боевых </a:t>
            </a:r>
            <a:r>
              <a:rPr lang="en-US" sz="1400" dirty="0" err="1">
                <a:latin typeface="American Typewriter"/>
                <a:cs typeface="American Typewriter"/>
              </a:rPr>
              <a:t>операций</a:t>
            </a:r>
            <a:r>
              <a:rPr lang="en-US" sz="1400" dirty="0">
                <a:latin typeface="American Typewriter"/>
                <a:cs typeface="American Typewriter"/>
              </a:rPr>
              <a:t>, подвигах и </a:t>
            </a:r>
            <a:r>
              <a:rPr lang="en-US" sz="1400" dirty="0" err="1">
                <a:latin typeface="American Typewriter"/>
                <a:cs typeface="American Typewriter"/>
              </a:rPr>
              <a:t>наградах</a:t>
            </a:r>
            <a:r>
              <a:rPr lang="en-US" sz="1400" dirty="0">
                <a:latin typeface="American Typewriter"/>
                <a:cs typeface="American Typewriter"/>
              </a:rPr>
              <a:t> всех участников Великой Отечественной войны.</a:t>
            </a:r>
            <a:endParaRPr lang="ru-RU" sz="1400" u="sng" dirty="0">
              <a:latin typeface="American Typewriter"/>
              <a:cs typeface="American Typewrite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1367" y="4787748"/>
            <a:ext cx="80477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FF"/>
                </a:solidFill>
                <a:latin typeface="American Typewriter"/>
                <a:cs typeface="American Typewriter"/>
                <a:hlinkClick r:id="rId3"/>
              </a:rPr>
              <a:t>https://pamyat-naroda.ru</a:t>
            </a:r>
            <a:r>
              <a:rPr lang="en-US" sz="1400" b="1" dirty="0">
                <a:solidFill>
                  <a:srgbClr val="0000FF"/>
                </a:solidFill>
                <a:latin typeface="American Typewriter"/>
                <a:cs typeface="American Typewriter"/>
              </a:rPr>
              <a:t> </a:t>
            </a:r>
            <a:r>
              <a:rPr lang="en-US" sz="1400" dirty="0">
                <a:latin typeface="American Typewriter"/>
                <a:cs typeface="American Typewriter"/>
              </a:rPr>
              <a:t>- «</a:t>
            </a:r>
            <a:r>
              <a:rPr lang="en-US" sz="1400" b="1" dirty="0">
                <a:latin typeface="American Typewriter"/>
                <a:cs typeface="American Typewriter"/>
              </a:rPr>
              <a:t>Память на</a:t>
            </a:r>
            <a:r>
              <a:rPr lang="ru-RU" sz="1400" b="1" dirty="0">
                <a:latin typeface="American Typewriter"/>
                <a:cs typeface="American Typewriter"/>
              </a:rPr>
              <a:t>рода» </a:t>
            </a:r>
            <a:r>
              <a:rPr lang="ru-RU" sz="1400" dirty="0">
                <a:latin typeface="American Typewriter"/>
                <a:cs typeface="American Typewriter"/>
              </a:rPr>
              <a:t>-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объединяет</a:t>
            </a:r>
            <a:r>
              <a:rPr lang="en-US" sz="1400" dirty="0">
                <a:latin typeface="American Typewriter"/>
                <a:cs typeface="American Typewriter"/>
              </a:rPr>
              <a:t> базы </a:t>
            </a:r>
            <a:r>
              <a:rPr lang="en-US" sz="1400" b="1" dirty="0">
                <a:solidFill>
                  <a:srgbClr val="000000"/>
                </a:solidFill>
                <a:latin typeface="American Typewriter"/>
                <a:cs typeface="American Typewriter"/>
              </a:rPr>
              <a:t>«</a:t>
            </a:r>
            <a:r>
              <a:rPr lang="en-US" sz="1400" b="1" dirty="0" err="1">
                <a:solidFill>
                  <a:srgbClr val="000000"/>
                </a:solidFill>
                <a:latin typeface="American Typewriter"/>
                <a:cs typeface="American Typewriter"/>
              </a:rPr>
              <a:t>Мемориа</a:t>
            </a:r>
            <a:r>
              <a:rPr lang="ru-RU" sz="1400" b="1" dirty="0">
                <a:solidFill>
                  <a:srgbClr val="000000"/>
                </a:solidFill>
                <a:latin typeface="American Typewriter"/>
                <a:cs typeface="American Typewriter"/>
              </a:rPr>
              <a:t>л</a:t>
            </a:r>
            <a:r>
              <a:rPr lang="en-US" sz="1400" b="1" dirty="0">
                <a:solidFill>
                  <a:srgbClr val="000000"/>
                </a:solidFill>
                <a:latin typeface="American Typewriter"/>
                <a:cs typeface="American Typewriter"/>
              </a:rPr>
              <a:t>» </a:t>
            </a:r>
            <a:r>
              <a:rPr lang="en-US" sz="1400" dirty="0">
                <a:latin typeface="American Typewriter"/>
                <a:cs typeface="American Typewriter"/>
              </a:rPr>
              <a:t>и «</a:t>
            </a:r>
            <a:r>
              <a:rPr lang="en-US" sz="1400" b="1" dirty="0" err="1">
                <a:latin typeface="American Typewriter"/>
                <a:cs typeface="American Typewriter"/>
              </a:rPr>
              <a:t>Подвиг</a:t>
            </a:r>
            <a:r>
              <a:rPr lang="en-US" sz="1400" b="1" dirty="0">
                <a:latin typeface="American Typewriter"/>
                <a:cs typeface="American Typewriter"/>
              </a:rPr>
              <a:t> народа</a:t>
            </a:r>
            <a:r>
              <a:rPr lang="en-US" sz="1400" dirty="0">
                <a:latin typeface="American Typewriter"/>
                <a:cs typeface="American Typewriter"/>
              </a:rPr>
              <a:t>», при этом </a:t>
            </a:r>
            <a:r>
              <a:rPr lang="en-US" sz="1400" dirty="0" err="1">
                <a:latin typeface="American Typewriter"/>
                <a:cs typeface="American Typewriter"/>
              </a:rPr>
              <a:t>содержит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множество</a:t>
            </a:r>
            <a:r>
              <a:rPr lang="en-US" sz="1400" dirty="0">
                <a:latin typeface="American Typewriter"/>
                <a:cs typeface="American Typewriter"/>
              </a:rPr>
              <a:t> боевых документов Великой Отечественной войны, </a:t>
            </a:r>
            <a:r>
              <a:rPr lang="en-US" sz="1400" dirty="0" err="1">
                <a:latin typeface="American Typewriter"/>
                <a:cs typeface="American Typewriter"/>
              </a:rPr>
              <a:t>создает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новые</a:t>
            </a:r>
            <a:r>
              <a:rPr lang="en-US" sz="1400" dirty="0">
                <a:latin typeface="American Typewriter"/>
                <a:cs typeface="American Typewriter"/>
              </a:rPr>
              <a:t> “исторические </a:t>
            </a:r>
            <a:r>
              <a:rPr lang="en-US" sz="1400" dirty="0" err="1">
                <a:latin typeface="American Typewriter"/>
                <a:cs typeface="American Typewriter"/>
              </a:rPr>
              <a:t>слои</a:t>
            </a:r>
            <a:r>
              <a:rPr lang="en-US" sz="1400" dirty="0">
                <a:latin typeface="American Typewriter"/>
                <a:cs typeface="American Typewriter"/>
              </a:rPr>
              <a:t>”. Сейчас </a:t>
            </a:r>
            <a:r>
              <a:rPr lang="en-US" sz="1400" dirty="0" err="1">
                <a:latin typeface="American Typewriter"/>
                <a:cs typeface="American Typewriter"/>
              </a:rPr>
              <a:t>сайт</a:t>
            </a:r>
            <a:r>
              <a:rPr lang="en-US" sz="1400" dirty="0">
                <a:latin typeface="American Typewriter"/>
                <a:cs typeface="American Typewriter"/>
              </a:rPr>
              <a:t> «</a:t>
            </a:r>
            <a:r>
              <a:rPr lang="en-US" sz="1400" dirty="0" err="1">
                <a:latin typeface="American Typewriter"/>
                <a:cs typeface="American Typewriter"/>
              </a:rPr>
              <a:t>Подвиг</a:t>
            </a:r>
            <a:r>
              <a:rPr lang="en-US" sz="1400" dirty="0">
                <a:latin typeface="American Typewriter"/>
                <a:cs typeface="American Typewriter"/>
              </a:rPr>
              <a:t> народа» </a:t>
            </a:r>
            <a:r>
              <a:rPr lang="en-US" sz="1400" dirty="0" err="1">
                <a:latin typeface="American Typewriter"/>
                <a:cs typeface="American Typewriter"/>
              </a:rPr>
              <a:t>содержит</a:t>
            </a:r>
            <a:r>
              <a:rPr lang="en-US" sz="1400" dirty="0">
                <a:latin typeface="American Typewriter"/>
                <a:cs typeface="American Typewriter"/>
              </a:rPr>
              <a:t> сведения </a:t>
            </a:r>
            <a:r>
              <a:rPr lang="en-US" sz="1400" dirty="0" err="1">
                <a:latin typeface="American Typewriter"/>
                <a:cs typeface="American Typewriter"/>
              </a:rPr>
              <a:t>о</a:t>
            </a:r>
            <a:r>
              <a:rPr lang="en-US" sz="1400" dirty="0">
                <a:latin typeface="American Typewriter"/>
                <a:cs typeface="American Typewriter"/>
              </a:rPr>
              <a:t> потерях и </a:t>
            </a:r>
            <a:r>
              <a:rPr lang="en-US" sz="1400" dirty="0" err="1">
                <a:latin typeface="American Typewriter"/>
                <a:cs typeface="American Typewriter"/>
              </a:rPr>
              <a:t>награждениях</a:t>
            </a:r>
            <a:r>
              <a:rPr lang="en-US" sz="1400" dirty="0">
                <a:latin typeface="American Typewriter"/>
                <a:cs typeface="American Typewriter"/>
              </a:rPr>
              <a:t> офицеров и нижних чинов Первой мировой войны (</a:t>
            </a:r>
            <a:r>
              <a:rPr lang="en-US" sz="1400" b="1" dirty="0">
                <a:solidFill>
                  <a:srgbClr val="0000FF"/>
                </a:solidFill>
                <a:latin typeface="American Typewriter"/>
                <a:cs typeface="American Typewriter"/>
                <a:hlinkClick r:id="rId4"/>
              </a:rPr>
              <a:t>http://www.gwar.elar.ru</a:t>
            </a:r>
            <a:r>
              <a:rPr lang="en-US" sz="1400" dirty="0">
                <a:latin typeface="American Typewriter"/>
                <a:cs typeface="American Typewriter"/>
              </a:rPr>
              <a:t>) и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дальнейшем будет «</a:t>
            </a:r>
            <a:r>
              <a:rPr lang="en-US" sz="1400" dirty="0" err="1">
                <a:latin typeface="American Typewriter"/>
                <a:cs typeface="American Typewriter"/>
              </a:rPr>
              <a:t>включать</a:t>
            </a:r>
            <a:r>
              <a:rPr lang="en-US" sz="1400" dirty="0">
                <a:latin typeface="American Typewriter"/>
                <a:cs typeface="American Typewriter"/>
              </a:rPr>
              <a:t>» </a:t>
            </a:r>
            <a:r>
              <a:rPr lang="en-US" sz="1400" dirty="0" err="1">
                <a:latin typeface="American Typewriter"/>
                <a:cs typeface="American Typewriter"/>
              </a:rPr>
              <a:t>новые</a:t>
            </a:r>
            <a:r>
              <a:rPr lang="en-US" sz="1400" dirty="0">
                <a:latin typeface="American Typewriter"/>
                <a:cs typeface="American Typewriter"/>
              </a:rPr>
              <a:t> «</a:t>
            </a:r>
            <a:r>
              <a:rPr lang="en-US" sz="1400" dirty="0" err="1">
                <a:latin typeface="American Typewriter"/>
                <a:cs typeface="American Typewriter"/>
              </a:rPr>
              <a:t>военно</a:t>
            </a:r>
            <a:r>
              <a:rPr lang="en-US" sz="1400" dirty="0">
                <a:latin typeface="American Typewriter"/>
                <a:cs typeface="American Typewriter"/>
              </a:rPr>
              <a:t>-исторические </a:t>
            </a:r>
            <a:r>
              <a:rPr lang="en-US" sz="1400" dirty="0" err="1">
                <a:latin typeface="American Typewriter"/>
                <a:cs typeface="American Typewriter"/>
              </a:rPr>
              <a:t>слои</a:t>
            </a:r>
            <a:r>
              <a:rPr lang="en-US" sz="1400" dirty="0">
                <a:latin typeface="American Typewriter"/>
                <a:cs typeface="American Typewriter"/>
              </a:rPr>
              <a:t>»</a:t>
            </a:r>
            <a:endParaRPr lang="ru-RU" sz="1400" u="sng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22977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673"/>
            <a:ext cx="8229600" cy="813292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Историческая память </a:t>
            </a:r>
            <a:r>
              <a:rPr lang="ru-RU" sz="1800" dirty="0">
                <a:latin typeface="American Typewriter"/>
                <a:cs typeface="American Typewriter"/>
              </a:rPr>
              <a:t>- основа не только патриотического воспитания, но и основа для формирования нравственности, семейно-родовых отношений и этнической идентичности</a:t>
            </a:r>
            <a:endParaRPr lang="en-US" sz="1800" dirty="0">
              <a:latin typeface="American Typewriter"/>
              <a:cs typeface="American Typewriter"/>
            </a:endParaRP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33388" y="2403475"/>
            <a:ext cx="8229600" cy="40068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000" dirty="0">
                <a:latin typeface="American Typewriter"/>
                <a:cs typeface="American Typewriter"/>
              </a:rPr>
              <a:t>Два чувства дивно близки нам –</a:t>
            </a:r>
            <a:br>
              <a:rPr lang="uk-UA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В них обретает сердце пищу –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Любовь к родному пепелищу,</a:t>
            </a:r>
            <a:br>
              <a:rPr lang="ru-RU" sz="2000" b="1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Любовь к отеческим гробам.</a:t>
            </a:r>
            <a:br>
              <a:rPr lang="ru-RU" sz="2000" b="1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/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На них основано от века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По воле Бога самого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Самостоянье человека</a:t>
            </a:r>
            <a:r>
              <a:rPr lang="ru-RU" sz="2000" dirty="0">
                <a:latin typeface="American Typewriter"/>
                <a:cs typeface="American Typewriter"/>
              </a:rPr>
              <a:t>,-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Залог величия его...</a:t>
            </a:r>
            <a:br>
              <a:rPr lang="ru-RU" sz="2000" b="1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/>
            </a:r>
            <a:br>
              <a:rPr lang="ru-RU" sz="2000" b="1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Животворящая святыня !</a:t>
            </a:r>
            <a:br>
              <a:rPr lang="ru-RU" sz="2000" b="1" dirty="0">
                <a:latin typeface="American Typewriter"/>
                <a:cs typeface="American Typewriter"/>
              </a:rPr>
            </a:br>
            <a:r>
              <a:rPr lang="ru-RU" sz="2000" b="1" dirty="0">
                <a:latin typeface="American Typewriter"/>
                <a:cs typeface="American Typewriter"/>
              </a:rPr>
              <a:t>Земля была б без них мертва</a:t>
            </a:r>
            <a:r>
              <a:rPr lang="ru-RU" sz="2000" dirty="0">
                <a:latin typeface="American Typewriter"/>
                <a:cs typeface="American Typewriter"/>
              </a:rPr>
              <a:t>.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Без них наш тесный мир – пустыня, </a:t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Душа – алтарь без божества</a:t>
            </a:r>
            <a:r>
              <a:rPr lang="en-US" sz="2000" dirty="0">
                <a:latin typeface="American Typewriter"/>
                <a:cs typeface="American Typewriter"/>
              </a:rPr>
              <a:t/>
            </a:r>
            <a:br>
              <a:rPr lang="en-US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/>
            </a:r>
            <a:br>
              <a:rPr lang="ru-RU" sz="2000" dirty="0">
                <a:latin typeface="American Typewriter"/>
                <a:cs typeface="American Typewriter"/>
              </a:rPr>
            </a:br>
            <a:r>
              <a:rPr lang="ru-RU" sz="2000" dirty="0">
                <a:latin typeface="American Typewriter"/>
                <a:cs typeface="American Typewriter"/>
              </a:rPr>
              <a:t>Пушкин А.С. «</a:t>
            </a:r>
            <a:r>
              <a:rPr lang="en-US" sz="2000" dirty="0">
                <a:latin typeface="American Typewriter"/>
                <a:cs typeface="American Typewriter"/>
              </a:rPr>
              <a:t>Credo</a:t>
            </a:r>
            <a:r>
              <a:rPr lang="ru-RU" sz="2000" dirty="0">
                <a:latin typeface="American Typewriter"/>
                <a:cs typeface="American Typewriter"/>
              </a:rPr>
              <a:t>»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60" y="337216"/>
            <a:ext cx="726846" cy="72684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9506" y="403188"/>
            <a:ext cx="2774574" cy="755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6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777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Федорук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43" y="974616"/>
            <a:ext cx="1860798" cy="2761837"/>
          </a:xfrm>
          <a:prstGeom prst="rect">
            <a:avLst/>
          </a:prstGeom>
        </p:spPr>
      </p:pic>
      <p:pic>
        <p:nvPicPr>
          <p:cNvPr id="5" name="Picture 4" descr="Савченко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64" y="3504681"/>
            <a:ext cx="1897494" cy="2816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3387" y="974616"/>
            <a:ext cx="4353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merican Typewriter"/>
                <a:cs typeface="American Typewriter"/>
              </a:rPr>
              <a:t>Поисковый отряд «Амур» </a:t>
            </a:r>
            <a:r>
              <a:rPr lang="ru-RU" sz="1600" dirty="0">
                <a:latin typeface="American Typewriter"/>
                <a:cs typeface="American Typewriter"/>
              </a:rPr>
              <a:t>З</a:t>
            </a:r>
            <a:r>
              <a:rPr lang="ru-RU" sz="1600" dirty="0" smtClean="0">
                <a:latin typeface="American Typewriter"/>
                <a:cs typeface="American Typewriter"/>
              </a:rPr>
              <a:t>авитинского района (командир отряда Федорук Владимир Федорович)</a:t>
            </a:r>
          </a:p>
          <a:p>
            <a:r>
              <a:rPr lang="ru-RU" sz="1600" dirty="0">
                <a:latin typeface="American Typewriter"/>
                <a:cs typeface="American Typewriter"/>
              </a:rPr>
              <a:t>с</a:t>
            </a:r>
            <a:r>
              <a:rPr lang="ru-RU" sz="1600" dirty="0" smtClean="0">
                <a:latin typeface="American Typewriter"/>
                <a:cs typeface="American Typewriter"/>
              </a:rPr>
              <a:t>оставлен список и собрана информация на 2570 </a:t>
            </a:r>
            <a:r>
              <a:rPr lang="ru-RU" sz="1600" dirty="0" err="1" smtClean="0">
                <a:latin typeface="American Typewriter"/>
                <a:cs typeface="American Typewriter"/>
              </a:rPr>
              <a:t>завитинцев</a:t>
            </a:r>
            <a:r>
              <a:rPr lang="ru-RU" sz="1600" dirty="0" smtClean="0">
                <a:latin typeface="American Typewriter"/>
                <a:cs typeface="American Typewriter"/>
              </a:rPr>
              <a:t> – участников Великой Отечественной войны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8882" y="4108755"/>
            <a:ext cx="4353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American Typewriter"/>
                <a:cs typeface="American Typewriter"/>
              </a:rPr>
              <a:t>Мазановское</a:t>
            </a:r>
            <a:r>
              <a:rPr lang="ru-RU" sz="1600" dirty="0" smtClean="0">
                <a:latin typeface="American Typewriter"/>
                <a:cs typeface="American Typewriter"/>
              </a:rPr>
              <a:t> районное поисково-краеведческое объединение «Подвиг» (руководитель Савченко Андрей Анатольевич)</a:t>
            </a:r>
          </a:p>
          <a:p>
            <a:r>
              <a:rPr lang="ru-RU" sz="1600" dirty="0" smtClean="0">
                <a:latin typeface="American Typewriter"/>
                <a:cs typeface="American Typewriter"/>
              </a:rPr>
              <a:t>Создана база данных на 8115 </a:t>
            </a:r>
            <a:r>
              <a:rPr lang="ru-RU" sz="1600" dirty="0" err="1" smtClean="0">
                <a:latin typeface="American Typewriter"/>
                <a:cs typeface="American Typewriter"/>
              </a:rPr>
              <a:t>мазановцев</a:t>
            </a:r>
            <a:r>
              <a:rPr lang="ru-RU" sz="1600" dirty="0" smtClean="0">
                <a:latin typeface="American Typewriter"/>
                <a:cs typeface="American Typewriter"/>
              </a:rPr>
              <a:t> – участников Великой Отечественной войны</a:t>
            </a:r>
            <a:endParaRPr lang="en-US" sz="16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64381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087809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sp>
        <p:nvSpPr>
          <p:cNvPr id="3" name="Rectangle 2"/>
          <p:cNvSpPr/>
          <p:nvPr/>
        </p:nvSpPr>
        <p:spPr>
          <a:xfrm>
            <a:off x="553932" y="1826263"/>
            <a:ext cx="8114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merican Typewriter"/>
                <a:cs typeface="American Typewriter"/>
              </a:rPr>
              <a:t>Современные информационные </a:t>
            </a:r>
            <a:r>
              <a:rPr lang="en-US" sz="1400" dirty="0" err="1">
                <a:latin typeface="American Typewriter"/>
                <a:cs typeface="American Typewriter"/>
              </a:rPr>
              <a:t>технологии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позволяют</a:t>
            </a:r>
            <a:r>
              <a:rPr lang="en-US" sz="1400" dirty="0">
                <a:latin typeface="American Typewriter"/>
                <a:cs typeface="American Typewriter"/>
              </a:rPr>
              <a:t> создать </a:t>
            </a:r>
            <a:r>
              <a:rPr lang="en-US" sz="1400" dirty="0" err="1">
                <a:latin typeface="American Typewriter"/>
                <a:cs typeface="American Typewriter"/>
              </a:rPr>
              <a:t>вместо</a:t>
            </a:r>
            <a:r>
              <a:rPr lang="en-US" sz="1400" dirty="0">
                <a:latin typeface="American Typewriter"/>
                <a:cs typeface="American Typewriter"/>
              </a:rPr>
              <a:t> (и вместе) с </a:t>
            </a:r>
            <a:r>
              <a:rPr lang="en-US" sz="1400" dirty="0" err="1">
                <a:latin typeface="American Typewriter"/>
                <a:cs typeface="American Typewriter"/>
              </a:rPr>
              <a:t>печатными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Книгами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ru-RU" sz="1400" dirty="0">
                <a:latin typeface="American Typewriter"/>
                <a:cs typeface="American Typewriter"/>
              </a:rPr>
              <a:t>П</a:t>
            </a:r>
            <a:r>
              <a:rPr lang="en-US" sz="1400" dirty="0" err="1">
                <a:latin typeface="American Typewriter"/>
                <a:cs typeface="American Typewriter"/>
              </a:rPr>
              <a:t>амяти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электронные</a:t>
            </a:r>
            <a:r>
              <a:rPr lang="en-US" sz="1400" dirty="0">
                <a:latin typeface="American Typewriter"/>
                <a:cs typeface="American Typewriter"/>
              </a:rPr>
              <a:t> Книги Памяти</a:t>
            </a:r>
            <a:r>
              <a:rPr lang="ru-RU" sz="1400" dirty="0">
                <a:latin typeface="American Typewriter"/>
                <a:cs typeface="American Typewriter"/>
              </a:rPr>
              <a:t> (Интернет – порталы)</a:t>
            </a:r>
            <a:r>
              <a:rPr lang="en-US" sz="1400" dirty="0">
                <a:latin typeface="American Typewriter"/>
                <a:cs typeface="American Typewriter"/>
              </a:rPr>
              <a:t>. </a:t>
            </a:r>
            <a:endParaRPr lang="ru-RU" sz="1400" dirty="0">
              <a:latin typeface="American Typewriter"/>
              <a:cs typeface="American Typewriter"/>
            </a:endParaRPr>
          </a:p>
          <a:p>
            <a:pPr algn="just"/>
            <a:r>
              <a:rPr lang="en-US" sz="1400" dirty="0">
                <a:latin typeface="American Typewriter"/>
                <a:cs typeface="American Typewriter"/>
              </a:rPr>
              <a:t>Это Книги Памяти более высокого </a:t>
            </a:r>
            <a:r>
              <a:rPr lang="en-US" sz="1400" dirty="0" err="1">
                <a:latin typeface="American Typewriter"/>
                <a:cs typeface="American Typewriter"/>
              </a:rPr>
              <a:t>уровня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достоверности</a:t>
            </a:r>
            <a:r>
              <a:rPr lang="en-US" sz="1400" dirty="0">
                <a:latin typeface="American Typewriter"/>
                <a:cs typeface="American Typewriter"/>
              </a:rPr>
              <a:t>, с более </a:t>
            </a:r>
            <a:r>
              <a:rPr lang="en-US" sz="1400" dirty="0" err="1">
                <a:latin typeface="American Typewriter"/>
                <a:cs typeface="American Typewriter"/>
              </a:rPr>
              <a:t>полными</a:t>
            </a:r>
            <a:r>
              <a:rPr lang="en-US" sz="1400" dirty="0">
                <a:latin typeface="American Typewriter"/>
                <a:cs typeface="American Typewriter"/>
              </a:rPr>
              <a:t> сведения </a:t>
            </a:r>
            <a:r>
              <a:rPr lang="en-US" sz="1400" dirty="0" err="1">
                <a:latin typeface="American Typewriter"/>
                <a:cs typeface="American Typewriter"/>
              </a:rPr>
              <a:t>о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павших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защитниках</a:t>
            </a:r>
            <a:r>
              <a:rPr lang="en-US" sz="1400" dirty="0">
                <a:latin typeface="American Typewriter"/>
                <a:cs typeface="American Typewriter"/>
              </a:rPr>
              <a:t> Отечества,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которых можно сопровождать информацию </a:t>
            </a:r>
            <a:r>
              <a:rPr lang="en-US" sz="1400" dirty="0" err="1">
                <a:latin typeface="American Typewriter"/>
                <a:cs typeface="American Typewriter"/>
              </a:rPr>
              <a:t>о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защитнике</a:t>
            </a:r>
            <a:r>
              <a:rPr lang="en-US" sz="1400" dirty="0">
                <a:latin typeface="American Typewriter"/>
                <a:cs typeface="American Typewriter"/>
              </a:rPr>
              <a:t> Отечества </a:t>
            </a:r>
            <a:r>
              <a:rPr lang="en-US" sz="1400" dirty="0" err="1">
                <a:latin typeface="American Typewriter"/>
                <a:cs typeface="American Typewriter"/>
              </a:rPr>
              <a:t>ссылками</a:t>
            </a:r>
            <a:r>
              <a:rPr lang="en-US" sz="1400" dirty="0">
                <a:latin typeface="American Typewriter"/>
                <a:cs typeface="American Typewriter"/>
              </a:rPr>
              <a:t> на другие </a:t>
            </a:r>
            <a:r>
              <a:rPr lang="en-US" sz="1400" dirty="0" err="1">
                <a:latin typeface="American Typewriter"/>
                <a:cs typeface="American Typewriter"/>
              </a:rPr>
              <a:t>ресурсы</a:t>
            </a:r>
            <a:r>
              <a:rPr lang="en-US" sz="1400" dirty="0">
                <a:latin typeface="American Typewriter"/>
                <a:cs typeface="American Typewriter"/>
              </a:rPr>
              <a:t> (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том числе </a:t>
            </a:r>
            <a:r>
              <a:rPr lang="en-US" sz="1400" dirty="0" err="1">
                <a:latin typeface="American Typewriter"/>
                <a:cs typeface="American Typewriter"/>
              </a:rPr>
              <a:t>переходить</a:t>
            </a:r>
            <a:r>
              <a:rPr lang="en-US" sz="1400" dirty="0">
                <a:latin typeface="American Typewriter"/>
                <a:cs typeface="American Typewriter"/>
              </a:rPr>
              <a:t> на другие информационные </a:t>
            </a:r>
            <a:r>
              <a:rPr lang="en-US" sz="1400" dirty="0" err="1">
                <a:latin typeface="American Typewriter"/>
                <a:cs typeface="American Typewriter"/>
              </a:rPr>
              <a:t>ресурсы</a:t>
            </a:r>
            <a:r>
              <a:rPr lang="en-US" sz="1400" dirty="0">
                <a:latin typeface="American Typewriter"/>
                <a:cs typeface="American Typewriter"/>
              </a:rPr>
              <a:t>), </a:t>
            </a:r>
            <a:r>
              <a:rPr lang="en-US" sz="1400" dirty="0" err="1">
                <a:latin typeface="American Typewriter"/>
                <a:cs typeface="American Typewriter"/>
              </a:rPr>
              <a:t>дают</a:t>
            </a:r>
            <a:r>
              <a:rPr lang="en-US" sz="1400" dirty="0">
                <a:latin typeface="American Typewriter"/>
                <a:cs typeface="American Typewriter"/>
              </a:rPr>
              <a:t> возможность </a:t>
            </a:r>
            <a:r>
              <a:rPr lang="en-US" sz="1400" dirty="0" err="1">
                <a:latin typeface="American Typewriter"/>
                <a:cs typeface="American Typewriter"/>
              </a:rPr>
              <a:t>паралельного</a:t>
            </a:r>
            <a:r>
              <a:rPr lang="en-US" sz="1400" dirty="0">
                <a:latin typeface="American Typewriter"/>
                <a:cs typeface="American Typewriter"/>
              </a:rPr>
              <a:t> (</a:t>
            </a:r>
            <a:r>
              <a:rPr lang="en-US" sz="1400" dirty="0" err="1">
                <a:latin typeface="American Typewriter"/>
                <a:cs typeface="American Typewriter"/>
              </a:rPr>
              <a:t>одновременного</a:t>
            </a:r>
            <a:r>
              <a:rPr lang="en-US" sz="1400" dirty="0">
                <a:latin typeface="American Typewriter"/>
                <a:cs typeface="American Typewriter"/>
              </a:rPr>
              <a:t>) </a:t>
            </a:r>
            <a:r>
              <a:rPr lang="en-US" sz="1400" dirty="0" err="1">
                <a:latin typeface="American Typewriter"/>
                <a:cs typeface="American Typewriter"/>
              </a:rPr>
              <a:t>просмотра</a:t>
            </a:r>
            <a:r>
              <a:rPr lang="en-US" sz="1400" dirty="0">
                <a:latin typeface="American Typewriter"/>
                <a:cs typeface="American Typewriter"/>
              </a:rPr>
              <a:t> архивных </a:t>
            </a:r>
            <a:r>
              <a:rPr lang="en-US" sz="1400" dirty="0" err="1">
                <a:latin typeface="American Typewriter"/>
                <a:cs typeface="American Typewriter"/>
              </a:rPr>
              <a:t>документарных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источников</a:t>
            </a:r>
            <a:r>
              <a:rPr lang="en-US" sz="1400" dirty="0">
                <a:latin typeface="American Typewriter"/>
                <a:cs typeface="American Typewriter"/>
              </a:rPr>
              <a:t>, военно-исторических </a:t>
            </a:r>
            <a:r>
              <a:rPr lang="en-US" sz="1400" dirty="0" err="1">
                <a:latin typeface="American Typewriter"/>
                <a:cs typeface="American Typewriter"/>
              </a:rPr>
              <a:t>описаний</a:t>
            </a:r>
            <a:r>
              <a:rPr lang="en-US" sz="1400" dirty="0">
                <a:latin typeface="American Typewriter"/>
                <a:cs typeface="American Typewriter"/>
              </a:rPr>
              <a:t>, </a:t>
            </a:r>
            <a:r>
              <a:rPr lang="en-US" sz="1400" dirty="0" err="1">
                <a:latin typeface="American Typewriter"/>
                <a:cs typeface="American Typewriter"/>
              </a:rPr>
              <a:t>карт</a:t>
            </a:r>
            <a:r>
              <a:rPr lang="en-US" sz="1400" dirty="0">
                <a:latin typeface="American Typewriter"/>
                <a:cs typeface="American Typewriter"/>
              </a:rPr>
              <a:t> мест боев и иных </a:t>
            </a:r>
            <a:r>
              <a:rPr lang="en-US" sz="1400" dirty="0" err="1">
                <a:latin typeface="American Typewriter"/>
                <a:cs typeface="American Typewriter"/>
              </a:rPr>
              <a:t>событий</a:t>
            </a:r>
            <a:r>
              <a:rPr lang="en-US" sz="1400" dirty="0">
                <a:latin typeface="American Typewriter"/>
                <a:cs typeface="American Typewriter"/>
              </a:rPr>
              <a:t>, фото</a:t>
            </a:r>
            <a:r>
              <a:rPr lang="ru-RU" sz="1400" dirty="0">
                <a:latin typeface="American Typewriter"/>
                <a:cs typeface="American Typewriter"/>
              </a:rPr>
              <a:t>-</a:t>
            </a:r>
            <a:r>
              <a:rPr lang="en-US" sz="1400" dirty="0" err="1">
                <a:latin typeface="American Typewriter"/>
                <a:cs typeface="American Typewriter"/>
              </a:rPr>
              <a:t>видео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материалы</a:t>
            </a:r>
            <a:r>
              <a:rPr lang="en-US" sz="1400" dirty="0">
                <a:latin typeface="American Typewriter"/>
                <a:cs typeface="American Typewriter"/>
              </a:rPr>
              <a:t> и </a:t>
            </a:r>
            <a:r>
              <a:rPr lang="en-US" sz="1400" dirty="0" err="1">
                <a:latin typeface="American Typewriter"/>
                <a:cs typeface="American Typewriter"/>
              </a:rPr>
              <a:t>проч</a:t>
            </a:r>
            <a:r>
              <a:rPr lang="ru-RU" sz="1400" dirty="0" err="1">
                <a:latin typeface="American Typewriter"/>
                <a:cs typeface="American Typewriter"/>
              </a:rPr>
              <a:t>ие</a:t>
            </a:r>
            <a:r>
              <a:rPr lang="ru-RU" sz="1400" dirty="0">
                <a:latin typeface="American Typewriter"/>
                <a:cs typeface="American Typewriter"/>
              </a:rPr>
              <a:t> материалы. </a:t>
            </a:r>
            <a:endParaRPr lang="en-US" sz="1400" dirty="0">
              <a:latin typeface="American Typewriter"/>
              <a:cs typeface="American Typewrit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073" y="3663507"/>
            <a:ext cx="8007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merican Typewriter"/>
                <a:cs typeface="American Typewriter"/>
              </a:rPr>
              <a:t>Общие функции Книги Памяти:</a:t>
            </a:r>
            <a:endParaRPr lang="ru-RU" sz="1400" dirty="0">
              <a:latin typeface="American Typewriter"/>
              <a:cs typeface="American Typewriter"/>
            </a:endParaRPr>
          </a:p>
          <a:p>
            <a:r>
              <a:rPr lang="ru-RU" sz="1400" dirty="0">
                <a:latin typeface="American Typewriter"/>
                <a:cs typeface="American Typewriter"/>
              </a:rPr>
              <a:t>1. Создание карточки 2. Редактирование карточки 3. Модерирование карточки</a:t>
            </a:r>
          </a:p>
          <a:p>
            <a:r>
              <a:rPr lang="ru-RU" sz="1400" dirty="0">
                <a:latin typeface="American Typewriter"/>
                <a:cs typeface="American Typewriter"/>
              </a:rPr>
              <a:t>4. Выгрузка карточки  5. Публикации карточки в открытый доступ 6. Создание запроса на получение данных 7. Публикация(распечатка) на бумажном носителе</a:t>
            </a:r>
            <a:r>
              <a:rPr lang="ru-RU" sz="1400" b="1" dirty="0">
                <a:latin typeface="American Typewriter"/>
                <a:cs typeface="American Typewriter"/>
              </a:rPr>
              <a:t> </a:t>
            </a:r>
            <a:endParaRPr lang="ru-RU" sz="1400" dirty="0">
              <a:latin typeface="American Typewriter"/>
              <a:cs typeface="American Typewri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073" y="4647092"/>
            <a:ext cx="8114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merican Typewriter"/>
                <a:cs typeface="American Typewriter"/>
              </a:rPr>
              <a:t>Возможности электронной Книги Памяти для незарегистрированных Пользователей общего доступа:</a:t>
            </a:r>
            <a:endParaRPr lang="ru-RU" sz="1400" u="sng" dirty="0">
              <a:latin typeface="American Typewriter"/>
              <a:cs typeface="American Typewriter"/>
            </a:endParaRPr>
          </a:p>
          <a:p>
            <a:r>
              <a:rPr lang="ru-RU" sz="1400" dirty="0">
                <a:latin typeface="American Typewriter"/>
                <a:cs typeface="American Typewriter"/>
              </a:rPr>
              <a:t>- Для Пользователей общего доступа Книга Памяти будет представлять собой поисковую машину, где при вводе определенных параметров поиска можно будет найти информацию об амурчанах, погибших при защите Отечества. </a:t>
            </a:r>
            <a:endParaRPr lang="ru-RU" sz="1400" u="sng" dirty="0">
              <a:latin typeface="American Typewriter"/>
              <a:cs typeface="American Typewriter"/>
            </a:endParaRPr>
          </a:p>
          <a:p>
            <a:r>
              <a:rPr lang="ru-RU" sz="1400" dirty="0">
                <a:latin typeface="American Typewriter"/>
                <a:cs typeface="American Typewriter"/>
              </a:rPr>
              <a:t>- В случае если необходимы полных данных о погибшем, по письменному запросу в адрес Глобального администратора данные могут быть предоставлены тем категориям граждан, которые имеют на это права в соответствии с ФЗ №152.</a:t>
            </a:r>
            <a:endParaRPr lang="ru-RU" sz="1400" u="sng" dirty="0">
              <a:latin typeface="American Typewriter"/>
              <a:cs typeface="American Typewrite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977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079668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894" y="1754406"/>
            <a:ext cx="7673473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merican Typewriter"/>
                <a:cs typeface="American Typewriter"/>
              </a:rPr>
              <a:t>Уровни доступа и пользования в электронной Книге Памяти</a:t>
            </a:r>
            <a:endParaRPr lang="en-US" b="1" dirty="0">
              <a:latin typeface="American Typewriter"/>
              <a:cs typeface="American Typewriter"/>
            </a:endParaRPr>
          </a:p>
          <a:p>
            <a:pPr algn="just"/>
            <a:endParaRPr lang="ru-RU" u="sng" dirty="0">
              <a:latin typeface="American Typewriter"/>
              <a:cs typeface="American Typewriter"/>
            </a:endParaRPr>
          </a:p>
          <a:p>
            <a:pPr algn="just"/>
            <a:r>
              <a:rPr lang="ru-RU" dirty="0">
                <a:latin typeface="American Typewriter"/>
                <a:cs typeface="American Typewriter"/>
              </a:rPr>
              <a:t>Для зарегистрированных пользователей Книга Памяти имеет три уровня доступа и четыре вида пользователей:</a:t>
            </a:r>
            <a:endParaRPr lang="en-US" dirty="0">
              <a:latin typeface="American Typewriter"/>
              <a:cs typeface="American Typewriter"/>
            </a:endParaRPr>
          </a:p>
          <a:p>
            <a:pPr algn="just"/>
            <a:endParaRPr lang="ru-RU" u="sng" dirty="0">
              <a:latin typeface="American Typewriter"/>
              <a:cs typeface="American Typewriter"/>
            </a:endParaRPr>
          </a:p>
          <a:p>
            <a:pPr algn="just"/>
            <a:r>
              <a:rPr lang="ru-RU" dirty="0">
                <a:latin typeface="American Typewriter"/>
                <a:cs typeface="American Typewriter"/>
              </a:rPr>
              <a:t>1. Исследователи/Волонтеры – 1-й уровень доступа (доступ к «своим» карточкам)</a:t>
            </a:r>
            <a:endParaRPr lang="en-US" dirty="0">
              <a:latin typeface="American Typewriter"/>
              <a:cs typeface="American Typewriter"/>
            </a:endParaRPr>
          </a:p>
          <a:p>
            <a:pPr algn="just"/>
            <a:endParaRPr lang="ru-RU" u="sng" dirty="0">
              <a:latin typeface="American Typewriter"/>
              <a:cs typeface="American Typewriter"/>
            </a:endParaRPr>
          </a:p>
          <a:p>
            <a:pPr algn="just"/>
            <a:r>
              <a:rPr lang="ru-RU" dirty="0">
                <a:latin typeface="American Typewriter"/>
                <a:cs typeface="American Typewriter"/>
              </a:rPr>
              <a:t>2. Модераторы/Руководители групп – 2-й уровень доступа (доступ к карточкам группы)</a:t>
            </a:r>
            <a:endParaRPr lang="ru-RU" u="sng" dirty="0">
              <a:latin typeface="American Typewriter"/>
              <a:cs typeface="American Typewriter"/>
            </a:endParaRPr>
          </a:p>
          <a:p>
            <a:pPr algn="just"/>
            <a:endParaRPr lang="en-US" dirty="0">
              <a:latin typeface="American Typewriter"/>
              <a:cs typeface="American Typewriter"/>
            </a:endParaRPr>
          </a:p>
          <a:p>
            <a:pPr algn="just"/>
            <a:r>
              <a:rPr lang="ru-RU" dirty="0">
                <a:latin typeface="American Typewriter"/>
                <a:cs typeface="American Typewriter"/>
              </a:rPr>
              <a:t>3. Редакторы/Администраторы – 3-й уровень доступа (доступ ко всем карточкам)</a:t>
            </a:r>
            <a:endParaRPr lang="ru-RU" u="sng" dirty="0">
              <a:latin typeface="American Typewriter"/>
              <a:cs typeface="American Typewriter"/>
            </a:endParaRPr>
          </a:p>
          <a:p>
            <a:pPr algn="just"/>
            <a:endParaRPr lang="en-US" dirty="0">
              <a:latin typeface="American Typewriter"/>
              <a:cs typeface="American Typewriter"/>
            </a:endParaRPr>
          </a:p>
          <a:p>
            <a:pPr algn="just"/>
            <a:r>
              <a:rPr lang="ru-RU" dirty="0">
                <a:latin typeface="American Typewriter"/>
                <a:cs typeface="American Typewriter"/>
              </a:rPr>
              <a:t>4. Руководители проекта/Глобальные администраторы – 3-й уровень доступа (доступ ко всем карточкам)</a:t>
            </a:r>
            <a:endParaRPr lang="ru-RU" u="sng" dirty="0">
              <a:latin typeface="American Typewriter"/>
              <a:cs typeface="American Typewriter"/>
            </a:endParaRPr>
          </a:p>
          <a:p>
            <a:r>
              <a:rPr lang="ru-RU" sz="1200" dirty="0">
                <a:latin typeface="American Typewriter"/>
                <a:cs typeface="American Typewriter"/>
              </a:rPr>
              <a:t> </a:t>
            </a:r>
            <a:endParaRPr lang="ru-RU" sz="1200" u="sng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63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299475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272067"/>
              </p:ext>
            </p:extLst>
          </p:nvPr>
        </p:nvGraphicFramePr>
        <p:xfrm>
          <a:off x="626831" y="2608909"/>
          <a:ext cx="7848193" cy="3755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4" imgW="9398000" imgH="4495800" progId="Word.Document.12">
                  <p:embed/>
                </p:oleObj>
              </mc:Choice>
              <mc:Fallback>
                <p:oleObj name="Document" r:id="rId4" imgW="9398000" imgH="449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831" y="2608909"/>
                        <a:ext cx="7848193" cy="3755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2079744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(1)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20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112232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73980"/>
              </p:ext>
            </p:extLst>
          </p:nvPr>
        </p:nvGraphicFramePr>
        <p:xfrm>
          <a:off x="695277" y="2429410"/>
          <a:ext cx="7844279" cy="4071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Document" r:id="rId4" imgW="9398000" imgH="4876800" progId="Word.Document.12">
                  <p:embed/>
                </p:oleObj>
              </mc:Choice>
              <mc:Fallback>
                <p:oleObj name="Document" r:id="rId4" imgW="9398000" imgH="4876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277" y="2429410"/>
                        <a:ext cx="7844279" cy="4071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1859937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(2)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20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307616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447511"/>
              </p:ext>
            </p:extLst>
          </p:nvPr>
        </p:nvGraphicFramePr>
        <p:xfrm>
          <a:off x="795420" y="2504507"/>
          <a:ext cx="7816351" cy="401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Document" r:id="rId4" imgW="9398000" imgH="4826000" progId="Word.Document.12">
                  <p:embed/>
                </p:oleObj>
              </mc:Choice>
              <mc:Fallback>
                <p:oleObj name="Document" r:id="rId4" imgW="9398000" imgH="482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420" y="2504507"/>
                        <a:ext cx="7816351" cy="4013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1973911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(3)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14086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275052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72193"/>
              </p:ext>
            </p:extLst>
          </p:nvPr>
        </p:nvGraphicFramePr>
        <p:xfrm>
          <a:off x="796608" y="2508747"/>
          <a:ext cx="7731970" cy="2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Document" r:id="rId4" imgW="9398000" imgH="3429000" progId="Word.Document.12">
                  <p:embed/>
                </p:oleObj>
              </mc:Choice>
              <mc:Fallback>
                <p:oleObj name="Document" r:id="rId4" imgW="9398000" imgH="342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6608" y="2508747"/>
                        <a:ext cx="7731970" cy="2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1941347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(4)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9593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14086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924989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817505"/>
              </p:ext>
            </p:extLst>
          </p:nvPr>
        </p:nvGraphicFramePr>
        <p:xfrm>
          <a:off x="931820" y="1891634"/>
          <a:ext cx="7391437" cy="4634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Document" r:id="rId4" imgW="9398000" imgH="5892800" progId="Word.Document.12">
                  <p:embed/>
                </p:oleObj>
              </mc:Choice>
              <mc:Fallback>
                <p:oleObj name="Document" r:id="rId4" imgW="9398000" imgH="589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1820" y="1891634"/>
                        <a:ext cx="7391437" cy="4634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1469169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(5)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14086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006399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974272"/>
              </p:ext>
            </p:extLst>
          </p:nvPr>
        </p:nvGraphicFramePr>
        <p:xfrm>
          <a:off x="862430" y="1931597"/>
          <a:ext cx="7515861" cy="4712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Document" r:id="rId4" imgW="9398000" imgH="5892800" progId="Word.Document.12">
                  <p:embed/>
                </p:oleObj>
              </mc:Choice>
              <mc:Fallback>
                <p:oleObj name="Document" r:id="rId4" imgW="9398000" imgH="589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430" y="1931597"/>
                        <a:ext cx="7515861" cy="4712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789" y="1534297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(6)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922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908707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896129"/>
              </p:ext>
            </p:extLst>
          </p:nvPr>
        </p:nvGraphicFramePr>
        <p:xfrm>
          <a:off x="789238" y="1833582"/>
          <a:ext cx="7639268" cy="477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Document" r:id="rId4" imgW="9398000" imgH="5880100" progId="Word.Document.12">
                  <p:embed/>
                </p:oleObj>
              </mc:Choice>
              <mc:Fallback>
                <p:oleObj name="Document" r:id="rId4" imgW="9398000" imgH="588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9238" y="1833582"/>
                        <a:ext cx="7639268" cy="477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0789" y="1436605"/>
            <a:ext cx="76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merican Typewriter"/>
                <a:cs typeface="American Typewriter"/>
              </a:rPr>
              <a:t>Электронная карточка погибшего при защите Отечества (7)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922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046" y="403188"/>
            <a:ext cx="2774574" cy="755981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6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6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544"/>
            <a:ext cx="8229600" cy="51221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1900" dirty="0">
              <a:latin typeface="American Typewriter"/>
              <a:cs typeface="American Typewriter"/>
            </a:endParaRPr>
          </a:p>
          <a:p>
            <a:pPr marL="0" indent="0" algn="just">
              <a:buNone/>
            </a:pPr>
            <a:r>
              <a:rPr lang="ru-RU" sz="1900" dirty="0">
                <a:latin typeface="American Typewriter"/>
                <a:cs typeface="American Typewriter"/>
              </a:rPr>
              <a:t>  </a:t>
            </a:r>
            <a:r>
              <a:rPr lang="ru-RU" sz="1900" b="1" dirty="0">
                <a:latin typeface="American Typewriter"/>
                <a:cs typeface="American Typewriter"/>
              </a:rPr>
              <a:t>Всего в рамкам проекта «Историческая память в Приамурье» в настоящее время исполняется более 30-ти различных проектных работ (различных типов и стадий исполнения). Основные из них:</a:t>
            </a:r>
            <a:endParaRPr lang="en-US" sz="1900" b="1" dirty="0">
              <a:latin typeface="American Typewriter"/>
              <a:cs typeface="American Typewriter"/>
            </a:endParaRP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Разработка поисково-информационного портала «Электронная Книга Памяти амурчан, погибших при защите Отечества»;</a:t>
            </a: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Исследовательско-поисковые и мемориальные работы по увековечению памяти амурчан, погибших в составе 2-й Краснознаменной армии в войне с Японией 1945 года;</a:t>
            </a: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Разработка проекта единого международного военно-мемориального  комплекса, проведения военно-патриотической работы «Мы из будущего. Август 1945 года. 2-я Краснознаменная армия»;</a:t>
            </a: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Поисковая экспедиция «Сталинградская битва. Серафимовичский плацдарм. 96-я стрелковая дивизия» (исследовательско-поисковые работы, поисковая разведка, поисково-археологические работы);</a:t>
            </a: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Поисковая экспедиция «Сталинградская битва. Разъезд Абганерово. 204-я стрелковая дивизия» (исследовательско-поисковые работы, поисковая разведка);</a:t>
            </a:r>
          </a:p>
          <a:p>
            <a:pPr algn="just">
              <a:buFontTx/>
              <a:buChar char="-"/>
            </a:pPr>
            <a:r>
              <a:rPr lang="ru-RU" sz="1900" dirty="0">
                <a:latin typeface="American Typewriter"/>
                <a:cs typeface="American Typewriter"/>
              </a:rPr>
              <a:t>Исследовательский проект по сбору сведений о подданных Российской империи, павших на войне с Японией 1904-1905 годов, ранее захороненных на Русском воинских братских кладбищах при станциях Гоцзядань и Сыпингай, а также на разъездах № 84 и № 85 </a:t>
            </a:r>
          </a:p>
          <a:p>
            <a:pPr algn="just">
              <a:buFontTx/>
              <a:buChar char="-"/>
            </a:pPr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4958"/>
            <a:ext cx="726846" cy="7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0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104091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368" y="1831832"/>
            <a:ext cx="8128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latin typeface="American Typewriter"/>
                <a:cs typeface="American Typewriter"/>
              </a:rPr>
              <a:t>Порядок работы в электронной Книге Памяти: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1. Исследователь создает карточку погибшего (далее – карточка) и на основании полученных в результате проведенного исследования (поиска) данных заполняет ее, с указанием (ссылками) на источники информации.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2. После полного заполнения карточки (в случае если работа продолжается в течении длительного времени, Исследователь может сохранить промежуточный вариант и потом вернуться к работе над карточкой) Исследователь нажимает кнопку </a:t>
            </a:r>
            <a:r>
              <a:rPr lang="ru-RU" sz="1100" b="1" dirty="0">
                <a:latin typeface="American Typewriter"/>
                <a:cs typeface="American Typewriter"/>
              </a:rPr>
              <a:t>«Отправить на </a:t>
            </a:r>
            <a:r>
              <a:rPr lang="ru-RU" sz="1100" b="1" dirty="0" err="1">
                <a:latin typeface="American Typewriter"/>
                <a:cs typeface="American Typewriter"/>
              </a:rPr>
              <a:t>модерацию</a:t>
            </a:r>
            <a:r>
              <a:rPr lang="ru-RU" sz="1100" b="1" dirty="0">
                <a:latin typeface="American Typewriter"/>
                <a:cs typeface="American Typewriter"/>
              </a:rPr>
              <a:t>»</a:t>
            </a:r>
            <a:r>
              <a:rPr lang="ru-RU" sz="1100" dirty="0">
                <a:latin typeface="American Typewriter"/>
                <a:cs typeface="American Typewriter"/>
              </a:rPr>
              <a:t>, после чего заполненная карточка отправляется Модератору и становится недоступной Исследователю для редактирования и у нее появляется статус </a:t>
            </a:r>
            <a:r>
              <a:rPr lang="ru-RU" sz="1100" b="1" dirty="0">
                <a:latin typeface="American Typewriter"/>
                <a:cs typeface="American Typewriter"/>
              </a:rPr>
              <a:t>«</a:t>
            </a:r>
            <a:r>
              <a:rPr lang="ru-RU" sz="1100" b="1" dirty="0" err="1">
                <a:latin typeface="American Typewriter"/>
                <a:cs typeface="American Typewriter"/>
              </a:rPr>
              <a:t>Модерация</a:t>
            </a:r>
            <a:r>
              <a:rPr lang="ru-RU" sz="1100" b="1" dirty="0">
                <a:latin typeface="American Typewriter"/>
                <a:cs typeface="American Typewriter"/>
              </a:rPr>
              <a:t>»</a:t>
            </a:r>
            <a:r>
              <a:rPr lang="ru-RU" sz="1100" dirty="0">
                <a:latin typeface="American Typewriter"/>
                <a:cs typeface="American Typewriter"/>
              </a:rPr>
              <a:t>. 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3. Модератор получает заполненную карточку.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4. Модератор проверяет правильность заполнения карточки, соблюдений правил грамматики и орфографии, а также достоверность и полноту внесенных в карточку данных и источники информации.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5. В случае если карточка заполнена неверно (нарушен порядок заполнения, имеются грамматические и орфографические ошибки, внесенные данные и источники информации не достоверны или не полные, а также при необходимости проведения дополнительных исследований) карточка отправляется Исследователю на доработку со статусом </a:t>
            </a:r>
            <a:r>
              <a:rPr lang="ru-RU" sz="1100" b="1" dirty="0">
                <a:latin typeface="American Typewriter"/>
                <a:cs typeface="American Typewriter"/>
              </a:rPr>
              <a:t>«Доработка»</a:t>
            </a:r>
            <a:r>
              <a:rPr lang="ru-RU" sz="1100" dirty="0">
                <a:latin typeface="American Typewriter"/>
                <a:cs typeface="American Typewriter"/>
              </a:rPr>
              <a:t>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6. В случае если карточка заполнена правильно (в соответсвии с установленным порядком заполнения, без грамматических и орфографических ошибок, внесенные данные и источники информации достоверны, а также отражают необходимые сведения в полном объеме), карточка отправляется Редактору для подготовки к публикации со статусом </a:t>
            </a:r>
            <a:r>
              <a:rPr lang="ru-RU" sz="1100" b="1" dirty="0">
                <a:latin typeface="American Typewriter"/>
                <a:cs typeface="American Typewriter"/>
              </a:rPr>
              <a:t>«Проверено»</a:t>
            </a:r>
            <a:r>
              <a:rPr lang="ru-RU" sz="1100" dirty="0">
                <a:latin typeface="American Typewriter"/>
                <a:cs typeface="American Typewriter"/>
              </a:rPr>
              <a:t>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7. После получения Редактором карточки, он отмечает поля, которые можно будет опубликовать в соответствии с ФЗ от 27.07.2006 №152-ФЗ «О персональных данных» (далее ФЗ №152), а также вносит необходимые редакторские правки.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8. После выполнения редакционной работы, Редактор устанавливает статус </a:t>
            </a:r>
            <a:r>
              <a:rPr lang="ru-RU" sz="1100" b="1" dirty="0">
                <a:latin typeface="American Typewriter"/>
                <a:cs typeface="American Typewriter"/>
              </a:rPr>
              <a:t>«Проверено, готово к публикации»</a:t>
            </a:r>
            <a:r>
              <a:rPr lang="ru-RU" sz="1100" dirty="0">
                <a:latin typeface="American Typewriter"/>
                <a:cs typeface="American Typewriter"/>
              </a:rPr>
              <a:t> и отправляет карточку Руководителю проекта.</a:t>
            </a:r>
            <a:endParaRPr lang="ru-RU" sz="1100" u="sng" dirty="0">
              <a:latin typeface="American Typewriter"/>
              <a:cs typeface="American Typewriter"/>
            </a:endParaRPr>
          </a:p>
          <a:p>
            <a:pPr algn="just"/>
            <a:r>
              <a:rPr lang="ru-RU" sz="1100" dirty="0">
                <a:latin typeface="American Typewriter"/>
                <a:cs typeface="American Typewriter"/>
              </a:rPr>
              <a:t>9. После получение готовой к публикации карточки, Руководитель проекта определяет разделы Книги Памяти, в которых будет произведена публикация и производит публикацию данных в Книге Памяти.</a:t>
            </a:r>
            <a:endParaRPr lang="ru-RU" sz="1100" u="sng" dirty="0">
              <a:latin typeface="American Typewriter"/>
              <a:cs typeface="American Typewri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3547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234347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395214"/>
              </p:ext>
            </p:extLst>
          </p:nvPr>
        </p:nvGraphicFramePr>
        <p:xfrm>
          <a:off x="902368" y="2150477"/>
          <a:ext cx="7548157" cy="3835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Document" r:id="rId4" imgW="9398000" imgH="4775200" progId="Word.Document.12">
                  <p:embed/>
                </p:oleObj>
              </mc:Choice>
              <mc:Fallback>
                <p:oleObj name="Document" r:id="rId4" imgW="9398000" imgH="477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2368" y="2150477"/>
                        <a:ext cx="7548157" cy="3835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1982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368" y="1568128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sp>
        <p:nvSpPr>
          <p:cNvPr id="3" name="Rectangle 2"/>
          <p:cNvSpPr/>
          <p:nvPr/>
        </p:nvSpPr>
        <p:spPr>
          <a:xfrm>
            <a:off x="935789" y="2302899"/>
            <a:ext cx="74729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American Typewriter"/>
                <a:cs typeface="American Typewriter"/>
              </a:rPr>
              <a:t>Организационная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структура</a:t>
            </a:r>
            <a:r>
              <a:rPr lang="en-US" dirty="0">
                <a:latin typeface="American Typewriter"/>
                <a:cs typeface="American Typewriter"/>
              </a:rPr>
              <a:t> для </a:t>
            </a:r>
            <a:r>
              <a:rPr lang="en-US" dirty="0" err="1">
                <a:latin typeface="American Typewriter"/>
                <a:cs typeface="American Typewriter"/>
              </a:rPr>
              <a:t>привлечения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волонтеров</a:t>
            </a:r>
            <a:r>
              <a:rPr lang="en-US" dirty="0">
                <a:latin typeface="American Typewriter"/>
                <a:cs typeface="American Typewriter"/>
              </a:rPr>
              <a:t> (поисковиков-</a:t>
            </a:r>
            <a:r>
              <a:rPr lang="en-US" dirty="0" err="1">
                <a:latin typeface="American Typewriter"/>
                <a:cs typeface="American Typewriter"/>
              </a:rPr>
              <a:t>исследователей</a:t>
            </a:r>
            <a:r>
              <a:rPr lang="en-US" dirty="0">
                <a:latin typeface="American Typewriter"/>
                <a:cs typeface="American Typewriter"/>
              </a:rPr>
              <a:t>) </a:t>
            </a:r>
            <a:r>
              <a:rPr lang="en-US" dirty="0" err="1">
                <a:latin typeface="American Typewriter"/>
                <a:cs typeface="American Typewriter"/>
              </a:rPr>
              <a:t>предполагает</a:t>
            </a:r>
            <a:r>
              <a:rPr lang="en-US" dirty="0">
                <a:latin typeface="American Typewriter"/>
                <a:cs typeface="American Typewriter"/>
              </a:rPr>
              <a:t> создание:</a:t>
            </a:r>
            <a:endParaRPr lang="ru-RU" dirty="0">
              <a:latin typeface="American Typewriter"/>
              <a:cs typeface="American Typewriter"/>
            </a:endParaRPr>
          </a:p>
          <a:p>
            <a:pPr algn="just"/>
            <a:endParaRPr lang="ru-RU" u="sng" dirty="0">
              <a:latin typeface="American Typewriter"/>
              <a:cs typeface="American Typewriter"/>
            </a:endParaRPr>
          </a:p>
          <a:p>
            <a:pPr algn="just"/>
            <a:r>
              <a:rPr lang="en-US" dirty="0">
                <a:latin typeface="American Typewriter"/>
                <a:cs typeface="American Typewriter"/>
              </a:rPr>
              <a:t>- </a:t>
            </a:r>
            <a:r>
              <a:rPr lang="en-US" dirty="0" err="1">
                <a:latin typeface="American Typewriter"/>
                <a:cs typeface="American Typewriter"/>
              </a:rPr>
              <a:t>областного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проектного</a:t>
            </a:r>
            <a:r>
              <a:rPr lang="en-US" dirty="0">
                <a:latin typeface="American Typewriter"/>
                <a:cs typeface="American Typewriter"/>
              </a:rPr>
              <a:t> центра (руководитель, </a:t>
            </a:r>
            <a:r>
              <a:rPr lang="en-US" dirty="0" err="1">
                <a:latin typeface="American Typewriter"/>
                <a:cs typeface="American Typewriter"/>
              </a:rPr>
              <a:t>проектный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совет</a:t>
            </a:r>
            <a:r>
              <a:rPr lang="en-US" dirty="0">
                <a:latin typeface="American Typewriter"/>
                <a:cs typeface="American Typewriter"/>
              </a:rPr>
              <a:t>, по 2-5 </a:t>
            </a:r>
            <a:r>
              <a:rPr lang="en-US" dirty="0" err="1">
                <a:latin typeface="American Typewriter"/>
                <a:cs typeface="American Typewriter"/>
              </a:rPr>
              <a:t>кураторов</a:t>
            </a:r>
            <a:r>
              <a:rPr lang="en-US" dirty="0">
                <a:latin typeface="American Typewriter"/>
                <a:cs typeface="American Typewriter"/>
              </a:rPr>
              <a:t> на </a:t>
            </a:r>
            <a:r>
              <a:rPr lang="en-US" dirty="0" err="1">
                <a:latin typeface="American Typewriter"/>
                <a:cs typeface="American Typewriter"/>
              </a:rPr>
              <a:t>каждое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муниципальное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образование</a:t>
            </a:r>
            <a:r>
              <a:rPr lang="en-US" dirty="0">
                <a:latin typeface="American Typewriter"/>
                <a:cs typeface="American Typewriter"/>
              </a:rPr>
              <a:t>, </a:t>
            </a:r>
            <a:r>
              <a:rPr lang="en-US" dirty="0" err="1">
                <a:latin typeface="American Typewriter"/>
                <a:cs typeface="American Typewriter"/>
              </a:rPr>
              <a:t>редакционная</a:t>
            </a:r>
            <a:r>
              <a:rPr lang="en-US" dirty="0">
                <a:latin typeface="American Typewriter"/>
                <a:cs typeface="American Typewriter"/>
              </a:rPr>
              <a:t> группа, всего около 50 человек);</a:t>
            </a:r>
            <a:endParaRPr lang="ru-RU" u="sng" dirty="0">
              <a:latin typeface="American Typewriter"/>
              <a:cs typeface="American Typewriter"/>
            </a:endParaRPr>
          </a:p>
          <a:p>
            <a:pPr algn="just"/>
            <a:endParaRPr lang="ru-RU" dirty="0">
              <a:latin typeface="American Typewriter"/>
              <a:cs typeface="American Typewriter"/>
            </a:endParaRPr>
          </a:p>
          <a:p>
            <a:pPr algn="just"/>
            <a:r>
              <a:rPr lang="en-US" dirty="0">
                <a:latin typeface="American Typewriter"/>
                <a:cs typeface="American Typewriter"/>
              </a:rPr>
              <a:t>- поисковых отрядов (групп) во всех муниципальных </a:t>
            </a:r>
            <a:r>
              <a:rPr lang="en-US" dirty="0" err="1">
                <a:latin typeface="American Typewriter"/>
                <a:cs typeface="American Typewriter"/>
              </a:rPr>
              <a:t>образованиях</a:t>
            </a:r>
            <a:r>
              <a:rPr lang="en-US" dirty="0">
                <a:latin typeface="American Typewriter"/>
                <a:cs typeface="American Typewriter"/>
              </a:rPr>
              <a:t> и </a:t>
            </a:r>
            <a:r>
              <a:rPr lang="en-US" dirty="0" err="1">
                <a:latin typeface="American Typewriter"/>
                <a:cs typeface="American Typewriter"/>
              </a:rPr>
              <a:t>поселениях</a:t>
            </a:r>
            <a:r>
              <a:rPr lang="en-US" dirty="0">
                <a:latin typeface="American Typewriter"/>
                <a:cs typeface="American Typewriter"/>
              </a:rPr>
              <a:t> (1-2 руководителя отряда, 2-5 руководителей групп, всего по области - 100-120 человек).</a:t>
            </a:r>
            <a:endParaRPr lang="ru-RU" u="sng" dirty="0">
              <a:latin typeface="American Typewriter"/>
              <a:cs typeface="American Typewriter"/>
            </a:endParaRPr>
          </a:p>
          <a:p>
            <a:pPr algn="just"/>
            <a:endParaRPr lang="ru-RU" dirty="0">
              <a:latin typeface="American Typewriter"/>
              <a:cs typeface="American Typewriter"/>
            </a:endParaRPr>
          </a:p>
          <a:p>
            <a:pPr algn="just"/>
            <a:r>
              <a:rPr lang="en-US" dirty="0">
                <a:latin typeface="American Typewriter"/>
                <a:cs typeface="American Typewriter"/>
              </a:rPr>
              <a:t>- </a:t>
            </a:r>
            <a:r>
              <a:rPr lang="en-US" dirty="0" err="1">
                <a:latin typeface="American Typewriter"/>
                <a:cs typeface="American Typewriter"/>
              </a:rPr>
              <a:t>волонтеры</a:t>
            </a:r>
            <a:r>
              <a:rPr lang="en-US" dirty="0">
                <a:latin typeface="American Typewriter"/>
                <a:cs typeface="American Typewriter"/>
              </a:rPr>
              <a:t> (поисковики-исследователи) – 5-6 тысяч человек.</a:t>
            </a:r>
            <a:endParaRPr lang="ru-RU" u="sng" dirty="0">
              <a:latin typeface="American Typewriter"/>
              <a:cs typeface="American Typewriter"/>
            </a:endParaRPr>
          </a:p>
          <a:p>
            <a:pPr algn="just"/>
            <a:r>
              <a:rPr lang="en-US" dirty="0">
                <a:latin typeface="American Typewriter"/>
                <a:cs typeface="American Typewriter"/>
              </a:rPr>
              <a:t> </a:t>
            </a:r>
            <a:endParaRPr lang="ru-RU" u="sng" dirty="0">
              <a:latin typeface="American Typewriter"/>
              <a:cs typeface="American Typewri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9226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312" y="1937694"/>
            <a:ext cx="83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Электронная книга Памяти воинов-амурцев, 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погибших при защите Отечества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7683" y="4404494"/>
            <a:ext cx="592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>
                <a:latin typeface="American Typewriter"/>
                <a:cs typeface="American Typewriter"/>
              </a:rPr>
              <a:t>Закон РФ от 21.07.1993 N 5485-1 </a:t>
            </a:r>
            <a:endParaRPr lang="ru-RU" b="1" dirty="0">
              <a:latin typeface="American Typewriter"/>
              <a:cs typeface="American Typewriter"/>
            </a:endParaRPr>
          </a:p>
          <a:p>
            <a:pPr algn="ctr"/>
            <a:r>
              <a:rPr lang="is-IS" b="1" dirty="0">
                <a:latin typeface="American Typewriter"/>
                <a:cs typeface="American Typewriter"/>
              </a:rPr>
              <a:t>"О государственной тайне"</a:t>
            </a:r>
            <a:endParaRPr lang="en-US" dirty="0">
              <a:latin typeface="American Typewriter"/>
              <a:cs typeface="American Typewrite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7683" y="5499068"/>
            <a:ext cx="617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Федеральный закон от 27.07.2006 </a:t>
            </a:r>
            <a:r>
              <a:rPr lang="ru-RU" b="1" dirty="0" err="1">
                <a:latin typeface="American Typewriter"/>
                <a:cs typeface="American Typewriter"/>
              </a:rPr>
              <a:t>N</a:t>
            </a:r>
            <a:r>
              <a:rPr lang="ru-RU" b="1" dirty="0">
                <a:latin typeface="American Typewriter"/>
                <a:cs typeface="American Typewriter"/>
              </a:rPr>
              <a:t> 152-ФЗ</a:t>
            </a:r>
          </a:p>
          <a:p>
            <a:pPr algn="ctr"/>
            <a:r>
              <a:rPr lang="ru-RU" b="1" dirty="0">
                <a:latin typeface="American Typewriter"/>
                <a:cs typeface="American Typewriter"/>
              </a:rPr>
              <a:t>"О персональных данных"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083" y="2943572"/>
            <a:ext cx="5922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merican Typewriter"/>
                <a:cs typeface="American Typewriter"/>
              </a:rPr>
              <a:t>Законы Российской Федерации, исполнение которых предполагает  государственный характер электронных баз данных о погибших при защите Отечества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1982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4936" y="963778"/>
            <a:ext cx="7780088" cy="5386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merican Typewriter"/>
                <a:cs typeface="American Typewriter"/>
              </a:rPr>
              <a:t>ЗАКЛЮЧЕНИЕ</a:t>
            </a:r>
            <a:endParaRPr lang="en-US" sz="1400" b="1" dirty="0">
              <a:latin typeface="American Typewriter"/>
              <a:cs typeface="American Typewriter"/>
            </a:endParaRPr>
          </a:p>
          <a:p>
            <a:endParaRPr lang="en-US" sz="1400" b="1" dirty="0">
              <a:latin typeface="American Typewriter"/>
              <a:cs typeface="American Typewriter"/>
            </a:endParaRPr>
          </a:p>
          <a:p>
            <a:pPr algn="just"/>
            <a:r>
              <a:rPr lang="en-US" sz="1400" b="1" dirty="0">
                <a:latin typeface="American Typewriter"/>
                <a:cs typeface="American Typewriter"/>
              </a:rPr>
              <a:t>Первое: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Государство</a:t>
            </a:r>
            <a:r>
              <a:rPr lang="en-US" sz="1400" dirty="0">
                <a:latin typeface="American Typewriter"/>
                <a:cs typeface="American Typewriter"/>
              </a:rPr>
              <a:t> (</a:t>
            </a:r>
            <a:r>
              <a:rPr lang="ru-RU" sz="1400" dirty="0">
                <a:latin typeface="American Typewriter"/>
                <a:cs typeface="American Typewriter"/>
              </a:rPr>
              <a:t>органы местного самоуправления </a:t>
            </a:r>
            <a:r>
              <a:rPr lang="en-US" sz="1400" dirty="0">
                <a:latin typeface="American Typewriter"/>
                <a:cs typeface="American Typewriter"/>
              </a:rPr>
              <a:t>без </a:t>
            </a:r>
            <a:r>
              <a:rPr lang="en-US" sz="1400" dirty="0" err="1">
                <a:latin typeface="American Typewriter"/>
                <a:cs typeface="American Typewriter"/>
              </a:rPr>
              <a:t>исключения</a:t>
            </a:r>
            <a:r>
              <a:rPr lang="en-US" sz="1400" dirty="0">
                <a:latin typeface="American Typewriter"/>
                <a:cs typeface="American Typewriter"/>
              </a:rPr>
              <a:t>) должны </a:t>
            </a:r>
            <a:r>
              <a:rPr lang="en-US" sz="1400" b="1" dirty="0">
                <a:latin typeface="American Typewriter"/>
                <a:cs typeface="American Typewriter"/>
              </a:rPr>
              <a:t>сформулировать государственный </a:t>
            </a:r>
            <a:r>
              <a:rPr lang="en-US" sz="1400" b="1" dirty="0" err="1">
                <a:latin typeface="American Typewriter"/>
                <a:cs typeface="American Typewriter"/>
              </a:rPr>
              <a:t>заказ</a:t>
            </a:r>
            <a:r>
              <a:rPr lang="en-US" sz="1400" dirty="0">
                <a:latin typeface="American Typewriter"/>
                <a:cs typeface="American Typewriter"/>
              </a:rPr>
              <a:t> на решение </a:t>
            </a:r>
            <a:r>
              <a:rPr lang="en-US" sz="1400" dirty="0" err="1">
                <a:latin typeface="American Typewriter"/>
                <a:cs typeface="American Typewriter"/>
              </a:rPr>
              <a:t>задачи</a:t>
            </a:r>
            <a:r>
              <a:rPr lang="en-US" sz="1400" dirty="0">
                <a:latin typeface="American Typewriter"/>
                <a:cs typeface="American Typewriter"/>
              </a:rPr>
              <a:t> увековечения памяти погибших защитников Отечества. Не нужно </a:t>
            </a:r>
            <a:r>
              <a:rPr lang="en-US" sz="1400" dirty="0" err="1">
                <a:latin typeface="American Typewriter"/>
                <a:cs typeface="American Typewriter"/>
              </a:rPr>
              <a:t>искать</a:t>
            </a:r>
            <a:r>
              <a:rPr lang="en-US" sz="1400" dirty="0">
                <a:latin typeface="American Typewriter"/>
                <a:cs typeface="American Typewriter"/>
              </a:rPr>
              <a:t> на </a:t>
            </a:r>
            <a:r>
              <a:rPr lang="en-US" sz="1400" dirty="0" err="1">
                <a:latin typeface="American Typewriter"/>
                <a:cs typeface="American Typewriter"/>
              </a:rPr>
              <a:t>кого</a:t>
            </a:r>
            <a:r>
              <a:rPr lang="en-US" sz="1400" dirty="0">
                <a:latin typeface="American Typewriter"/>
                <a:cs typeface="American Typewriter"/>
              </a:rPr>
              <a:t> «</a:t>
            </a:r>
            <a:r>
              <a:rPr lang="en-US" sz="1400" dirty="0" err="1">
                <a:latin typeface="American Typewriter"/>
                <a:cs typeface="American Typewriter"/>
              </a:rPr>
              <a:t>перекинуть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проблему</a:t>
            </a:r>
            <a:r>
              <a:rPr lang="en-US" sz="1400" dirty="0">
                <a:latin typeface="American Typewriter"/>
                <a:cs typeface="American Typewriter"/>
              </a:rPr>
              <a:t>» (</a:t>
            </a:r>
            <a:r>
              <a:rPr lang="en-US" sz="1400" dirty="0" err="1">
                <a:latin typeface="American Typewriter"/>
                <a:cs typeface="American Typewriter"/>
              </a:rPr>
              <a:t>военкомат</a:t>
            </a:r>
            <a:r>
              <a:rPr lang="en-US" sz="1400" dirty="0">
                <a:latin typeface="American Typewriter"/>
                <a:cs typeface="American Typewriter"/>
              </a:rPr>
              <a:t>, </a:t>
            </a:r>
            <a:r>
              <a:rPr lang="en-US" sz="1400" dirty="0" err="1">
                <a:latin typeface="American Typewriter"/>
                <a:cs typeface="American Typewriter"/>
              </a:rPr>
              <a:t>общественники</a:t>
            </a:r>
            <a:r>
              <a:rPr lang="en-US" sz="1400" dirty="0">
                <a:latin typeface="American Typewriter"/>
                <a:cs typeface="American Typewriter"/>
              </a:rPr>
              <a:t>, </a:t>
            </a:r>
            <a:r>
              <a:rPr lang="en-US" sz="1400" dirty="0" err="1">
                <a:latin typeface="American Typewriter"/>
                <a:cs typeface="American Typewriter"/>
              </a:rPr>
              <a:t>школьники</a:t>
            </a:r>
            <a:r>
              <a:rPr lang="en-US" sz="1400" dirty="0">
                <a:latin typeface="American Typewriter"/>
                <a:cs typeface="American Typewriter"/>
              </a:rPr>
              <a:t>, «кто-то, но не </a:t>
            </a:r>
            <a:r>
              <a:rPr lang="en-US" sz="1400" dirty="0" err="1">
                <a:latin typeface="American Typewriter"/>
                <a:cs typeface="American Typewriter"/>
              </a:rPr>
              <a:t>я</a:t>
            </a:r>
            <a:r>
              <a:rPr lang="en-US" sz="1400" dirty="0">
                <a:latin typeface="American Typewriter"/>
                <a:cs typeface="American Typewriter"/>
              </a:rPr>
              <a:t>»), </a:t>
            </a:r>
            <a:r>
              <a:rPr lang="en-US" sz="1400" dirty="0" err="1">
                <a:latin typeface="American Typewriter"/>
                <a:cs typeface="American Typewriter"/>
              </a:rPr>
              <a:t>а</a:t>
            </a:r>
            <a:r>
              <a:rPr lang="en-US" sz="1400" dirty="0">
                <a:latin typeface="American Typewriter"/>
                <a:cs typeface="American Typewriter"/>
              </a:rPr>
              <a:t> стать </a:t>
            </a:r>
            <a:r>
              <a:rPr lang="en-US" sz="1400" dirty="0" err="1">
                <a:latin typeface="American Typewriter"/>
                <a:cs typeface="American Typewriter"/>
              </a:rPr>
              <a:t>ответственными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заказчиками</a:t>
            </a:r>
            <a:r>
              <a:rPr lang="en-US" sz="1400" dirty="0">
                <a:latin typeface="American Typewriter"/>
                <a:cs typeface="American Typewriter"/>
              </a:rPr>
              <a:t> его решения. Это должен </a:t>
            </a:r>
            <a:r>
              <a:rPr lang="en-US" sz="1400" dirty="0" err="1">
                <a:latin typeface="American Typewriter"/>
                <a:cs typeface="American Typewriter"/>
              </a:rPr>
              <a:t>понять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каждый</a:t>
            </a:r>
            <a:r>
              <a:rPr lang="en-US" sz="1400" dirty="0">
                <a:latin typeface="American Typewriter"/>
                <a:cs typeface="American Typewriter"/>
              </a:rPr>
              <a:t> государственный (</a:t>
            </a:r>
            <a:r>
              <a:rPr lang="en-US" sz="1400" dirty="0" err="1">
                <a:latin typeface="American Typewriter"/>
                <a:cs typeface="American Typewriter"/>
              </a:rPr>
              <a:t>муниципальный</a:t>
            </a:r>
            <a:r>
              <a:rPr lang="en-US" sz="1400" dirty="0">
                <a:latin typeface="American Typewriter"/>
                <a:cs typeface="American Typewriter"/>
              </a:rPr>
              <a:t>) руководитель. И не </a:t>
            </a:r>
            <a:r>
              <a:rPr lang="en-US" sz="1400" dirty="0" err="1">
                <a:latin typeface="American Typewriter"/>
                <a:cs typeface="American Typewriter"/>
              </a:rPr>
              <a:t>потому</a:t>
            </a:r>
            <a:r>
              <a:rPr lang="en-US" sz="1400" dirty="0">
                <a:latin typeface="American Typewriter"/>
                <a:cs typeface="American Typewriter"/>
              </a:rPr>
              <a:t>, что ему приказали («</a:t>
            </a:r>
            <a:r>
              <a:rPr lang="en-US" sz="1400" dirty="0" err="1">
                <a:latin typeface="American Typewriter"/>
                <a:cs typeface="American Typewriter"/>
              </a:rPr>
              <a:t>бюрократический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патриотизм</a:t>
            </a:r>
            <a:r>
              <a:rPr lang="en-US" sz="1400" dirty="0">
                <a:latin typeface="American Typewriter"/>
                <a:cs typeface="American Typewriter"/>
              </a:rPr>
              <a:t>»), </a:t>
            </a:r>
            <a:r>
              <a:rPr lang="en-US" sz="1400" dirty="0" err="1">
                <a:latin typeface="American Typewriter"/>
                <a:cs typeface="American Typewriter"/>
              </a:rPr>
              <a:t>а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потому</a:t>
            </a:r>
            <a:r>
              <a:rPr lang="en-US" sz="1400" dirty="0">
                <a:latin typeface="American Typewriter"/>
                <a:cs typeface="American Typewriter"/>
              </a:rPr>
              <a:t>, что это нужно для </a:t>
            </a:r>
            <a:r>
              <a:rPr lang="en-US" sz="1400" dirty="0" err="1">
                <a:latin typeface="American Typewriter"/>
                <a:cs typeface="American Typewriter"/>
              </a:rPr>
              <a:t>будущего</a:t>
            </a:r>
            <a:r>
              <a:rPr lang="en-US" sz="1400" dirty="0">
                <a:latin typeface="American Typewriter"/>
                <a:cs typeface="American Typewriter"/>
              </a:rPr>
              <a:t> Отечества (просто </a:t>
            </a:r>
            <a:r>
              <a:rPr lang="en-US" sz="1400" dirty="0" err="1">
                <a:latin typeface="American Typewriter"/>
                <a:cs typeface="American Typewriter"/>
              </a:rPr>
              <a:t>патриотизм</a:t>
            </a:r>
            <a:r>
              <a:rPr lang="en-US" sz="1400" dirty="0">
                <a:latin typeface="American Typewriter"/>
                <a:cs typeface="American Typewriter"/>
              </a:rPr>
              <a:t>).</a:t>
            </a:r>
            <a:endParaRPr lang="ru-RU" sz="1400" u="sng" dirty="0">
              <a:latin typeface="American Typewriter"/>
              <a:cs typeface="American Typewriter"/>
            </a:endParaRPr>
          </a:p>
          <a:p>
            <a:endParaRPr lang="ru-RU" sz="1400" b="1" dirty="0">
              <a:latin typeface="American Typewriter"/>
              <a:cs typeface="American Typewriter"/>
            </a:endParaRPr>
          </a:p>
          <a:p>
            <a:endParaRPr lang="ru-RU" sz="1400" b="1" dirty="0">
              <a:latin typeface="American Typewriter"/>
              <a:cs typeface="American Typewriter"/>
            </a:endParaRPr>
          </a:p>
          <a:p>
            <a:pPr algn="just"/>
            <a:r>
              <a:rPr lang="en-US" sz="1400" b="1" dirty="0">
                <a:latin typeface="American Typewriter"/>
                <a:cs typeface="American Typewriter"/>
              </a:rPr>
              <a:t>Второе: </a:t>
            </a:r>
            <a:r>
              <a:rPr lang="en-US" sz="1400" dirty="0" err="1">
                <a:latin typeface="American Typewriter"/>
                <a:cs typeface="American Typewriter"/>
              </a:rPr>
              <a:t>Установление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судеб</a:t>
            </a:r>
            <a:r>
              <a:rPr lang="en-US" sz="1400" dirty="0">
                <a:latin typeface="American Typewriter"/>
                <a:cs typeface="American Typewriter"/>
              </a:rPr>
              <a:t> погибших</a:t>
            </a:r>
            <a:r>
              <a:rPr lang="ru-RU" sz="1400" dirty="0">
                <a:latin typeface="American Typewriter"/>
                <a:cs typeface="American Typewriter"/>
              </a:rPr>
              <a:t> </a:t>
            </a:r>
            <a:r>
              <a:rPr lang="en-US" sz="1400" dirty="0">
                <a:latin typeface="American Typewriter"/>
                <a:cs typeface="American Typewriter"/>
              </a:rPr>
              <a:t>при защите </a:t>
            </a:r>
            <a:r>
              <a:rPr lang="en-US" sz="1400" dirty="0" err="1">
                <a:latin typeface="American Typewriter"/>
                <a:cs typeface="American Typewriter"/>
              </a:rPr>
              <a:t>Отечестве</a:t>
            </a:r>
            <a:r>
              <a:rPr lang="en-US" sz="1400" dirty="0">
                <a:latin typeface="American Typewriter"/>
                <a:cs typeface="American Typewriter"/>
              </a:rPr>
              <a:t> должно стать не только </a:t>
            </a:r>
            <a:r>
              <a:rPr lang="en-US" sz="1400" dirty="0" err="1">
                <a:latin typeface="American Typewriter"/>
                <a:cs typeface="American Typewriter"/>
              </a:rPr>
              <a:t>государственным</a:t>
            </a:r>
            <a:r>
              <a:rPr lang="en-US" sz="1400" dirty="0">
                <a:latin typeface="American Typewriter"/>
                <a:cs typeface="American Typewriter"/>
              </a:rPr>
              <a:t> или государственно-</a:t>
            </a:r>
            <a:r>
              <a:rPr lang="en-US" sz="1400" dirty="0" err="1">
                <a:latin typeface="American Typewriter"/>
                <a:cs typeface="American Typewriter"/>
              </a:rPr>
              <a:t>общественным</a:t>
            </a:r>
            <a:r>
              <a:rPr lang="en-US" sz="1400" dirty="0">
                <a:latin typeface="American Typewriter"/>
                <a:cs typeface="American Typewriter"/>
              </a:rPr>
              <a:t>, но по </a:t>
            </a:r>
            <a:r>
              <a:rPr lang="en-US" sz="1400" dirty="0" err="1">
                <a:latin typeface="American Typewriter"/>
                <a:cs typeface="American Typewriter"/>
              </a:rPr>
              <a:t>существу</a:t>
            </a:r>
            <a:r>
              <a:rPr lang="en-US" sz="1400" dirty="0">
                <a:latin typeface="American Typewriter"/>
                <a:cs typeface="American Typewriter"/>
              </a:rPr>
              <a:t> (по </a:t>
            </a:r>
            <a:r>
              <a:rPr lang="en-US" sz="1400" dirty="0" err="1">
                <a:latin typeface="American Typewriter"/>
                <a:cs typeface="American Typewriter"/>
              </a:rPr>
              <a:t>масштабам</a:t>
            </a:r>
            <a:r>
              <a:rPr lang="en-US" sz="1400" dirty="0">
                <a:latin typeface="American Typewriter"/>
                <a:cs typeface="American Typewriter"/>
              </a:rPr>
              <a:t> участия граждан) </a:t>
            </a:r>
            <a:r>
              <a:rPr lang="en-US" sz="1400" b="1" dirty="0" err="1">
                <a:latin typeface="American Typewriter"/>
                <a:cs typeface="American Typewriter"/>
              </a:rPr>
              <a:t>всенародным</a:t>
            </a:r>
            <a:r>
              <a:rPr lang="en-US" sz="1400" b="1" dirty="0">
                <a:latin typeface="American Typewriter"/>
                <a:cs typeface="American Typewriter"/>
              </a:rPr>
              <a:t> </a:t>
            </a:r>
            <a:r>
              <a:rPr lang="en-US" sz="1400" b="1" dirty="0" err="1">
                <a:latin typeface="American Typewriter"/>
                <a:cs typeface="American Typewriter"/>
              </a:rPr>
              <a:t>делом</a:t>
            </a:r>
            <a:r>
              <a:rPr lang="en-US" sz="1400" b="1" dirty="0">
                <a:latin typeface="American Typewriter"/>
                <a:cs typeface="American Typewriter"/>
              </a:rPr>
              <a:t>. </a:t>
            </a:r>
            <a:r>
              <a:rPr lang="en-US" sz="1400" dirty="0">
                <a:latin typeface="American Typewriter"/>
                <a:cs typeface="American Typewriter"/>
              </a:rPr>
              <a:t>Без этого </a:t>
            </a:r>
            <a:r>
              <a:rPr lang="en-US" sz="1400" dirty="0" err="1">
                <a:latin typeface="American Typewriter"/>
                <a:cs typeface="American Typewriter"/>
              </a:rPr>
              <a:t>задачу</a:t>
            </a:r>
            <a:r>
              <a:rPr lang="en-US" sz="1400" dirty="0">
                <a:latin typeface="American Typewriter"/>
                <a:cs typeface="American Typewriter"/>
              </a:rPr>
              <a:t> не решить.</a:t>
            </a:r>
            <a:endParaRPr lang="ru-RU" sz="1400" u="sng" dirty="0">
              <a:latin typeface="American Typewriter"/>
              <a:cs typeface="American Typewriter"/>
            </a:endParaRPr>
          </a:p>
          <a:p>
            <a:endParaRPr lang="ru-RU" sz="1400" b="1" dirty="0">
              <a:latin typeface="American Typewriter"/>
              <a:cs typeface="American Typewriter"/>
            </a:endParaRPr>
          </a:p>
          <a:p>
            <a:endParaRPr lang="ru-RU" sz="1400" b="1" dirty="0">
              <a:latin typeface="American Typewriter"/>
              <a:cs typeface="American Typewriter"/>
            </a:endParaRPr>
          </a:p>
          <a:p>
            <a:pPr algn="just"/>
            <a:r>
              <a:rPr lang="en-US" sz="1400" b="1" dirty="0" err="1">
                <a:latin typeface="American Typewriter"/>
                <a:cs typeface="American Typewriter"/>
              </a:rPr>
              <a:t>Третье</a:t>
            </a:r>
            <a:r>
              <a:rPr lang="en-US" sz="1400" b="1" dirty="0">
                <a:latin typeface="American Typewriter"/>
                <a:cs typeface="American Typewriter"/>
              </a:rPr>
              <a:t>:</a:t>
            </a:r>
            <a:r>
              <a:rPr lang="en-US" sz="1400" dirty="0">
                <a:latin typeface="American Typewriter"/>
                <a:cs typeface="American Typewriter"/>
              </a:rPr>
              <a:t> Привлечение граждан </a:t>
            </a:r>
            <a:r>
              <a:rPr lang="en-US" sz="1400" dirty="0" err="1">
                <a:latin typeface="American Typewriter"/>
                <a:cs typeface="American Typewriter"/>
              </a:rPr>
              <a:t>к</a:t>
            </a:r>
            <a:r>
              <a:rPr lang="en-US" sz="1400" dirty="0">
                <a:latin typeface="American Typewriter"/>
                <a:cs typeface="American Typewriter"/>
              </a:rPr>
              <a:t> участию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практической</a:t>
            </a:r>
            <a:r>
              <a:rPr lang="en-US" sz="1400" dirty="0">
                <a:latin typeface="American Typewriter"/>
                <a:cs typeface="American Typewriter"/>
              </a:rPr>
              <a:t> поисковой работе (даже просто </a:t>
            </a:r>
            <a:r>
              <a:rPr lang="en-US" sz="1400" dirty="0" err="1">
                <a:latin typeface="American Typewriter"/>
                <a:cs typeface="American Typewriter"/>
              </a:rPr>
              <a:t>к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обучению</a:t>
            </a:r>
            <a:r>
              <a:rPr lang="en-US" sz="1400" dirty="0">
                <a:latin typeface="American Typewriter"/>
                <a:cs typeface="American Typewriter"/>
              </a:rPr>
              <a:t> их этой работы) по установлению погибших</a:t>
            </a:r>
            <a:r>
              <a:rPr lang="ru-RU" sz="1400" dirty="0">
                <a:latin typeface="American Typewriter"/>
                <a:cs typeface="American Typewriter"/>
              </a:rPr>
              <a:t> и пропавших без вести </a:t>
            </a:r>
            <a:r>
              <a:rPr lang="en-US" sz="1400" dirty="0">
                <a:latin typeface="American Typewriter"/>
                <a:cs typeface="American Typewriter"/>
              </a:rPr>
              <a:t>при защите </a:t>
            </a:r>
            <a:r>
              <a:rPr lang="en-US" sz="1400" dirty="0" err="1">
                <a:latin typeface="American Typewriter"/>
                <a:cs typeface="American Typewriter"/>
              </a:rPr>
              <a:t>Отечестве</a:t>
            </a:r>
            <a:r>
              <a:rPr lang="en-US" sz="1400" dirty="0">
                <a:latin typeface="American Typewriter"/>
                <a:cs typeface="American Typewriter"/>
              </a:rPr>
              <a:t>, и </a:t>
            </a:r>
            <a:r>
              <a:rPr lang="en-US" sz="1400" dirty="0" err="1">
                <a:latin typeface="American Typewriter"/>
                <a:cs typeface="American Typewriter"/>
              </a:rPr>
              <a:t>к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прочей</a:t>
            </a:r>
            <a:r>
              <a:rPr lang="en-US" sz="1400" dirty="0">
                <a:latin typeface="American Typewriter"/>
                <a:cs typeface="American Typewriter"/>
              </a:rPr>
              <a:t> работе по увековечению их памяти защитников Отечества, исключительно </a:t>
            </a:r>
            <a:r>
              <a:rPr lang="en-US" sz="1400" dirty="0" err="1">
                <a:latin typeface="American Typewriter"/>
                <a:cs typeface="American Typewriter"/>
              </a:rPr>
              <a:t>эффективно</a:t>
            </a:r>
            <a:r>
              <a:rPr lang="en-US" sz="1400" dirty="0">
                <a:latin typeface="American Typewriter"/>
                <a:cs typeface="American Typewriter"/>
              </a:rPr>
              <a:t> по </a:t>
            </a:r>
            <a:r>
              <a:rPr lang="en-US" sz="1400" dirty="0" err="1">
                <a:latin typeface="American Typewriter"/>
                <a:cs typeface="American Typewriter"/>
              </a:rPr>
              <a:t>результативности</a:t>
            </a:r>
            <a:r>
              <a:rPr lang="en-US" sz="1400" dirty="0">
                <a:latin typeface="American Typewriter"/>
                <a:cs typeface="American Typewriter"/>
              </a:rPr>
              <a:t> </a:t>
            </a:r>
            <a:r>
              <a:rPr lang="en-US" sz="1400" dirty="0" err="1">
                <a:latin typeface="American Typewriter"/>
                <a:cs typeface="American Typewriter"/>
              </a:rPr>
              <a:t>в</a:t>
            </a:r>
            <a:r>
              <a:rPr lang="en-US" sz="1400" dirty="0">
                <a:latin typeface="American Typewriter"/>
                <a:cs typeface="American Typewriter"/>
              </a:rPr>
              <a:t> деле их </a:t>
            </a:r>
            <a:r>
              <a:rPr lang="en-US" sz="1400" dirty="0" err="1">
                <a:latin typeface="American Typewriter"/>
                <a:cs typeface="American Typewriter"/>
              </a:rPr>
              <a:t>нравственного</a:t>
            </a:r>
            <a:r>
              <a:rPr lang="en-US" sz="1400" dirty="0">
                <a:latin typeface="American Typewriter"/>
                <a:cs typeface="American Typewriter"/>
              </a:rPr>
              <a:t> и патриотического </a:t>
            </a:r>
            <a:r>
              <a:rPr lang="en-US" sz="1400" dirty="0" err="1">
                <a:latin typeface="American Typewriter"/>
                <a:cs typeface="American Typewriter"/>
              </a:rPr>
              <a:t>воспитания</a:t>
            </a:r>
            <a:r>
              <a:rPr lang="en-US" sz="1400" dirty="0">
                <a:latin typeface="American Typewriter"/>
                <a:cs typeface="American Typewriter"/>
              </a:rPr>
              <a:t>.</a:t>
            </a:r>
            <a:endParaRPr lang="ru-RU" sz="1400" dirty="0">
              <a:latin typeface="American Typewriter"/>
              <a:cs typeface="American Typewriter"/>
            </a:endParaRPr>
          </a:p>
          <a:p>
            <a:pPr algn="just"/>
            <a:endParaRPr lang="ru-RU" sz="1200" u="sng" dirty="0">
              <a:latin typeface="American Typewriter"/>
              <a:cs typeface="American Typewriter"/>
            </a:endParaRPr>
          </a:p>
          <a:p>
            <a:pPr algn="just"/>
            <a:endParaRPr lang="ru-RU" sz="1200" u="sng" dirty="0">
              <a:latin typeface="American Typewriter"/>
              <a:cs typeface="American Typewriter"/>
            </a:endParaRPr>
          </a:p>
          <a:p>
            <a:pPr algn="just"/>
            <a:endParaRPr lang="ru-RU" sz="1200" u="sng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322248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19746" y="3424784"/>
            <a:ext cx="379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Региональное отделение Общероссийского общественного движения по увековечению памяти погибших при защите Отечества «Поисковое движение России»</a:t>
            </a:r>
          </a:p>
          <a:p>
            <a:pPr algn="ctr"/>
            <a:r>
              <a:rPr lang="ru-RU" sz="1000" dirty="0">
                <a:latin typeface="Arial"/>
                <a:cs typeface="Arial"/>
              </a:rPr>
              <a:t> в Амурской области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528" y="4306013"/>
            <a:ext cx="289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Общероссийской общественной организации ветеранов Вооруженных Сил Российской Федерации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799" y="5942071"/>
            <a:ext cx="379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Всероссийской политической партии «ЕДИНАЯ РОССИЯ»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2" name="Picture 1" descr="ЗНАК ВЕТЕРАНА ВС РФ_02-малый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6" y="4180790"/>
            <a:ext cx="803868" cy="912191"/>
          </a:xfrm>
          <a:prstGeom prst="rect">
            <a:avLst/>
          </a:prstGeom>
        </p:spPr>
      </p:pic>
      <p:pic>
        <p:nvPicPr>
          <p:cNvPr id="3" name="Picture 2" descr="edinnaya_rossiya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42" y="2447615"/>
            <a:ext cx="2612065" cy="3444056"/>
          </a:xfrm>
          <a:prstGeom prst="rect">
            <a:avLst/>
          </a:prstGeom>
        </p:spPr>
      </p:pic>
      <p:pic>
        <p:nvPicPr>
          <p:cNvPr id="9" name="Picture 8" descr="РВИО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53" y="5372502"/>
            <a:ext cx="1006809" cy="965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6181" y="5517568"/>
            <a:ext cx="287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/>
                <a:cs typeface="Arial"/>
              </a:rPr>
              <a:t>Амурское региональное отделение Общероссийской общественно-государственной организации «Российское военно-историческое общество»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60" y="276233"/>
            <a:ext cx="1877524" cy="18775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22856" y="514066"/>
            <a:ext cx="5724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</a:p>
          <a:p>
            <a:r>
              <a:rPr lang="ru-RU" sz="32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В ПРИАМУРЬЕ»</a:t>
            </a:r>
            <a:endParaRPr lang="en-US" sz="3200" b="1" dirty="0">
              <a:solidFill>
                <a:srgbClr val="D7181F"/>
              </a:solidFill>
              <a:latin typeface="Arial"/>
              <a:cs typeface="Arial"/>
            </a:endParaRPr>
          </a:p>
        </p:txBody>
      </p:sp>
      <p:pic>
        <p:nvPicPr>
          <p:cNvPr id="11" name="Picture 10" descr="ПДР-эмблема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9" y="2663621"/>
            <a:ext cx="3321530" cy="7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11" y="956595"/>
            <a:ext cx="8229600" cy="601234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Работы по увековечению памяти амурчан, погибших в составе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b="1" dirty="0">
                <a:latin typeface="American Typewriter"/>
                <a:cs typeface="American Typewriter"/>
              </a:rPr>
              <a:t>2-й Краснознаменной армии в войне с Японией 1945 года</a:t>
            </a:r>
          </a:p>
        </p:txBody>
      </p:sp>
      <p:pic>
        <p:nvPicPr>
          <p:cNvPr id="9" name="Picture 8" descr="Суньу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6" y="1850620"/>
            <a:ext cx="2853208" cy="3807090"/>
          </a:xfrm>
          <a:prstGeom prst="rect">
            <a:avLst/>
          </a:prstGeom>
        </p:spPr>
      </p:pic>
      <p:pic>
        <p:nvPicPr>
          <p:cNvPr id="10" name="Picture 9" descr="БЫЛ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15" y="1850620"/>
            <a:ext cx="5076120" cy="3807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311" y="5813751"/>
            <a:ext cx="822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merican Typewriter"/>
                <a:cs typeface="American Typewriter"/>
              </a:rPr>
              <a:t>Безымянный мемориал на горе Наньшань в городе Суньу (2007 – 2008 года)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7236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16"/>
            <a:ext cx="8229600" cy="65972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Работы по увековечению памяти амурчан, погибших в составе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b="1" dirty="0">
                <a:latin typeface="American Typewriter"/>
                <a:cs typeface="American Typewriter"/>
              </a:rPr>
              <a:t>2-й Краснознаменной армии в войне с Японией 1945 года</a:t>
            </a:r>
            <a:endParaRPr lang="en-US" sz="1800" b="1" dirty="0"/>
          </a:p>
        </p:txBody>
      </p:sp>
      <p:pic>
        <p:nvPicPr>
          <p:cNvPr id="5" name="Picture 4" descr="刘存孝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66" y="1834682"/>
            <a:ext cx="5448896" cy="3625768"/>
          </a:xfrm>
          <a:prstGeom prst="rect">
            <a:avLst/>
          </a:prstGeom>
        </p:spPr>
      </p:pic>
      <p:pic>
        <p:nvPicPr>
          <p:cNvPr id="6" name="Picture 5" descr="刘存孝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1834682"/>
            <a:ext cx="2412635" cy="3625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311" y="5813751"/>
            <a:ext cx="81234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merican Typewriter"/>
                <a:cs typeface="American Typewriter"/>
              </a:rPr>
              <a:t>Сейчас на </a:t>
            </a:r>
            <a:r>
              <a:rPr lang="ru-RU" sz="1600" dirty="0" err="1">
                <a:latin typeface="American Typewriter"/>
                <a:cs typeface="American Typewriter"/>
              </a:rPr>
              <a:t>Наньшаньском</a:t>
            </a:r>
            <a:r>
              <a:rPr lang="ru-RU" sz="1600" dirty="0">
                <a:latin typeface="American Typewriter"/>
                <a:cs typeface="American Typewriter"/>
              </a:rPr>
              <a:t> мемориальном кладбище увековечена память </a:t>
            </a:r>
          </a:p>
          <a:p>
            <a:pPr algn="ctr"/>
            <a:r>
              <a:rPr lang="ru-RU" sz="1600" dirty="0">
                <a:latin typeface="American Typewriter"/>
                <a:cs typeface="American Typewriter"/>
              </a:rPr>
              <a:t>406-ми амурчан, погибших при освобождении уезда Суньу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611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何洪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53464" y="1202739"/>
            <a:ext cx="8020297" cy="4410855"/>
          </a:xfrm>
        </p:spPr>
      </p:pic>
      <p:sp>
        <p:nvSpPr>
          <p:cNvPr id="5" name="TextBox 4"/>
          <p:cNvSpPr txBox="1"/>
          <p:nvPr/>
        </p:nvSpPr>
        <p:spPr>
          <a:xfrm>
            <a:off x="450311" y="5813751"/>
            <a:ext cx="812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merican Typewriter"/>
                <a:cs typeface="American Typewriter"/>
              </a:rPr>
              <a:t>Наньшаньское мемориальное кладбище (октябрь 2016 года)</a:t>
            </a:r>
            <a:endParaRPr lang="en-US" sz="1600" dirty="0"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005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637"/>
            <a:ext cx="8229600" cy="76692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American Typewriter"/>
                <a:cs typeface="American Typewriter"/>
              </a:rPr>
              <a:t>Военно-мемориальные и музейные объекты в уезде Суньу </a:t>
            </a:r>
            <a:r>
              <a:rPr lang="ru-RU" sz="1600" dirty="0">
                <a:latin typeface="American Typewriter"/>
                <a:cs typeface="American Typewriter"/>
              </a:rPr>
              <a:t>– уникальный международный военно-мемориальный  комплекс для проведения военно-патриотической работы, проведения молодежных патриотических лагерей </a:t>
            </a:r>
            <a:endParaRPr lang="en-US" sz="1600" dirty="0"/>
          </a:p>
        </p:txBody>
      </p:sp>
      <p:pic>
        <p:nvPicPr>
          <p:cNvPr id="4" name="Content Placeholder 3" descr="SPG_25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b="8701"/>
          <a:stretch>
            <a:fillRect/>
          </a:stretch>
        </p:blipFill>
        <p:spPr>
          <a:xfrm>
            <a:off x="657887" y="1757416"/>
            <a:ext cx="7828043" cy="43051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4" y="339699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3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1665"/>
            <a:ext cx="8229600" cy="1006073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American Typewriter"/>
                <a:cs typeface="American Typewriter"/>
              </a:rPr>
              <a:t>Мы из будущего: </a:t>
            </a:r>
            <a:br>
              <a:rPr lang="ru-RU" sz="1800" b="1" dirty="0">
                <a:latin typeface="American Typewriter"/>
                <a:cs typeface="American Typewriter"/>
              </a:rPr>
            </a:br>
            <a:r>
              <a:rPr lang="ru-RU" sz="1800" dirty="0">
                <a:latin typeface="American Typewriter"/>
                <a:cs typeface="American Typewriter"/>
              </a:rPr>
              <a:t>Единственная, проводимая в Азии международная детская военно-историческая игра реконструкция «Битва за Шеншань», проводимая на местах боев 2-й Краснознаменной армии</a:t>
            </a:r>
            <a:endParaRPr lang="en-US" sz="1800" dirty="0"/>
          </a:p>
        </p:txBody>
      </p:sp>
      <p:pic>
        <p:nvPicPr>
          <p:cNvPr id="4" name="Content Placeholder 3" descr="SPG_22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589999" y="1913587"/>
            <a:ext cx="7999173" cy="4399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835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8348"/>
            <a:ext cx="8229600" cy="948744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American Typewriter"/>
                <a:cs typeface="American Typewriter"/>
              </a:rPr>
              <a:t>Поисковая экспедиция «Сталинградская битва. Серафимовичский плацдарм. 96-я стрелковая дивизия», «Вахта Памяти-2016»</a:t>
            </a:r>
            <a:br>
              <a:rPr lang="ru-RU" sz="1600" b="1" dirty="0">
                <a:latin typeface="American Typewriter"/>
                <a:cs typeface="American Typewriter"/>
              </a:rPr>
            </a:br>
            <a:r>
              <a:rPr lang="ru-RU" sz="1100" dirty="0">
                <a:latin typeface="American Typewriter"/>
                <a:cs typeface="American Typewriter"/>
              </a:rPr>
              <a:t>96-я стрелковая дивизия начала формироваться в Амурской области в марте 1942 года. В июле отправилась на фронт. На Серафимовичском плацдарме в августе – ноябре 1942 года погибло </a:t>
            </a:r>
            <a:r>
              <a:rPr lang="en-US" sz="1100" dirty="0">
                <a:latin typeface="American Typewriter"/>
                <a:cs typeface="American Typewriter"/>
              </a:rPr>
              <a:t>3252 </a:t>
            </a:r>
            <a:r>
              <a:rPr lang="ru-RU" sz="1100" dirty="0">
                <a:latin typeface="American Typewriter"/>
                <a:cs typeface="American Typewriter"/>
              </a:rPr>
              <a:t>воина-амурца. Место захоронения более 2000 воинов-амурцев - неизвестно</a:t>
            </a:r>
            <a:endParaRPr lang="en-US" sz="1100" dirty="0"/>
          </a:p>
        </p:txBody>
      </p:sp>
      <p:pic>
        <p:nvPicPr>
          <p:cNvPr id="4" name="Content Placeholder 3" descr="20160517-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575037" y="1897092"/>
            <a:ext cx="8053414" cy="44290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4" y="331452"/>
            <a:ext cx="476707" cy="476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907" y="309612"/>
            <a:ext cx="220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ПРОЕКТ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«ИСТОРИЧЕСКАЯ ПАМЯТЬ </a:t>
            </a:r>
            <a:b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</a:br>
            <a:r>
              <a:rPr lang="ru-RU" sz="1000" b="1" dirty="0">
                <a:solidFill>
                  <a:srgbClr val="D7181F"/>
                </a:solidFill>
                <a:latin typeface="Arial"/>
                <a:cs typeface="Arial"/>
              </a:rPr>
              <a:t>В ПРИАМУРЬЕ»</a:t>
            </a:r>
            <a: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  <a:t/>
            </a:r>
            <a:br>
              <a:rPr lang="en-US" sz="1000" b="1" dirty="0">
                <a:solidFill>
                  <a:srgbClr val="D7181F"/>
                </a:solidFill>
                <a:latin typeface="Arial"/>
                <a:cs typeface="Arial"/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7772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3150</Words>
  <Application>Microsoft Macintosh PowerPoint</Application>
  <PresentationFormat>On-screen Show (4:3)</PresentationFormat>
  <Paragraphs>209</Paragraphs>
  <Slides>35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Document</vt:lpstr>
      <vt:lpstr>PowerPoint Presentation</vt:lpstr>
      <vt:lpstr>Историческая память - основа не только патриотического воспитания, но и основа для формирования нравственности, семейно-родовых отношений и этнической идентичности</vt:lpstr>
      <vt:lpstr>ПРОЕКТ  «ИСТОРИЧЕСКАЯ ПАМЯТЬ  В ПРИАМУРЬЕ» </vt:lpstr>
      <vt:lpstr>Работы по увековечению памяти амурчан, погибших в составе  2-й Краснознаменной армии в войне с Японией 1945 года</vt:lpstr>
      <vt:lpstr>Работы по увековечению памяти амурчан, погибших в составе  2-й Краснознаменной армии в войне с Японией 1945 года</vt:lpstr>
      <vt:lpstr>PowerPoint Presentation</vt:lpstr>
      <vt:lpstr>Военно-мемориальные и музейные объекты в уезде Суньу – уникальный международный военно-мемориальный  комплекс для проведения военно-патриотической работы, проведения молодежных патриотических лагерей </vt:lpstr>
      <vt:lpstr>Мы из будущего:  Единственная, проводимая в Азии международная детская военно-историческая игра реконструкция «Битва за Шеншань», проводимая на местах боев 2-й Краснознаменной армии</vt:lpstr>
      <vt:lpstr>Поисковая экспедиция «Сталинградская битва. Серафимовичский плацдарм. 96-я стрелковая дивизия», «Вахта Памяти-2016» 96-я стрелковая дивизия начала формироваться в Амурской области в марте 1942 года. В июле отправилась на фронт. На Серафимовичском плацдарме в августе – ноябре 1942 года погибло 3252 воина-амурца. Место захоронения более 2000 воинов-амурцев - неизвестно</vt:lpstr>
      <vt:lpstr> </vt:lpstr>
      <vt:lpstr>Поисковая экспедиция «Сталинградская битва.  Разъезд Абганерово. 204-я стрелковая дивизия» </vt:lpstr>
      <vt:lpstr>Сбор сведений о подданных Российской империи,  павших на войне с Японией 1904-1905 годов</vt:lpstr>
      <vt:lpstr>Сбор сведений о подданных Российской империи,  павших на войне с Японией 1904-1905 годов</vt:lpstr>
      <vt:lpstr>PowerPoint Presentation</vt:lpstr>
      <vt:lpstr>PowerPoint Presentation</vt:lpstr>
      <vt:lpstr>Из выступления Губернатора Амурской области  Козлова Александра Александровича  на пленарном заседании Общественной палаты Амурской области  9 декабря 2016 года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Культурный код   Культурная память  Историческая память</dc:title>
  <dc:creator>Orlov Sergey</dc:creator>
  <cp:lastModifiedBy>Orlov Sergey</cp:lastModifiedBy>
  <cp:revision>98</cp:revision>
  <dcterms:created xsi:type="dcterms:W3CDTF">2017-02-14T06:27:50Z</dcterms:created>
  <dcterms:modified xsi:type="dcterms:W3CDTF">2017-03-14T13:02:50Z</dcterms:modified>
</cp:coreProperties>
</file>