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handoutMasterIdLst>
    <p:handoutMasterId r:id="rId34"/>
  </p:handoutMasterIdLst>
  <p:sldIdLst>
    <p:sldId id="265" r:id="rId2"/>
    <p:sldId id="266" r:id="rId3"/>
    <p:sldId id="258" r:id="rId4"/>
    <p:sldId id="259" r:id="rId5"/>
    <p:sldId id="292" r:id="rId6"/>
    <p:sldId id="293" r:id="rId7"/>
    <p:sldId id="262" r:id="rId8"/>
    <p:sldId id="294" r:id="rId9"/>
    <p:sldId id="283" r:id="rId10"/>
    <p:sldId id="295" r:id="rId11"/>
    <p:sldId id="269" r:id="rId12"/>
    <p:sldId id="280" r:id="rId13"/>
    <p:sldId id="296" r:id="rId14"/>
    <p:sldId id="297" r:id="rId15"/>
    <p:sldId id="298" r:id="rId16"/>
    <p:sldId id="282" r:id="rId17"/>
    <p:sldId id="274" r:id="rId18"/>
    <p:sldId id="299" r:id="rId19"/>
    <p:sldId id="300" r:id="rId20"/>
    <p:sldId id="301" r:id="rId21"/>
    <p:sldId id="302" r:id="rId22"/>
    <p:sldId id="303" r:id="rId23"/>
    <p:sldId id="305" r:id="rId24"/>
    <p:sldId id="306" r:id="rId25"/>
    <p:sldId id="307" r:id="rId26"/>
    <p:sldId id="308" r:id="rId27"/>
    <p:sldId id="309" r:id="rId28"/>
    <p:sldId id="310" r:id="rId29"/>
    <p:sldId id="311" r:id="rId30"/>
    <p:sldId id="312" r:id="rId31"/>
    <p:sldId id="313" r:id="rId32"/>
    <p:sldId id="264" r:id="rId3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>
        <p:scale>
          <a:sx n="70" d="100"/>
          <a:sy n="70" d="100"/>
        </p:scale>
        <p:origin x="-312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520F64-A881-401D-A0DA-6982B267F55F}" type="datetimeFigureOut">
              <a:rPr lang="ru-RU" smtClean="0"/>
              <a:pPr/>
              <a:t>24.04.2017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111EB9-5B11-4D7D-963B-B308FFB7645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ый треугольник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grpSp>
        <p:nvGrpSpPr>
          <p:cNvPr id="2" name="Группа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Полилиния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Полилиния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Полилиния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Прямая соединительная линия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3867BC98-5E82-46CE-AE0B-1C063B746A66}" type="datetimeFigureOut">
              <a:rPr lang="ru-RU" smtClean="0"/>
              <a:pPr/>
              <a:t>24.04.2017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1BF790B5-1D41-43A1-B532-80254DAA7F8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867BC98-5E82-46CE-AE0B-1C063B746A66}" type="datetimeFigureOut">
              <a:rPr lang="ru-RU" smtClean="0"/>
              <a:pPr/>
              <a:t>24.04.2017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BF790B5-1D41-43A1-B532-80254DAA7F8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867BC98-5E82-46CE-AE0B-1C063B746A66}" type="datetimeFigureOut">
              <a:rPr lang="ru-RU" smtClean="0"/>
              <a:pPr/>
              <a:t>24.04.2017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BF790B5-1D41-43A1-B532-80254DAA7F8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867BC98-5E82-46CE-AE0B-1C063B746A66}" type="datetimeFigureOut">
              <a:rPr lang="ru-RU" smtClean="0"/>
              <a:pPr/>
              <a:t>24.04.2017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BF790B5-1D41-43A1-B532-80254DAA7F8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867BC98-5E82-46CE-AE0B-1C063B746A66}" type="datetimeFigureOut">
              <a:rPr lang="ru-RU" smtClean="0"/>
              <a:pPr/>
              <a:t>24.04.2017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BF790B5-1D41-43A1-B532-80254DAA7F8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Нашивка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Нашивка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867BC98-5E82-46CE-AE0B-1C063B746A66}" type="datetimeFigureOut">
              <a:rPr lang="ru-RU" smtClean="0"/>
              <a:pPr/>
              <a:t>24.04.2017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BF790B5-1D41-43A1-B532-80254DAA7F8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867BC98-5E82-46CE-AE0B-1C063B746A66}" type="datetimeFigureOut">
              <a:rPr lang="ru-RU" smtClean="0"/>
              <a:pPr/>
              <a:t>24.04.2017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BF790B5-1D41-43A1-B532-80254DAA7F8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867BC98-5E82-46CE-AE0B-1C063B746A66}" type="datetimeFigureOut">
              <a:rPr lang="ru-RU" smtClean="0"/>
              <a:pPr/>
              <a:t>24.04.2017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BF790B5-1D41-43A1-B532-80254DAA7F8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867BC98-5E82-46CE-AE0B-1C063B746A66}" type="datetimeFigureOut">
              <a:rPr lang="ru-RU" smtClean="0"/>
              <a:pPr/>
              <a:t>24.04.2017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BF790B5-1D41-43A1-B532-80254DAA7F8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3867BC98-5E82-46CE-AE0B-1C063B746A66}" type="datetimeFigureOut">
              <a:rPr lang="ru-RU" smtClean="0"/>
              <a:pPr/>
              <a:t>24.04.2017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BF790B5-1D41-43A1-B532-80254DAA7F8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3867BC98-5E82-46CE-AE0B-1C063B746A66}" type="datetimeFigureOut">
              <a:rPr lang="ru-RU" smtClean="0"/>
              <a:pPr/>
              <a:t>24.04.2017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1BF790B5-1D41-43A1-B532-80254DAA7F8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716436" y="5001993"/>
            <a:ext cx="3802003" cy="14431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Полилиния 8"/>
          <p:cNvSpPr>
            <a:spLocks/>
          </p:cNvSpPr>
          <p:nvPr/>
        </p:nvSpPr>
        <p:spPr bwMode="auto">
          <a:xfrm>
            <a:off x="-53561" y="5785023"/>
            <a:ext cx="3802003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Прямоугольный треугольник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Нашивка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Нашивка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олилиния 12"/>
          <p:cNvSpPr>
            <a:spLocks/>
          </p:cNvSpPr>
          <p:nvPr/>
        </p:nvSpPr>
        <p:spPr bwMode="auto">
          <a:xfrm>
            <a:off x="716436" y="5001993"/>
            <a:ext cx="3802003" cy="14431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Полилиния 11"/>
          <p:cNvSpPr>
            <a:spLocks/>
          </p:cNvSpPr>
          <p:nvPr/>
        </p:nvSpPr>
        <p:spPr bwMode="auto">
          <a:xfrm>
            <a:off x="-53561" y="5785023"/>
            <a:ext cx="3802003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Прямоугольный треугольник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3867BC98-5E82-46CE-AE0B-1C063B746A66}" type="datetimeFigureOut">
              <a:rPr lang="ru-RU" smtClean="0"/>
              <a:pPr/>
              <a:t>24.04.2017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1BF790B5-1D41-43A1-B532-80254DAA7F84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1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E:\Users\ws_uvr\Desktop\Проект Школа бизнеса\Ролик\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3929066"/>
          </a:xfrm>
          <a:prstGeom prst="rect">
            <a:avLst/>
          </a:prstGeom>
          <a:noFill/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214282" y="3214686"/>
            <a:ext cx="8715436" cy="3071834"/>
          </a:xfrm>
          <a:prstGeom prst="rect">
            <a:avLst/>
          </a:prstGeom>
        </p:spPr>
        <p:txBody>
          <a:bodyPr vert="horz" rtlCol="0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Муниципальное общеобразовательное бюджетное учреждение Лицей города Зеи</a:t>
            </a:r>
            <a:endParaRPr kumimoji="0" lang="ru-RU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143372" y="6072206"/>
            <a:ext cx="1214446" cy="5000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2017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428596" y="1071546"/>
            <a:ext cx="8229600" cy="4525963"/>
          </a:xfrm>
        </p:spPr>
        <p:txBody>
          <a:bodyPr>
            <a:normAutofit fontScale="25000" lnSpcReduction="20000"/>
          </a:bodyPr>
          <a:lstStyle/>
          <a:p>
            <a:pPr>
              <a:buNone/>
            </a:pPr>
            <a:r>
              <a:rPr lang="ru-RU" sz="12800" dirty="0" smtClean="0">
                <a:latin typeface="Times New Roman" pitchFamily="18" charset="0"/>
                <a:cs typeface="Times New Roman" pitchFamily="18" charset="0"/>
              </a:rPr>
              <a:t>Пояснительная записка                                    3</a:t>
            </a:r>
          </a:p>
          <a:p>
            <a:pPr>
              <a:buNone/>
            </a:pPr>
            <a:r>
              <a:rPr lang="ru-RU" sz="12800" dirty="0" smtClean="0">
                <a:latin typeface="Times New Roman" pitchFamily="18" charset="0"/>
                <a:cs typeface="Times New Roman" pitchFamily="18" charset="0"/>
              </a:rPr>
              <a:t>Содержание бизнес-плана                               4</a:t>
            </a:r>
          </a:p>
          <a:p>
            <a:pPr>
              <a:buNone/>
            </a:pPr>
            <a:r>
              <a:rPr lang="ru-RU" sz="12800" dirty="0" smtClean="0">
                <a:latin typeface="Times New Roman" pitchFamily="18" charset="0"/>
                <a:cs typeface="Times New Roman" pitchFamily="18" charset="0"/>
              </a:rPr>
              <a:t>Алгоритм создания собственного дела          5</a:t>
            </a:r>
          </a:p>
          <a:p>
            <a:pPr lvl="0">
              <a:buNone/>
            </a:pPr>
            <a:r>
              <a:rPr lang="ru-RU" sz="12800" dirty="0" smtClean="0">
                <a:latin typeface="Times New Roman" pitchFamily="18" charset="0"/>
                <a:cs typeface="Times New Roman" pitchFamily="18" charset="0"/>
              </a:rPr>
              <a:t>Титульный лист бизнес-плана                        6</a:t>
            </a:r>
          </a:p>
          <a:p>
            <a:pPr lvl="0">
              <a:buNone/>
            </a:pPr>
            <a:r>
              <a:rPr lang="ru-RU" sz="12800" dirty="0" smtClean="0">
                <a:latin typeface="Times New Roman" pitchFamily="18" charset="0"/>
                <a:cs typeface="Times New Roman" pitchFamily="18" charset="0"/>
              </a:rPr>
              <a:t>Резюме бизнес-плана                                       7</a:t>
            </a:r>
          </a:p>
          <a:p>
            <a:pPr lvl="0">
              <a:buNone/>
            </a:pPr>
            <a:r>
              <a:rPr lang="ru-RU" sz="12800" dirty="0" smtClean="0">
                <a:latin typeface="Times New Roman" pitchFamily="18" charset="0"/>
                <a:cs typeface="Times New Roman" pitchFamily="18" charset="0"/>
              </a:rPr>
              <a:t>Описание продукции (услуги)                        9</a:t>
            </a:r>
          </a:p>
          <a:p>
            <a:pPr lvl="0">
              <a:buNone/>
            </a:pPr>
            <a:r>
              <a:rPr lang="ru-RU" sz="12800" dirty="0" smtClean="0">
                <a:latin typeface="Times New Roman" pitchFamily="18" charset="0"/>
                <a:cs typeface="Times New Roman" pitchFamily="18" charset="0"/>
              </a:rPr>
              <a:t>Маркетинговый план                                     11</a:t>
            </a:r>
          </a:p>
          <a:p>
            <a:pPr lvl="0">
              <a:buNone/>
            </a:pPr>
            <a:r>
              <a:rPr lang="ru-RU" sz="12800" dirty="0" smtClean="0">
                <a:latin typeface="Times New Roman" pitchFamily="18" charset="0"/>
                <a:cs typeface="Times New Roman" pitchFamily="18" charset="0"/>
              </a:rPr>
              <a:t>Производственный план                               16</a:t>
            </a:r>
          </a:p>
          <a:p>
            <a:pPr lvl="0">
              <a:buNone/>
            </a:pPr>
            <a:r>
              <a:rPr lang="ru-RU" sz="12800" dirty="0" smtClean="0">
                <a:latin typeface="Times New Roman" pitchFamily="18" charset="0"/>
                <a:cs typeface="Times New Roman" pitchFamily="18" charset="0"/>
              </a:rPr>
              <a:t>Организационный план                                19</a:t>
            </a:r>
          </a:p>
          <a:p>
            <a:pPr lvl="0">
              <a:buNone/>
            </a:pPr>
            <a:r>
              <a:rPr lang="ru-RU" sz="12800" dirty="0" smtClean="0">
                <a:latin typeface="Times New Roman" pitchFamily="18" charset="0"/>
                <a:cs typeface="Times New Roman" pitchFamily="18" charset="0"/>
              </a:rPr>
              <a:t>Анализ рисков                                                20</a:t>
            </a:r>
          </a:p>
          <a:p>
            <a:pPr lvl="0">
              <a:buNone/>
            </a:pPr>
            <a:r>
              <a:rPr lang="ru-RU" sz="12800" dirty="0" smtClean="0">
                <a:latin typeface="Times New Roman" pitchFamily="18" charset="0"/>
                <a:cs typeface="Times New Roman" pitchFamily="18" charset="0"/>
              </a:rPr>
              <a:t>Финансовый план                                          21</a:t>
            </a:r>
          </a:p>
          <a:p>
            <a:pPr lvl="0">
              <a:buNone/>
            </a:pPr>
            <a:r>
              <a:rPr lang="ru-RU" sz="12800" dirty="0" smtClean="0">
                <a:latin typeface="Times New Roman" pitchFamily="18" charset="0"/>
                <a:cs typeface="Times New Roman" pitchFamily="18" charset="0"/>
              </a:rPr>
              <a:t>Эффективность проекта                               23</a:t>
            </a:r>
          </a:p>
          <a:p>
            <a:r>
              <a:rPr lang="ru-RU" sz="12800" dirty="0" smtClean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r>
              <a:rPr lang="ru-RU" sz="12800" b="1" dirty="0" smtClean="0">
                <a:latin typeface="Times New Roman" pitchFamily="18" charset="0"/>
                <a:cs typeface="Times New Roman" pitchFamily="18" charset="0"/>
              </a:rPr>
              <a:t> </a:t>
            </a:r>
            <a:endParaRPr lang="ru-RU" sz="128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2800" b="1" dirty="0" smtClean="0">
                <a:latin typeface="Times New Roman" pitchFamily="18" charset="0"/>
                <a:cs typeface="Times New Roman" pitchFamily="18" charset="0"/>
              </a:rPr>
              <a:t> </a:t>
            </a:r>
            <a:endParaRPr lang="ru-RU" sz="128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/>
              <a:t> </a:t>
            </a:r>
            <a:endParaRPr lang="ru-RU" dirty="0" smtClean="0"/>
          </a:p>
          <a:p>
            <a:r>
              <a:rPr lang="ru-RU" b="1" dirty="0" smtClean="0"/>
              <a:t> 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Содержание рабочей тетради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srv\tmp\Решетникова ТГ\ТАТЬЯНА_НИКОЛАЕВНА_12_12_2016\IMG_064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285728"/>
            <a:ext cx="5357818" cy="3571879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5786446" y="1071546"/>
            <a:ext cx="3000396" cy="107157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Занятие в </a:t>
            </a:r>
            <a:r>
              <a:rPr lang="ru-RU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микрогруппе</a:t>
            </a:r>
            <a:endParaRPr lang="ru-RU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 descr="E:\Users\ws_uvr\Desktop\Проект Школа бизнеса\Ролик\1479690924_o_predprinimatelstve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3438" y="4010025"/>
            <a:ext cx="4286250" cy="2847975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928662" y="4572008"/>
            <a:ext cx="3000396" cy="107157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Общее занятие</a:t>
            </a:r>
            <a:endParaRPr lang="ru-RU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Репетиция защиты проектов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2" name="Picture 2" descr="\\srv\tmp\Решетникова ТГ\ТАТЬЯНА_НИКОЛАЕВНА_12_12_2016\IMG_064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786" y="1357297"/>
            <a:ext cx="7786742" cy="519116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00232" y="82539"/>
            <a:ext cx="4857784" cy="6916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4" name="Содержимое 3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14282" y="428604"/>
            <a:ext cx="8643998" cy="5857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857224" y="428604"/>
            <a:ext cx="7786742" cy="61436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14282" y="274638"/>
            <a:ext cx="5000660" cy="6011882"/>
          </a:xfrm>
        </p:spPr>
        <p:txBody>
          <a:bodyPr>
            <a:normAutofit/>
          </a:bodyPr>
          <a:lstStyle/>
          <a:p>
            <a:r>
              <a:rPr lang="ru-RU" u="sng" dirty="0" smtClean="0">
                <a:latin typeface="Times New Roman" pitchFamily="18" charset="0"/>
                <a:cs typeface="Times New Roman" pitchFamily="18" charset="0"/>
              </a:rPr>
              <a:t>Тиражирование инновационного опыта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сайт МОБУ Лицей города Зеи:</a:t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zeya-liceum.ru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290" name="Picture 2" descr="E:\Users\ws_uvr\Documents\Received Files\Главная_страница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32271" y="0"/>
            <a:ext cx="3711729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 descr="\\srv\tmp\Решетникова ТГ\30_КАБИНЕТ_15_ДЕКАБРЯ\IMG_067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214290"/>
            <a:ext cx="4572000" cy="3048000"/>
          </a:xfrm>
          <a:prstGeom prst="rect">
            <a:avLst/>
          </a:prstGeom>
          <a:noFill/>
        </p:spPr>
      </p:pic>
      <p:pic>
        <p:nvPicPr>
          <p:cNvPr id="4099" name="Picture 3" descr="\\srv\tmp\Решетникова ТГ\30_КАБИНЕТ_15_ДЕКАБРЯ\IMG_067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929066"/>
            <a:ext cx="4393401" cy="2928934"/>
          </a:xfrm>
          <a:prstGeom prst="rect">
            <a:avLst/>
          </a:prstGeom>
          <a:noFill/>
        </p:spPr>
      </p:pic>
      <p:pic>
        <p:nvPicPr>
          <p:cNvPr id="4100" name="Picture 4" descr="\\srv\tmp\Решетникова ТГ\30_КАБИНЕТ_15_ДЕКАБРЯ\IMG_068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4876" y="3905250"/>
            <a:ext cx="4429124" cy="2952750"/>
          </a:xfrm>
          <a:prstGeom prst="rect">
            <a:avLst/>
          </a:prstGeom>
          <a:noFill/>
        </p:spPr>
      </p:pic>
      <p:pic>
        <p:nvPicPr>
          <p:cNvPr id="7" name="Picture 2" descr="\\srv\tmp\Решетникова ТГ\30_КАБИНЕТ_15_ДЕКАБРЯ\IMG_067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214290"/>
            <a:ext cx="4429124" cy="295274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714357"/>
            <a:ext cx="7772400" cy="4357718"/>
          </a:xfrm>
        </p:spPr>
        <p:txBody>
          <a:bodyPr>
            <a:normAutofit/>
          </a:bodyPr>
          <a:lstStyle/>
          <a:p>
            <a:r>
              <a:rPr lang="ru-RU" dirty="0" smtClean="0">
                <a:cs typeface="Traditional Arabic" pitchFamily="18" charset="-78"/>
              </a:rPr>
              <a:t>Реализация проекта «Центр развития обучающихся СТУПЕНИ РАЗВИТИЯ»</a:t>
            </a:r>
            <a:endParaRPr lang="ru-RU" dirty="0">
              <a:cs typeface="Traditional Arabic" pitchFamily="18" charset="-7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457200" y="500042"/>
            <a:ext cx="8229600" cy="5507249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Цель проекта: 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Разработка и апробация комплексной  модели на базе МОБУ Лицей Центра для психолого-педагогического сопровождения процесса непрерывного развития детей с разными образовательными потребностями (одаренными, детьми группы «учебного риска», детьми с ограниченными возможностями здоровья) 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214290"/>
            <a:ext cx="9144000" cy="4643469"/>
          </a:xfrm>
        </p:spPr>
        <p:txBody>
          <a:bodyPr>
            <a:norm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Реализация проекта</a:t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«Школа бизнеса»  </a:t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как средство профессионального  самоопределения обучающихся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928662" y="3000372"/>
            <a:ext cx="2857520" cy="928693"/>
          </a:xfrm>
        </p:spPr>
        <p:txBody>
          <a:bodyPr>
            <a:normAutofit/>
          </a:bodyPr>
          <a:lstStyle/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одаренные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обучающиеся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Содержимое 1"/>
          <p:cNvSpPr txBox="1">
            <a:spLocks/>
          </p:cNvSpPr>
          <p:nvPr/>
        </p:nvSpPr>
        <p:spPr>
          <a:xfrm>
            <a:off x="6143636" y="2928934"/>
            <a:ext cx="2143140" cy="92869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tabLst/>
              <a:defRPr/>
            </a:pP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с</a:t>
            </a: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ОВЗ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Содержимое 1"/>
          <p:cNvSpPr txBox="1">
            <a:spLocks/>
          </p:cNvSpPr>
          <p:nvPr/>
        </p:nvSpPr>
        <p:spPr>
          <a:xfrm>
            <a:off x="3286116" y="4143380"/>
            <a:ext cx="2857520" cy="1857388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tabLst/>
              <a:defRPr/>
            </a:pP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Группа «учебного риска»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Стрелка вниз 5"/>
          <p:cNvSpPr/>
          <p:nvPr/>
        </p:nvSpPr>
        <p:spPr>
          <a:xfrm>
            <a:off x="4572000" y="1785926"/>
            <a:ext cx="357190" cy="2071702"/>
          </a:xfrm>
          <a:prstGeom prst="downArrow">
            <a:avLst>
              <a:gd name="adj1" fmla="val 42358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трелка вниз 6"/>
          <p:cNvSpPr/>
          <p:nvPr/>
        </p:nvSpPr>
        <p:spPr>
          <a:xfrm rot="2010449">
            <a:off x="3690243" y="1110984"/>
            <a:ext cx="357190" cy="157163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трелка вниз 7"/>
          <p:cNvSpPr/>
          <p:nvPr/>
        </p:nvSpPr>
        <p:spPr>
          <a:xfrm rot="18960195">
            <a:off x="5547620" y="1058388"/>
            <a:ext cx="357190" cy="157163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Специализированный кабинет</a:t>
            </a:r>
            <a:endParaRPr lang="ru-RU" dirty="0"/>
          </a:p>
        </p:txBody>
      </p:sp>
      <p:pic>
        <p:nvPicPr>
          <p:cNvPr id="2050" name="Picture 2" descr="\\srv\tmp\Решетникова ТГ\30_КАБИНЕТ_15_ДЕКАБРЯ\IMG_067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1538" y="1714488"/>
            <a:ext cx="6788943" cy="452596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\\srv\tmp\Решетникова ТГ\30_КАБИНЕТ_15_ДЕКАБРЯ\IMG_067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214290"/>
            <a:ext cx="4572000" cy="3048000"/>
          </a:xfrm>
          <a:prstGeom prst="rect">
            <a:avLst/>
          </a:prstGeom>
          <a:noFill/>
        </p:spPr>
      </p:pic>
      <p:pic>
        <p:nvPicPr>
          <p:cNvPr id="4099" name="Picture 3" descr="\\srv\tmp\Решетникова ТГ\30_КАБИНЕТ_15_ДЕКАБРЯ\IMG_067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929066"/>
            <a:ext cx="4393401" cy="2928934"/>
          </a:xfrm>
          <a:prstGeom prst="rect">
            <a:avLst/>
          </a:prstGeom>
          <a:noFill/>
        </p:spPr>
      </p:pic>
      <p:pic>
        <p:nvPicPr>
          <p:cNvPr id="4100" name="Picture 4" descr="\\srv\tmp\Решетникова ТГ\30_КАБИНЕТ_15_ДЕКАБРЯ\IMG_068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4876" y="3905250"/>
            <a:ext cx="4429124" cy="2952750"/>
          </a:xfrm>
          <a:prstGeom prst="rect">
            <a:avLst/>
          </a:prstGeom>
          <a:noFill/>
        </p:spPr>
      </p:pic>
      <p:pic>
        <p:nvPicPr>
          <p:cNvPr id="4101" name="Picture 5" descr="\\srv\tmp\Решетникова ТГ\30_КАБИНЕТ_15_ДЕКАБРЯ\IMG_068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214290"/>
            <a:ext cx="4393436" cy="292895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1 направление -общешкольная интеллектуальная игра «Лига знаний»</a:t>
            </a:r>
            <a:endParaRPr lang="ru-RU" dirty="0"/>
          </a:p>
        </p:txBody>
      </p:sp>
      <p:pic>
        <p:nvPicPr>
          <p:cNvPr id="8194" name="Picture 2" descr="\\srv\tmp\Решетникова ТГ\Лига знаний\IMG_042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2976" y="1643050"/>
            <a:ext cx="6788943" cy="4525962"/>
          </a:xfrm>
          <a:prstGeom prst="rect">
            <a:avLst/>
          </a:prstGeom>
          <a:noFill/>
        </p:spPr>
      </p:pic>
      <p:pic>
        <p:nvPicPr>
          <p:cNvPr id="8195" name="Picture 3" descr="E:\Users\ws_uvr\Desktop\1478672942_liga_znanij_min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72396" y="1142984"/>
            <a:ext cx="1408523" cy="137636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79704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2 направление - проведение творческих мастерских и интеллектуально-познавательных занятий</a:t>
            </a:r>
            <a:endParaRPr lang="ru-RU" dirty="0"/>
          </a:p>
        </p:txBody>
      </p:sp>
      <p:pic>
        <p:nvPicPr>
          <p:cNvPr id="5122" name="Picture 2" descr="\\srv\tmp\Решетникова ТГ\НЕОБЫЧНЫЕ_СПОСОБЫ_РИСОВАНИЯ\IMG_053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85853" y="2311360"/>
            <a:ext cx="6429420" cy="42862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79704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Проведение творческих мастерских и интеллектуально-познавательных занятий</a:t>
            </a:r>
            <a:endParaRPr lang="ru-RU" dirty="0"/>
          </a:p>
        </p:txBody>
      </p:sp>
      <p:pic>
        <p:nvPicPr>
          <p:cNvPr id="7170" name="Picture 2" descr="\\srv\tmp\Решетникова ТГ\Лига знаний\IMG_045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8662" y="1928802"/>
            <a:ext cx="6788943" cy="452596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79704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Проведение творческих мастерских и интеллектуально-познавательных занятий</a:t>
            </a:r>
            <a:endParaRPr lang="ru-RU" dirty="0"/>
          </a:p>
        </p:txBody>
      </p:sp>
      <p:pic>
        <p:nvPicPr>
          <p:cNvPr id="9218" name="Picture 2" descr="\\srv\tmp\Решетникова ТГ\ПЯТНИЦА_МЕРОПРИЯТИЯ\ТВОРЧЕСТВО_кб30\IMG_826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2071678"/>
            <a:ext cx="8053803" cy="452596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IMG_067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214414" y="1785926"/>
            <a:ext cx="7037810" cy="4691873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3 направление - проект «Шахматы для всех»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4 направление – участие в предметных конкурсах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E:\Users\ws_uvr\Desktop\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29058" y="1428736"/>
            <a:ext cx="4975146" cy="2786082"/>
          </a:xfrm>
          <a:prstGeom prst="rect">
            <a:avLst/>
          </a:prstGeom>
          <a:noFill/>
        </p:spPr>
      </p:pic>
      <p:pic>
        <p:nvPicPr>
          <p:cNvPr id="2051" name="Picture 3" descr="E:\Users\ws_uvr\Desktop\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3786190"/>
            <a:ext cx="5000628" cy="280035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5 направление – обучение детей с ОВЗ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1142976" y="1857364"/>
            <a:ext cx="7115196" cy="3000396"/>
          </a:xfrm>
        </p:spPr>
        <p:txBody>
          <a:bodyPr>
            <a:normAutofit/>
          </a:bodyPr>
          <a:lstStyle/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Индивидуальные учебные планы;</a:t>
            </a:r>
          </a:p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Дистанционное обучение;</a:t>
            </a:r>
          </a:p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Внеурочная деятельность (в рамках введения ФГОС НОО для обучающихся с ОВЗ)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Без полноценного экономического образования сегодня невозможно обеспечить включение человека в такие социальные группы, как семья, трудовой коллектив и некоторые другие.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Идея проекта предлагает концептуальную новизну решения проблемы – введение экономического образования в школе, но не просто на теоретическом уровне, а с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важной практической составляющей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Актуальность проекта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417638"/>
          </a:xfrm>
        </p:spPr>
        <p:txBody>
          <a:bodyPr>
            <a:norm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6 направление – «Родителям о детях»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428596" y="2285992"/>
            <a:ext cx="4572032" cy="4214842"/>
          </a:xfrm>
        </p:spPr>
        <p:txBody>
          <a:bodyPr>
            <a:normAutofit/>
          </a:bodyPr>
          <a:lstStyle/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Мастер-классы;</a:t>
            </a:r>
          </a:p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Мини родительские собрания;</a:t>
            </a:r>
          </a:p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Индивидуальные беседы и т.д.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E:\Users\ws_uvr\Desktop\20110402_odaren-e1301762481838 [1]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29124" y="785794"/>
            <a:ext cx="4114741" cy="58164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7 направление –  кружок «Робототехника»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Director\Desktop\робототехниа\IMG_113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1357298"/>
            <a:ext cx="3714776" cy="2476517"/>
          </a:xfrm>
          <a:prstGeom prst="rect">
            <a:avLst/>
          </a:prstGeom>
          <a:noFill/>
        </p:spPr>
      </p:pic>
      <p:pic>
        <p:nvPicPr>
          <p:cNvPr id="1027" name="Picture 3" descr="C:\Users\Director\Desktop\робототехниа\IMG_114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71736" y="3857628"/>
            <a:ext cx="4143404" cy="2690810"/>
          </a:xfrm>
          <a:prstGeom prst="rect">
            <a:avLst/>
          </a:prstGeom>
          <a:noFill/>
        </p:spPr>
      </p:pic>
      <p:pic>
        <p:nvPicPr>
          <p:cNvPr id="1028" name="Picture 4" descr="C:\Users\Director\Desktop\робототехниа\IMG_114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29190" y="1357298"/>
            <a:ext cx="3679025" cy="245268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457200" y="3357563"/>
            <a:ext cx="8229600" cy="2143140"/>
          </a:xfrm>
        </p:spPr>
        <p:txBody>
          <a:bodyPr>
            <a:normAutofit lnSpcReduction="10000"/>
          </a:bodyPr>
          <a:lstStyle/>
          <a:p>
            <a:pPr algn="ctr">
              <a:buNone/>
            </a:pPr>
            <a:endParaRPr lang="ru-RU" dirty="0" smtClean="0"/>
          </a:p>
          <a:p>
            <a:pPr algn="ctr">
              <a:buNone/>
            </a:pPr>
            <a:endParaRPr lang="ru-RU" dirty="0" smtClean="0"/>
          </a:p>
          <a:p>
            <a:pPr algn="ctr">
              <a:buNone/>
            </a:pPr>
            <a:endParaRPr lang="ru-RU" dirty="0" smtClean="0"/>
          </a:p>
          <a:p>
            <a:pPr algn="ctr">
              <a:buNone/>
            </a:pPr>
            <a:r>
              <a:rPr lang="ru-RU" sz="5400" b="1" dirty="0" smtClean="0">
                <a:latin typeface="Times New Roman" pitchFamily="18" charset="0"/>
                <a:cs typeface="Times New Roman" pitchFamily="18" charset="0"/>
              </a:rPr>
              <a:t>Спасибо за внимание!</a:t>
            </a:r>
            <a:endParaRPr lang="ru-RU" sz="5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 descr="E:\Users\ws_uvr\Desktop\Проект Школа бизнеса\Ролик\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310681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457200" y="428604"/>
            <a:ext cx="8229600" cy="5578687"/>
          </a:xfrm>
        </p:spPr>
        <p:txBody>
          <a:bodyPr/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Цель проекта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- реализация инновационной программы дополнительного экономического образования «Школа бизнеса» для отработки новых технологий и экономического содержания обучения и воспитания.</a:t>
            </a:r>
          </a:p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Цель программы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- способствовать профессиональному самоопределению учащихся, формированию личности, развивать интеллектуальные и практические умения учеников в области предпринимательства и экономики.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глубокая практическая направленность</a:t>
            </a:r>
          </a:p>
          <a:p>
            <a:pPr>
              <a:buNone/>
            </a:pPr>
            <a:endParaRPr lang="ru-RU" sz="36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3600" b="1" dirty="0" err="1" smtClean="0">
                <a:latin typeface="Times New Roman" pitchFamily="18" charset="0"/>
                <a:cs typeface="Times New Roman" pitchFamily="18" charset="0"/>
              </a:rPr>
              <a:t>межпредметные</a:t>
            </a: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 связи </a:t>
            </a:r>
          </a:p>
          <a:p>
            <a:endParaRPr lang="ru-RU" sz="36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практические разработка бизнес - плана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Особенности образовательной программы «Школа бизнеса</a:t>
            </a:r>
            <a:r>
              <a:rPr lang="ru-RU" b="0" dirty="0" smtClean="0">
                <a:latin typeface="Times New Roman" pitchFamily="18" charset="0"/>
                <a:cs typeface="Times New Roman" pitchFamily="18" charset="0"/>
              </a:rPr>
              <a:t>»</a:t>
            </a:r>
            <a:endParaRPr lang="ru-RU" b="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Информационная  встреча с обучающимися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1473392486_shkola_biznesa_v2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28662" y="1500174"/>
            <a:ext cx="7143800" cy="474665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IMG_963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42977" y="1500174"/>
            <a:ext cx="7215174" cy="4810116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0" y="0"/>
            <a:ext cx="9144000" cy="15716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Встреча неработающей молодежи города с директором Центра занятости населения</a:t>
            </a:r>
            <a:endParaRPr lang="ru-RU" sz="3200" b="1" dirty="0">
              <a:solidFill>
                <a:schemeClr val="tx2">
                  <a:lumMod val="60000"/>
                  <a:lumOff val="4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Анкеты </a:t>
            </a:r>
            <a:endParaRPr lang="ru-RU" dirty="0"/>
          </a:p>
        </p:txBody>
      </p:sp>
      <p:pic>
        <p:nvPicPr>
          <p:cNvPr id="3077" name="Picture 5" descr="Z:\А П Арямнов\анкеты\Scan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3199921" cy="4525962"/>
          </a:xfrm>
          <a:prstGeom prst="rect">
            <a:avLst/>
          </a:prstGeom>
          <a:noFill/>
        </p:spPr>
      </p:pic>
      <p:pic>
        <p:nvPicPr>
          <p:cNvPr id="3078" name="Picture 6" descr="Z:\А П Арямнов\анкеты\Scan10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71802" y="2357430"/>
            <a:ext cx="2979938" cy="4214818"/>
          </a:xfrm>
          <a:prstGeom prst="rect">
            <a:avLst/>
          </a:prstGeom>
          <a:noFill/>
        </p:spPr>
      </p:pic>
      <p:pic>
        <p:nvPicPr>
          <p:cNvPr id="3079" name="Picture 7" descr="Z:\А П Арямнов\анкеты\Scan1000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10508" y="0"/>
            <a:ext cx="3333492" cy="471488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/>
          <a:srcRect l="18639" t="15532" r="17455"/>
          <a:stretch>
            <a:fillRect/>
          </a:stretch>
        </p:blipFill>
        <p:spPr bwMode="auto">
          <a:xfrm>
            <a:off x="428596" y="1071546"/>
            <a:ext cx="4071966" cy="4938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1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 l="24746" t="14626" r="24745" b="3297"/>
          <a:stretch>
            <a:fillRect/>
          </a:stretch>
        </p:blipFill>
        <p:spPr bwMode="auto">
          <a:xfrm>
            <a:off x="4929190" y="1000109"/>
            <a:ext cx="3929090" cy="5000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ткрытая">
  <a:themeElements>
    <a:clrScheme name="Солнцестояние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Открытая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Открытая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95000" t="-106500" r="5000" b="2065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759</TotalTime>
  <Words>360</Words>
  <Application>Microsoft Office PowerPoint</Application>
  <PresentationFormat>Экран (4:3)</PresentationFormat>
  <Paragraphs>66</Paragraphs>
  <Slides>32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33" baseType="lpstr">
      <vt:lpstr>Открытая</vt:lpstr>
      <vt:lpstr>Слайд 1</vt:lpstr>
      <vt:lpstr>Реализация проекта  «Школа бизнеса»   как средство профессионального  самоопределения обучающихся</vt:lpstr>
      <vt:lpstr>Актуальность проекта</vt:lpstr>
      <vt:lpstr>Слайд 4</vt:lpstr>
      <vt:lpstr>Особенности образовательной программы «Школа бизнеса»</vt:lpstr>
      <vt:lpstr>Информационная  встреча с обучающимися </vt:lpstr>
      <vt:lpstr>Слайд 7</vt:lpstr>
      <vt:lpstr>Анкеты </vt:lpstr>
      <vt:lpstr>Слайд 9</vt:lpstr>
      <vt:lpstr>Содержание рабочей тетради </vt:lpstr>
      <vt:lpstr>Слайд 11</vt:lpstr>
      <vt:lpstr>Репетиция защиты проектов</vt:lpstr>
      <vt:lpstr>Слайд 13</vt:lpstr>
      <vt:lpstr> </vt:lpstr>
      <vt:lpstr>Слайд 15</vt:lpstr>
      <vt:lpstr>Тиражирование инновационного опыта  сайт МОБУ Лицей города Зеи: zeya-liceum.ru</vt:lpstr>
      <vt:lpstr>Слайд 17</vt:lpstr>
      <vt:lpstr>Реализация проекта «Центр развития обучающихся СТУПЕНИ РАЗВИТИЯ»</vt:lpstr>
      <vt:lpstr>Слайд 19</vt:lpstr>
      <vt:lpstr>обучающиеся</vt:lpstr>
      <vt:lpstr>Специализированный кабинет</vt:lpstr>
      <vt:lpstr>Слайд 22</vt:lpstr>
      <vt:lpstr>1 направление -общешкольная интеллектуальная игра «Лига знаний»</vt:lpstr>
      <vt:lpstr>2 направление - проведение творческих мастерских и интеллектуально-познавательных занятий</vt:lpstr>
      <vt:lpstr>Проведение творческих мастерских и интеллектуально-познавательных занятий</vt:lpstr>
      <vt:lpstr>Проведение творческих мастерских и интеллектуально-познавательных занятий</vt:lpstr>
      <vt:lpstr>3 направление - проект «Шахматы для всех»</vt:lpstr>
      <vt:lpstr>4 направление – участие в предметных конкурсах</vt:lpstr>
      <vt:lpstr>5 направление – обучение детей с ОВЗ</vt:lpstr>
      <vt:lpstr>6 направление – «Родителям о детях»</vt:lpstr>
      <vt:lpstr>7 направление –  кружок «Робототехника»</vt:lpstr>
      <vt:lpstr>Слайд 32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Реализация проекта «Школа бизнеса» как средство профессионального самоопределения обучающихся</dc:title>
  <dc:creator>Секретарь</dc:creator>
  <cp:lastModifiedBy>Директор МОБУ Лицей</cp:lastModifiedBy>
  <cp:revision>67</cp:revision>
  <dcterms:created xsi:type="dcterms:W3CDTF">2016-11-23T04:29:08Z</dcterms:created>
  <dcterms:modified xsi:type="dcterms:W3CDTF">2017-04-24T08:08:26Z</dcterms:modified>
</cp:coreProperties>
</file>