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85" r:id="rId4"/>
    <p:sldId id="284" r:id="rId5"/>
    <p:sldId id="287" r:id="rId6"/>
    <p:sldId id="286" r:id="rId7"/>
    <p:sldId id="258" r:id="rId8"/>
    <p:sldId id="281" r:id="rId9"/>
    <p:sldId id="271" r:id="rId10"/>
    <p:sldId id="272" r:id="rId11"/>
    <p:sldId id="273" r:id="rId12"/>
    <p:sldId id="274" r:id="rId13"/>
    <p:sldId id="260" r:id="rId14"/>
    <p:sldId id="275" r:id="rId15"/>
    <p:sldId id="276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B67B63-EAD4-4AF6-BDEF-87A3A521F815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920B28-A088-41C6-B8C4-E583C8A198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76672"/>
            <a:ext cx="8039447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r">
              <a:buFont typeface="Georgia" pitchFamily="18" charset="0"/>
              <a:buNone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Оценивание </a:t>
            </a: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личностных результатов обучающихся педагогом-психологом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059832" y="515719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 МОБУ СОШ № 4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Бабынина Нина Владимировна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возможности программного комплекса</a:t>
            </a:r>
          </a:p>
        </p:txBody>
      </p:sp>
      <p:pic>
        <p:nvPicPr>
          <p:cNvPr id="33" name="Рисунок 32" descr="box_foto_m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672621" cy="37862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2643188" y="1143000"/>
            <a:ext cx="62865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Тестирование и автоматический расчет результатов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Обработка и хранение документов тестирования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Поддержка различных режимов тестирования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Анализ и получение отчетов по результатам тестирования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Хранение истории взаимодействия психолога с  учащимися и родителями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Загрузка данных по учащимся и структуре учебного заведения из «1С:ХроноГраф Школа 2.5 ПРОФ»</a:t>
            </a:r>
          </a:p>
          <a:p>
            <a:pPr marL="534988" indent="-534988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Выгрузка обезличенных данных.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Преимущества применения программного комплекса</a:t>
            </a:r>
          </a:p>
        </p:txBody>
      </p:sp>
      <p:pic>
        <p:nvPicPr>
          <p:cNvPr id="33" name="Рисунок 32" descr="box_foto_m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672621" cy="37862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319" name="Rectangle 1"/>
          <p:cNvSpPr>
            <a:spLocks noChangeArrowheads="1"/>
          </p:cNvSpPr>
          <p:nvPr/>
        </p:nvSpPr>
        <p:spPr bwMode="auto">
          <a:xfrm>
            <a:off x="2571750" y="1000125"/>
            <a:ext cx="657225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Улучшение качества психологического сопровождения образовательного процесса за счет применения современных методик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Повышение производительности труда психологов за счет ускорения обработки данных и снижения вероятности ошибок в результатах расчета психодиагностического исследования и автоматизации процесса написания психодиагностических заключений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Постоянно действующая система консультационной поддержки педагогов-психологов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200" dirty="0">
                <a:solidFill>
                  <a:srgbClr val="660033"/>
                </a:solidFill>
                <a:cs typeface="Arial" pitchFamily="34" charset="0"/>
              </a:rPr>
              <a:t>В программе соблюдены условия конфиденциальности психологической информации посредством разграничения прав доступа пользователей и паролем.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04" y="1071546"/>
          <a:ext cx="7358114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52704"/>
                <a:gridCol w="2304056"/>
                <a:gridCol w="2601354"/>
              </a:tblGrid>
              <a:tr h="623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Методика</a:t>
                      </a:r>
                      <a:endParaRPr lang="ru-R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 использования ПО</a:t>
                      </a:r>
                      <a:endParaRPr lang="ru-R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1С:ШКОЛЬНАЯ ПСИХОДИАГНОСТИКА</a:t>
                      </a:r>
                      <a:endParaRPr lang="ru-RU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32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660033"/>
                          </a:solidFill>
                        </a:rPr>
                        <a:t>Психодиагностика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660033"/>
                          </a:solidFill>
                        </a:rPr>
                        <a:t>(1 тест)</a:t>
                      </a:r>
                      <a:endParaRPr lang="ru-RU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660033"/>
                          </a:solidFill>
                        </a:rPr>
                        <a:t>0,5 – 1,5 час</a:t>
                      </a:r>
                      <a:endParaRPr lang="ru-RU" sz="2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До 10 сек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03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660033"/>
                          </a:solidFill>
                        </a:rPr>
                        <a:t>Подготовка аналитического отчета за период</a:t>
                      </a:r>
                      <a:endParaRPr lang="ru-RU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660033"/>
                          </a:solidFill>
                        </a:rPr>
                        <a:t>2</a:t>
                      </a:r>
                      <a:r>
                        <a:rPr lang="ru-RU" sz="2200" b="1" baseline="0" dirty="0" smtClean="0">
                          <a:solidFill>
                            <a:srgbClr val="660033"/>
                          </a:solidFill>
                        </a:rPr>
                        <a:t> – 5 час</a:t>
                      </a:r>
                      <a:endParaRPr lang="ru-RU" sz="2200" b="1" dirty="0">
                        <a:solidFill>
                          <a:srgbClr val="660033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571625" y="3379788"/>
            <a:ext cx="74295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000" dirty="0">
                <a:solidFill>
                  <a:srgbClr val="660033"/>
                </a:solidFill>
                <a:cs typeface="Arial" pitchFamily="34" charset="0"/>
              </a:rPr>
              <a:t>Использование программного обеспечения органично дополняет традиционные формы работы школьного  психолога, расширяя возможности организации взаимодействия психолога с другими участниками образовательного процесса и родителями, позволяет высвободить огромное количество времени, затрачиваемое на обработку данных и  больше внимания уделить, например наблюдению за учащимися в реальной или смоделированной (игровой деятельности); проводить сравнительный анализ данных, формировать различные статистические отчеты и т.д.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Трудозатраты психолога по обработке результатов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8832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0" y="22362"/>
            <a:ext cx="9144000" cy="68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3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607" name="Рисунок 5" descr="Презентация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5288340"/>
              <a:ext cx="1571604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sx="150000" sy="150000" algn="tl" rotWithShape="0">
                <a:schemeClr val="tx2">
                  <a:lumMod val="50000"/>
                  <a:alpha val="84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254000" prstMaterial="softEdge">
              <a:bevelT w="508000" h="508000"/>
              <a:bevelB w="508000" h="508000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9600" b="1" cap="all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Ψ</a:t>
              </a:r>
              <a:endParaRPr lang="ru-RU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«1С:Школьная психодиагностика. Базовая версия»</a:t>
            </a:r>
          </a:p>
        </p:txBody>
      </p:sp>
      <p:pic>
        <p:nvPicPr>
          <p:cNvPr id="25606" name="Рисунок 8" descr="Точечный рисунок (2)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631" name="Рисунок 5" descr="Презентация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5288340"/>
              <a:ext cx="1571604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sx="150000" sy="150000" algn="tl" rotWithShape="0">
                <a:schemeClr val="tx2">
                  <a:lumMod val="50000"/>
                  <a:alpha val="84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254000" prstMaterial="softEdge">
              <a:bevelT w="508000" h="508000"/>
              <a:bevelB w="508000" h="508000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9600" b="1" cap="all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Ψ</a:t>
              </a:r>
              <a:endParaRPr lang="ru-RU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«1С:Школьная психодиагностика. Базовая версия»</a:t>
            </a:r>
          </a:p>
        </p:txBody>
      </p:sp>
      <p:pic>
        <p:nvPicPr>
          <p:cNvPr id="26630" name="Рисунок 9" descr="Точечный рисунок (3)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655" name="Рисунок 5" descr="Презентация6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5288340"/>
              <a:ext cx="1571604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sx="150000" sy="150000" algn="tl" rotWithShape="0">
                <a:schemeClr val="tx2">
                  <a:lumMod val="50000"/>
                  <a:alpha val="84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254000" prstMaterial="softEdge">
              <a:bevelT w="508000" h="508000"/>
              <a:bevelB w="508000" h="508000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9600" b="1" cap="all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Ψ</a:t>
              </a:r>
              <a:endParaRPr lang="ru-RU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«1С:Школьная психодиагностика. Базовая версия»</a:t>
            </a:r>
          </a:p>
        </p:txBody>
      </p:sp>
      <p:pic>
        <p:nvPicPr>
          <p:cNvPr id="11" name="Рисунок 10" descr="Рисунок1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116013"/>
            <a:ext cx="7302500" cy="57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Группа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8" name="Рисунок 5" descr="Презентация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5288340"/>
              <a:ext cx="1571604" cy="15696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sx="150000" sy="150000" algn="tl" rotWithShape="0">
                <a:schemeClr val="tx2">
                  <a:lumMod val="50000"/>
                  <a:alpha val="84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extrusionH="254000" prstMaterial="softEdge">
              <a:bevelT w="508000" h="508000"/>
              <a:bevelB w="508000" h="508000"/>
            </a:sp3d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9600" b="1" cap="all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Ψ</a:t>
              </a:r>
              <a:endParaRPr lang="ru-RU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1571604" y="142852"/>
            <a:ext cx="7572396" cy="857256"/>
          </a:xfrm>
          <a:prstGeom prst="roundRect">
            <a:avLst>
              <a:gd name="adj" fmla="val 31212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0500" h="152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«1С:Школьная психодиагностика. Базовая версия»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 l="11931" t="5325" r="52276" b="6678"/>
          <a:stretch>
            <a:fillRect/>
          </a:stretch>
        </p:blipFill>
        <p:spPr bwMode="auto">
          <a:xfrm>
            <a:off x="0" y="1038225"/>
            <a:ext cx="4103688" cy="5676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/>
          <a:srcRect l="10408" t="2617" r="51514" b="1263"/>
          <a:stretch>
            <a:fillRect/>
          </a:stretch>
        </p:blipFill>
        <p:spPr bwMode="auto">
          <a:xfrm>
            <a:off x="1285875" y="1000125"/>
            <a:ext cx="3965575" cy="5632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88900" dist="1524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071813" y="1071563"/>
          <a:ext cx="4143375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Acrobat Document" r:id="rId6" imgW="5667146" imgH="8019898" progId="AcroExch.Document.7">
                  <p:embed/>
                </p:oleObj>
              </mc:Choice>
              <mc:Fallback>
                <p:oleObj name="Acrobat Document" r:id="rId6" imgW="5667146" imgH="80198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071563"/>
                        <a:ext cx="4143375" cy="56435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092700" y="1000125"/>
          <a:ext cx="3979863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Acrobat Document" r:id="rId8" imgW="5667146" imgH="8019898" progId="AcroExch.Document.7">
                  <p:embed/>
                </p:oleObj>
              </mc:Choice>
              <mc:Fallback>
                <p:oleObj name="Acrobat Document" r:id="rId8" imgW="5667146" imgH="80198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000125"/>
                        <a:ext cx="3979863" cy="5632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93028" y="3212976"/>
            <a:ext cx="45365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</a:rPr>
              <a:t>Благодарю за внимание!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116632"/>
            <a:ext cx="8496944" cy="6480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 fontAlgn="base">
              <a:buNone/>
            </a:pPr>
            <a:r>
              <a:rPr lang="ru-RU" sz="1600" dirty="0" smtClean="0"/>
              <a:t>        </a:t>
            </a:r>
          </a:p>
          <a:p>
            <a:pPr marL="45720" indent="0" algn="r" fontAlgn="base">
              <a:buNone/>
            </a:pPr>
            <a:r>
              <a:rPr lang="ru-RU" sz="1600" dirty="0" smtClean="0"/>
              <a:t>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Стандарт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устанавливает требования к результатам освоения обучающимися ООП НОО и ООП ООО:</a:t>
            </a:r>
          </a:p>
          <a:p>
            <a:pPr algn="just" fontAlgn="base"/>
            <a:r>
              <a:rPr lang="ru-RU" sz="1600" b="1" dirty="0"/>
              <a:t>личностным</a:t>
            </a:r>
            <a:r>
              <a:rPr lang="ru-RU" sz="1600" dirty="0"/>
              <a:t>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</a:t>
            </a:r>
            <a:r>
              <a:rPr lang="ru-RU" sz="1600" dirty="0" smtClean="0"/>
              <a:t>социуме;</a:t>
            </a:r>
          </a:p>
          <a:p>
            <a:pPr algn="just" fontAlgn="base"/>
            <a:r>
              <a:rPr lang="ru-RU" sz="1600" b="1" dirty="0"/>
              <a:t>метапредметным</a:t>
            </a:r>
            <a:r>
              <a:rPr lang="ru-RU" sz="1600" dirty="0"/>
              <a:t>, включающим освоенные обучающимися межпредметные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</a:r>
          </a:p>
          <a:p>
            <a:pPr algn="just" fontAlgn="base"/>
            <a:r>
              <a:rPr lang="ru-RU" sz="1600" b="1" dirty="0" smtClean="0"/>
              <a:t>предметным</a:t>
            </a:r>
            <a:r>
              <a:rPr lang="ru-RU" sz="1600" b="1" dirty="0"/>
              <a:t>,  </a:t>
            </a:r>
            <a:r>
              <a:rPr lang="ru-RU" sz="1600" dirty="0"/>
              <a:t>включающим освоенные обучающимися в ходе изучения учебного предмета умения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</a:t>
            </a:r>
            <a:r>
              <a:rPr lang="ru-RU" sz="1600" dirty="0" smtClean="0"/>
              <a:t>приемами.</a:t>
            </a:r>
            <a:endParaRPr lang="ru-RU" sz="1600" dirty="0"/>
          </a:p>
          <a:p>
            <a:pPr algn="just" fontAlgn="base"/>
            <a:r>
              <a:rPr lang="ru-RU" sz="1600" dirty="0" smtClean="0"/>
              <a:t>.</a:t>
            </a:r>
            <a:endParaRPr lang="ru-RU" sz="1600" dirty="0"/>
          </a:p>
          <a:p>
            <a:pPr marL="45720" indent="0">
              <a:buFont typeface="Georgia" pitchFamily="18" charset="0"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69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7056" y="620688"/>
            <a:ext cx="8496944" cy="5760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smtClean="0"/>
              <a:t>Результаты общего образования должны отражать основные направления личностного развития обучающихся</a:t>
            </a:r>
          </a:p>
          <a:p>
            <a:r>
              <a:rPr lang="ru-RU" sz="2400" i="1" dirty="0" smtClean="0"/>
              <a:t>Личностные результаты обучения должны быть представлены в форме универсальных личностных действий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Личностные результаты образовательной деятельности </a:t>
            </a:r>
            <a:r>
              <a:rPr lang="ru-RU" sz="2800" b="1" dirty="0" smtClean="0"/>
              <a:t>– </a:t>
            </a:r>
            <a:r>
              <a:rPr lang="ru-RU" sz="2800" dirty="0" smtClean="0"/>
              <a:t>это</a:t>
            </a:r>
            <a:r>
              <a:rPr lang="ru-RU" sz="2800" b="1" dirty="0" smtClean="0"/>
              <a:t> с</a:t>
            </a:r>
            <a:r>
              <a:rPr lang="ru-RU" sz="2800" dirty="0" smtClean="0"/>
              <a:t>истема ценностных отношений обучающихся – к себе, другим участникам образовательного процесса, самому образовательному процессу и его результатам, сформированным в образовательном процессе </a:t>
            </a:r>
          </a:p>
          <a:p>
            <a:endParaRPr lang="ru-RU" sz="2800" i="1" dirty="0" smtClean="0"/>
          </a:p>
          <a:p>
            <a:pPr marL="45720" indent="0">
              <a:buFont typeface="Georgia" pitchFamily="18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8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48680"/>
            <a:ext cx="7952671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Личностные результаты воплощены в трех видах личностных универсальных действий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35297" y="2204864"/>
            <a:ext cx="8136904" cy="21602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Самоопределение  - </a:t>
            </a:r>
            <a:r>
              <a:rPr lang="ru-RU" sz="3600" dirty="0" smtClean="0">
                <a:solidFill>
                  <a:srgbClr val="FF0000"/>
                </a:solidFill>
              </a:rPr>
              <a:t>тревожность, внутренняя позиция школьника, самооценка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3600" i="1" dirty="0" err="1" smtClean="0">
                <a:solidFill>
                  <a:srgbClr val="FF0000"/>
                </a:solidFill>
              </a:rPr>
              <a:t>Смыслоообразование</a:t>
            </a:r>
            <a:r>
              <a:rPr lang="ru-RU" sz="3600" i="1" dirty="0" smtClean="0">
                <a:solidFill>
                  <a:srgbClr val="FF0000"/>
                </a:solidFill>
              </a:rPr>
              <a:t> – </a:t>
            </a:r>
            <a:r>
              <a:rPr lang="ru-RU" sz="3600" dirty="0" smtClean="0">
                <a:solidFill>
                  <a:srgbClr val="FF0000"/>
                </a:solidFill>
              </a:rPr>
              <a:t>мотивация учебной деятельности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Морально-этическая ориентация – </a:t>
            </a:r>
            <a:r>
              <a:rPr lang="ru-RU" sz="3600" dirty="0" smtClean="0">
                <a:solidFill>
                  <a:srgbClr val="FF0000"/>
                </a:solidFill>
              </a:rPr>
              <a:t>нравственно-этическая ориентация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48680"/>
            <a:ext cx="7952671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r>
              <a:rPr lang="ru-RU" sz="2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Метапредметные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результаты, оцениваемые в рамках ФГОС НОО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83567" y="1484784"/>
            <a:ext cx="8208913" cy="4248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Регулятивные – </a:t>
            </a:r>
            <a:r>
              <a:rPr lang="ru-RU" sz="3600" dirty="0" smtClean="0">
                <a:solidFill>
                  <a:srgbClr val="FF0000"/>
                </a:solidFill>
              </a:rPr>
              <a:t>контроль, оценка, </a:t>
            </a:r>
            <a:r>
              <a:rPr lang="ru-RU" sz="3600" dirty="0" err="1" smtClean="0">
                <a:solidFill>
                  <a:srgbClr val="FF0000"/>
                </a:solidFill>
              </a:rPr>
              <a:t>саморегуляция</a:t>
            </a:r>
            <a:endParaRPr lang="ru-RU" sz="3600" i="1" dirty="0" smtClean="0">
              <a:solidFill>
                <a:srgbClr val="FF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Познавательные – </a:t>
            </a:r>
            <a:r>
              <a:rPr lang="ru-RU" sz="3600" dirty="0" smtClean="0">
                <a:solidFill>
                  <a:srgbClr val="FF0000"/>
                </a:solidFill>
              </a:rPr>
              <a:t>универсальные логические действия (память, внимание, мышление)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sz="3600" i="1" dirty="0" smtClean="0">
                <a:solidFill>
                  <a:srgbClr val="FF0000"/>
                </a:solidFill>
              </a:rPr>
              <a:t>Коммуникативные – </a:t>
            </a:r>
            <a:r>
              <a:rPr lang="ru-RU" sz="3600" dirty="0" smtClean="0">
                <a:solidFill>
                  <a:srgbClr val="FF0000"/>
                </a:solidFill>
              </a:rPr>
              <a:t>коммуникация как общение, как кооперация, как условие </a:t>
            </a:r>
            <a:r>
              <a:rPr lang="ru-RU" sz="3600" dirty="0" err="1" smtClean="0">
                <a:solidFill>
                  <a:srgbClr val="FF0000"/>
                </a:solidFill>
              </a:rPr>
              <a:t>интериоризации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48680"/>
            <a:ext cx="7952671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>
              <a:buFont typeface="Georgia" pitchFamily="18" charset="0"/>
              <a:buNone/>
            </a:pP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35297" y="2204864"/>
            <a:ext cx="813690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95648"/>
              </p:ext>
            </p:extLst>
          </p:nvPr>
        </p:nvGraphicFramePr>
        <p:xfrm>
          <a:off x="11650" y="-10567"/>
          <a:ext cx="9132348" cy="6833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878"/>
                <a:gridCol w="1728192"/>
                <a:gridCol w="1080120"/>
                <a:gridCol w="216024"/>
                <a:gridCol w="1296144"/>
                <a:gridCol w="1512168"/>
                <a:gridCol w="1512168"/>
                <a:gridCol w="1475654"/>
              </a:tblGrid>
              <a:tr h="22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5кл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6кл.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7кл.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8кл.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9кл.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252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1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effectLst/>
                          <a:latin typeface="Garamond" pitchFamily="18" charset="0"/>
                        </a:rPr>
                        <a:t>Личностные</a:t>
                      </a:r>
                      <a:r>
                        <a:rPr lang="ru-RU" sz="1400" kern="150" dirty="0">
                          <a:effectLst/>
                          <a:latin typeface="Garamond" pitchFamily="18" charset="0"/>
                        </a:rPr>
                        <a:t>:</a:t>
                      </a:r>
                      <a:endParaRPr lang="ru-RU" sz="14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529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Тревожность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Филипс (Школьная и личностная тревожность)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Кондаш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Кондаш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Кондаш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64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внутренняя позиция школьника/ самоопределение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Гинзбург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«Учебная мотивация» Карповой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Анкета профессиональной ориентации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«Карта интересов» Филлимонова, ДДО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«Профессиональные намерения», Матрица выбора профессии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412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самооценка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Дембо-Рубинштейн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Дембо-Рубинштейн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Вербальная диагностика самооценки личности Карпова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412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мотивация учебной деятельности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Лусканова / Гинзбург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«Учебная мотивация» Карповой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41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нравственно-этическая ориентация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err="1">
                          <a:effectLst/>
                          <a:latin typeface="Garamond" pitchFamily="18" charset="0"/>
                        </a:rPr>
                        <a:t>Фалькович</a:t>
                      </a: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 «Диагностика нравственной самооценки», «Диагностика отношения к жизненным ценностям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»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121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2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Регулятивные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: целеполагание, планирование, прогнозирование, контроль, оценка,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саморегуляция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«Стиль саморегуляции поведения» В.И.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Моросанова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для 5-6 классов, Александровская-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Гронбах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1.2, 1.3, 2.2 (в к. года)</a:t>
                      </a:r>
                      <a:endParaRPr lang="ru-RU" sz="1200" kern="150" dirty="0" smtClean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«Стиль саморегуляции поведения» В.И.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Моросанова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для 7-9 классов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Александровская-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Гронбах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1.2, 1.3, 2.2 (в к. года)</a:t>
                      </a:r>
                      <a:endParaRPr lang="ru-RU" sz="1200" kern="150" dirty="0" smtClean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1020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3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Познавательные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: универсальные логические действия,</a:t>
                      </a:r>
                      <a:r>
                        <a:rPr lang="ru-RU" sz="1200" kern="150" baseline="0" dirty="0" smtClean="0">
                          <a:effectLst/>
                          <a:latin typeface="Garamond" pitchFamily="18" charset="0"/>
                        </a:rPr>
                        <a:t> 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аналогии, классификация, обобщение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Ясюкова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«Навыки чтения»,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Переслени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«Словесно-логическое мышление»</a:t>
                      </a:r>
                      <a:endParaRPr lang="ru-RU" sz="1200" kern="150" dirty="0" smtClean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ШТУР («Аналогии» 3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субтест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, «Классификации» 4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субтест</a:t>
                      </a: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Эрудит</a:t>
                      </a:r>
                      <a:endParaRPr lang="ru-RU" sz="1200" kern="150" dirty="0" smtClean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Амтхауэр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 Тест структуры интеллекта (3 и 4 </a:t>
                      </a:r>
                      <a:r>
                        <a:rPr lang="ru-RU" sz="1200" kern="150" dirty="0" err="1" smtClean="0">
                          <a:effectLst/>
                          <a:latin typeface="Garamond" pitchFamily="18" charset="0"/>
                        </a:rPr>
                        <a:t>субтест</a:t>
                      </a:r>
                      <a:r>
                        <a:rPr lang="ru-RU" sz="1200" kern="150" dirty="0" smtClean="0">
                          <a:effectLst/>
                          <a:latin typeface="Garamond" pitchFamily="18" charset="0"/>
                        </a:rPr>
                        <a:t>)</a:t>
                      </a:r>
                      <a:endParaRPr lang="ru-RU" sz="1200" kern="150" dirty="0" smtClean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604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постановка и решение проблемы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Ясюкова  «Самостоятельность мышления»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Александровская-</a:t>
                      </a:r>
                      <a:r>
                        <a:rPr lang="ru-RU" sz="1200" kern="150" dirty="0" err="1">
                          <a:effectLst/>
                          <a:latin typeface="Garamond" pitchFamily="18" charset="0"/>
                        </a:rPr>
                        <a:t>Гронбах</a:t>
                      </a: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 1.1, 1.4, (в к. года)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252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4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solidFill>
                            <a:schemeClr val="dk1"/>
                          </a:solidFill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Коммуникативные</a:t>
                      </a: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: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22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как общение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Социометрия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Социометрия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Социометрия  / Тест социальной перцепции Фидлера-Ясюковой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Тест социальной перцепции Фидлера-Ясюковой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Тест социальной перцепции Фидлера-Ясюковой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</a:tr>
              <a:tr h="22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как кооперация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200" kern="15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  <a:latin typeface="Garamond" pitchFamily="18" charset="0"/>
                        </a:rPr>
                        <a:t>как условие </a:t>
                      </a:r>
                      <a:r>
                        <a:rPr lang="ru-RU" sz="1200" kern="150" dirty="0" err="1">
                          <a:effectLst/>
                          <a:latin typeface="Garamond" pitchFamily="18" charset="0"/>
                        </a:rPr>
                        <a:t>интериоризации</a:t>
                      </a:r>
                      <a:endParaRPr lang="ru-RU" sz="1200" kern="150" dirty="0">
                        <a:effectLst/>
                        <a:latin typeface="Garamond" pitchFamily="18" charset="0"/>
                        <a:ea typeface="SimSun"/>
                        <a:cs typeface="Mangal"/>
                      </a:endParaRPr>
                    </a:p>
                  </a:txBody>
                  <a:tcPr marL="13670" marR="13670" marT="13670" marB="1367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1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805264" cy="348956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16334" r="3201" b="133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2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Бабынина\скачки\WP_20160204_08_21_41_P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12849" r="-263" b="13506"/>
          <a:stretch/>
        </p:blipFill>
        <p:spPr bwMode="auto">
          <a:xfrm>
            <a:off x="251520" y="764704"/>
            <a:ext cx="8595360" cy="37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5" descr="Презентация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288340"/>
            <a:ext cx="15716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sx="150000" sy="150000" algn="tl" rotWithShape="0">
              <a:schemeClr val="tx2">
                <a:lumMod val="50000"/>
                <a:alpha val="84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254000" prstMaterial="softEdge">
            <a:bevelT w="508000" h="508000"/>
            <a:bevelB w="508000" h="508000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Ψ</a:t>
            </a:r>
            <a:endParaRPr lang="ru-RU" sz="9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ox_foto_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06563"/>
            <a:ext cx="2682875" cy="3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231900"/>
            <a:ext cx="727868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Прямоугольник 12"/>
          <p:cNvSpPr>
            <a:spLocks noChangeArrowheads="1"/>
          </p:cNvSpPr>
          <p:nvPr/>
        </p:nvSpPr>
        <p:spPr bwMode="auto">
          <a:xfrm>
            <a:off x="4572000" y="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660033"/>
                </a:solidFill>
              </a:rPr>
              <a:t>Агентство «1С-Персонал»</a:t>
            </a:r>
          </a:p>
          <a:p>
            <a:pPr algn="ctr"/>
            <a:r>
              <a:rPr lang="ru-RU">
                <a:solidFill>
                  <a:srgbClr val="660033"/>
                </a:solidFill>
              </a:rPr>
              <a:t>по заказу</a:t>
            </a:r>
          </a:p>
          <a:p>
            <a:pPr algn="ctr"/>
            <a:r>
              <a:rPr lang="ru-RU">
                <a:solidFill>
                  <a:srgbClr val="660033"/>
                </a:solidFill>
              </a:rPr>
              <a:t>Федерального агентства по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9154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747</TotalTime>
  <Words>762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SimSun</vt:lpstr>
      <vt:lpstr>Arial</vt:lpstr>
      <vt:lpstr>Garamond</vt:lpstr>
      <vt:lpstr>Georgia</vt:lpstr>
      <vt:lpstr>Mangal</vt:lpstr>
      <vt:lpstr>Segoe Script</vt:lpstr>
      <vt:lpstr>Times New Roman</vt:lpstr>
      <vt:lpstr>Trebuchet MS</vt:lpstr>
      <vt:lpstr>Wingdings</vt:lpstr>
      <vt:lpstr>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Бабынина</dc:creator>
  <cp:lastModifiedBy>Лысенко С. Н.</cp:lastModifiedBy>
  <cp:revision>77</cp:revision>
  <dcterms:created xsi:type="dcterms:W3CDTF">2016-02-03T06:01:01Z</dcterms:created>
  <dcterms:modified xsi:type="dcterms:W3CDTF">2017-05-12T00:11:39Z</dcterms:modified>
</cp:coreProperties>
</file>