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4" r:id="rId6"/>
    <p:sldId id="265" r:id="rId7"/>
    <p:sldId id="266" r:id="rId8"/>
    <p:sldId id="263" r:id="rId9"/>
    <p:sldId id="267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25CD-637B-4483-801F-D93BDE510B1A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36BD-0453-49CB-8015-0E752FC86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5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25CD-637B-4483-801F-D93BDE510B1A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36BD-0453-49CB-8015-0E752FC86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5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25CD-637B-4483-801F-D93BDE510B1A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36BD-0453-49CB-8015-0E752FC86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05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25CD-637B-4483-801F-D93BDE510B1A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36BD-0453-49CB-8015-0E752FC86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3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25CD-637B-4483-801F-D93BDE510B1A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36BD-0453-49CB-8015-0E752FC86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25CD-637B-4483-801F-D93BDE510B1A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36BD-0453-49CB-8015-0E752FC86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64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25CD-637B-4483-801F-D93BDE510B1A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36BD-0453-49CB-8015-0E752FC86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0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25CD-637B-4483-801F-D93BDE510B1A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36BD-0453-49CB-8015-0E752FC86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87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25CD-637B-4483-801F-D93BDE510B1A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36BD-0453-49CB-8015-0E752FC86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1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25CD-637B-4483-801F-D93BDE510B1A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36BD-0453-49CB-8015-0E752FC86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5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25CD-637B-4483-801F-D93BDE510B1A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36BD-0453-49CB-8015-0E752FC86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11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625CD-637B-4483-801F-D93BDE510B1A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D36BD-0453-49CB-8015-0E752FC86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4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1516" y="1621984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целевой модели цифровой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6651" y="4129938"/>
            <a:ext cx="7541623" cy="229698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проект «Цифровая образовательная среда» национального проекта «Образование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Драгина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Е.А.,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МОБУ СОШ № 4</a:t>
            </a:r>
          </a:p>
          <a:p>
            <a:pPr algn="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августа 2019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0" y="5724238"/>
            <a:ext cx="1273959" cy="11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49" y="293032"/>
            <a:ext cx="7886700" cy="7794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проекта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531"/>
            <a:ext cx="1273959" cy="113376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976544" y="1003177"/>
            <a:ext cx="7546019" cy="53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6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49" y="293032"/>
            <a:ext cx="7886700" cy="1069044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Комплект оборудования по проекту «Цифровая образовательная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среда»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0" y="5724238"/>
            <a:ext cx="1273959" cy="11337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23929" y="2393038"/>
            <a:ext cx="1719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Интерактивная 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анель (2 шт.)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r="7407"/>
          <a:stretch>
            <a:fillRect/>
          </a:stretch>
        </p:blipFill>
        <p:spPr bwMode="auto">
          <a:xfrm>
            <a:off x="4877962" y="2027556"/>
            <a:ext cx="1724025" cy="1580515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75" y="1525578"/>
            <a:ext cx="113347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01386" y="1693836"/>
            <a:ext cx="2098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Ноутбук для управленческого персонала (6 шт.)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20" y="3034324"/>
            <a:ext cx="1678589" cy="11474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01386" y="3039369"/>
            <a:ext cx="209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Ноутбук учителя</a:t>
            </a:r>
          </a:p>
          <a:p>
            <a:pPr algn="ctr"/>
            <a:r>
              <a:rPr lang="ru-RU" dirty="0" smtClean="0"/>
              <a:t>(2 шт.)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01" y="4409788"/>
            <a:ext cx="19526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01386" y="4407374"/>
            <a:ext cx="2098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Ноутбук мобильного класса (30 шт.)</a:t>
            </a:r>
            <a:endParaRPr lang="ru-RU" dirty="0"/>
          </a:p>
        </p:txBody>
      </p:sp>
      <p:pic>
        <p:nvPicPr>
          <p:cNvPr id="15" name="Рисунок 14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2" t="13016" r="23019" b="12248"/>
          <a:stretch>
            <a:fillRect/>
          </a:stretch>
        </p:blipFill>
        <p:spPr bwMode="auto">
          <a:xfrm>
            <a:off x="4785365" y="3956963"/>
            <a:ext cx="1701878" cy="14406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6487243" y="4354127"/>
            <a:ext cx="2549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Многофункциональное </a:t>
            </a:r>
          </a:p>
          <a:p>
            <a:pPr algn="ctr"/>
            <a:r>
              <a:rPr lang="ru-RU" dirty="0" smtClean="0"/>
              <a:t>устройство(2 шт.)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3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2670" y="1690689"/>
            <a:ext cx="4399808" cy="694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Информационная среда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65937" y="3081586"/>
            <a:ext cx="2593274" cy="1261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с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Амурским Государственным Университетом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8981" y="3081585"/>
            <a:ext cx="2593274" cy="1261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8950" y="3081585"/>
            <a:ext cx="2593274" cy="12618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с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ФГУП «ЦЭНКИ»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65938" y="4733925"/>
            <a:ext cx="2593274" cy="896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Учебно-консультационный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ункт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АмГУ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5" idx="2"/>
            <a:endCxn id="6" idx="0"/>
          </p:cNvCxnSpPr>
          <p:nvPr/>
        </p:nvCxnSpPr>
        <p:spPr>
          <a:xfrm>
            <a:off x="4562574" y="2385395"/>
            <a:ext cx="0" cy="696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  <a:endCxn id="9" idx="0"/>
          </p:cNvCxnSpPr>
          <p:nvPr/>
        </p:nvCxnSpPr>
        <p:spPr>
          <a:xfrm>
            <a:off x="4562574" y="4343399"/>
            <a:ext cx="1" cy="390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5" idx="2"/>
          </p:cNvCxnSpPr>
          <p:nvPr/>
        </p:nvCxnSpPr>
        <p:spPr>
          <a:xfrm rot="16200000" flipH="1">
            <a:off x="5725986" y="1221983"/>
            <a:ext cx="696190" cy="30230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5" idx="2"/>
          </p:cNvCxnSpPr>
          <p:nvPr/>
        </p:nvCxnSpPr>
        <p:spPr>
          <a:xfrm rot="5400000">
            <a:off x="2736001" y="1255012"/>
            <a:ext cx="696191" cy="295695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619225" y="19237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участников образовательного процесса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МОБУ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4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3" y="5724238"/>
            <a:ext cx="1273959" cy="1133762"/>
          </a:xfrm>
          <a:prstGeom prst="rect">
            <a:avLst/>
          </a:prstGeom>
        </p:spPr>
      </p:pic>
      <p:cxnSp>
        <p:nvCxnSpPr>
          <p:cNvPr id="3" name="Прямая со стрелкой 2"/>
          <p:cNvCxnSpPr>
            <a:stCxn id="7" idx="3"/>
            <a:endCxn id="6" idx="1"/>
          </p:cNvCxnSpPr>
          <p:nvPr/>
        </p:nvCxnSpPr>
        <p:spPr>
          <a:xfrm>
            <a:off x="2902255" y="3712492"/>
            <a:ext cx="363682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3"/>
            <a:endCxn id="8" idx="1"/>
          </p:cNvCxnSpPr>
          <p:nvPr/>
        </p:nvCxnSpPr>
        <p:spPr>
          <a:xfrm flipV="1">
            <a:off x="5859211" y="3712492"/>
            <a:ext cx="429739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8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цифровой трансформации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системы образования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3114" y="2026315"/>
            <a:ext cx="2332587" cy="1353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Организационно-управленческий компонент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00700" y="2026316"/>
            <a:ext cx="2350226" cy="1353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Технологический компонент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23115" y="4333876"/>
            <a:ext cx="2332586" cy="139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 компонент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00700" y="4333876"/>
            <a:ext cx="2350226" cy="139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Образовательный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компонент</a:t>
            </a:r>
          </a:p>
        </p:txBody>
      </p:sp>
      <p:cxnSp>
        <p:nvCxnSpPr>
          <p:cNvPr id="10" name="Прямая со стрелкой 9"/>
          <p:cNvCxnSpPr>
            <a:stCxn id="6" idx="2"/>
            <a:endCxn id="14" idx="0"/>
          </p:cNvCxnSpPr>
          <p:nvPr/>
        </p:nvCxnSpPr>
        <p:spPr>
          <a:xfrm>
            <a:off x="2289408" y="3380305"/>
            <a:ext cx="0" cy="9535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3"/>
            <a:endCxn id="12" idx="1"/>
          </p:cNvCxnSpPr>
          <p:nvPr/>
        </p:nvCxnSpPr>
        <p:spPr>
          <a:xfrm>
            <a:off x="3455701" y="2703310"/>
            <a:ext cx="2144999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4" idx="3"/>
            <a:endCxn id="15" idx="1"/>
          </p:cNvCxnSpPr>
          <p:nvPr/>
        </p:nvCxnSpPr>
        <p:spPr>
          <a:xfrm>
            <a:off x="3455701" y="5029057"/>
            <a:ext cx="21449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0" y="5724238"/>
            <a:ext cx="1273959" cy="1133762"/>
          </a:xfrm>
          <a:prstGeom prst="rect">
            <a:avLst/>
          </a:prstGeom>
        </p:spPr>
      </p:pic>
      <p:cxnSp>
        <p:nvCxnSpPr>
          <p:cNvPr id="25" name="Прямая со стрелкой 24"/>
          <p:cNvCxnSpPr>
            <a:stCxn id="12" idx="2"/>
            <a:endCxn id="15" idx="0"/>
          </p:cNvCxnSpPr>
          <p:nvPr/>
        </p:nvCxnSpPr>
        <p:spPr>
          <a:xfrm>
            <a:off x="6775813" y="3380306"/>
            <a:ext cx="0" cy="9535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05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Организационно-управленческий компонент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366153"/>
            <a:ext cx="8353425" cy="492496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19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регионе единой среды электронного информационного обмена, планирования деятельности и регулирования процессов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</a:t>
            </a:r>
            <a:r>
              <a:rPr lang="en-US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sz="19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открытую образовательную платформу электронного (дистанционного)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обучения;</a:t>
            </a:r>
            <a:endParaRPr lang="en-US" sz="19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единую систему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документооборота, а также мониторинга системы образования в Амурской области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9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обеспечение, регулирующее использование регионального информационного обмена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стандарты и регламенты электронного документооборота, принятые в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регионе;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законодательства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"обратной связи": родители - образовательные организации - органы управления образованием.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95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0" y="5724238"/>
            <a:ext cx="1273959" cy="11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компонент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1219200"/>
            <a:ext cx="7966710" cy="507191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регионального обучения и поддержки педагогов и управленческого персонала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возможности повышения квалификации педагогов образовательных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педагогами возможностей сетевых инструментов и облачных сервисов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систему виртуальных семинаров и педсоветов;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положительную динамику качественного участия педагогов во всех рейтинговых мероприятиях городского, областного и всероссийского уровней.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0" y="5724238"/>
            <a:ext cx="1273959" cy="11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компонент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8" y="1280428"/>
            <a:ext cx="8172451" cy="475351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практик, ориентированных на получение современных образовательных результатов.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использования интернет-технологий, цифровых инструментов и образовательного контента в учебном процессе, внеурочной деятельности, воспитательном процессе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самоорганизацию труда и самообразования обучающихся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электронный контент по всем учебным предметам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расширения зоны индивидуального обучения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взаимодействие всех участников образовательного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фиксацию хода и результатов образовательного процесса.</a:t>
            </a:r>
          </a:p>
          <a:p>
            <a:pPr marL="0" indent="0" algn="just">
              <a:buNone/>
            </a:pP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0" y="5724238"/>
            <a:ext cx="1273959" cy="11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компонент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44589"/>
            <a:ext cx="7886700" cy="514653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технико-технологической стороны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 открытость образовательной платформы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всех образовательных организаций Амурской области к высокоскоростному Интернету (не менее 10 МБ/с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необходимую скорость (не менее 10 МБ/с) передачи данных при работе в сети Интернет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рабочем состоянии интерактивное оборудование учебных кабинетов и оборудование, размещенное в образовательных организациях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контентную фильтрацию всех компьютеров, подключенных к Интернету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договоров со сторонними организациями.</a:t>
            </a:r>
          </a:p>
          <a:p>
            <a:pPr marL="0" indent="0" algn="just">
              <a:buNone/>
            </a:pP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0" y="5724238"/>
            <a:ext cx="1273959" cy="11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293032"/>
            <a:ext cx="7886700" cy="7794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065048"/>
              </p:ext>
            </p:extLst>
          </p:nvPr>
        </p:nvGraphicFramePr>
        <p:xfrm>
          <a:off x="446643" y="1517531"/>
          <a:ext cx="8303510" cy="4143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078">
                  <a:extLst>
                    <a:ext uri="{9D8B030D-6E8A-4147-A177-3AD203B41FA5}">
                      <a16:colId xmlns:a16="http://schemas.microsoft.com/office/drawing/2014/main" xmlns="" val="3842100352"/>
                    </a:ext>
                  </a:extLst>
                </a:gridCol>
                <a:gridCol w="3565087">
                  <a:extLst>
                    <a:ext uri="{9D8B030D-6E8A-4147-A177-3AD203B41FA5}">
                      <a16:colId xmlns:a16="http://schemas.microsoft.com/office/drawing/2014/main" xmlns="" val="1785477922"/>
                    </a:ext>
                  </a:extLst>
                </a:gridCol>
                <a:gridCol w="3182907">
                  <a:extLst>
                    <a:ext uri="{9D8B030D-6E8A-4147-A177-3AD203B41FA5}">
                      <a16:colId xmlns:a16="http://schemas.microsoft.com/office/drawing/2014/main" xmlns="" val="2234461953"/>
                    </a:ext>
                  </a:extLst>
                </a:gridCol>
                <a:gridCol w="1067438">
                  <a:extLst>
                    <a:ext uri="{9D8B030D-6E8A-4147-A177-3AD203B41FA5}">
                      <a16:colId xmlns:a16="http://schemas.microsoft.com/office/drawing/2014/main" xmlns="" val="3145433006"/>
                    </a:ext>
                  </a:extLst>
                </a:gridCol>
              </a:tblGrid>
              <a:tr h="157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/>
                </a:tc>
                <a:extLst>
                  <a:ext uri="{0D108BD9-81ED-4DB2-BD59-A6C34878D82A}">
                    <a16:rowId xmlns:a16="http://schemas.microsoft.com/office/drawing/2014/main" xmlns="" val="3184701237"/>
                  </a:ext>
                </a:extLst>
              </a:tr>
              <a:tr h="885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 плана внедрения целевой модели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ЦОС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Амурской области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образования и науки Амурской области, федеральный оператор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- февраль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/>
                </a:tc>
                <a:extLst>
                  <a:ext uri="{0D108BD9-81ED-4DB2-BD59-A6C34878D82A}">
                    <a16:rowId xmlns:a16="http://schemas.microsoft.com/office/drawing/2014/main" xmlns="" val="2671045398"/>
                  </a:ext>
                </a:extLst>
              </a:tr>
              <a:tr h="118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 типового проекта (проектов) инфраструктурного листа технических и программных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образования и науки Амурской области, федеральный оператор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- апрель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/>
                </a:tc>
                <a:extLst>
                  <a:ext uri="{0D108BD9-81ED-4DB2-BD59-A6C34878D82A}">
                    <a16:rowId xmlns:a16="http://schemas.microsoft.com/office/drawing/2014/main" xmlns="" val="2260527064"/>
                  </a:ext>
                </a:extLst>
              </a:tr>
              <a:tr h="887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управленческих команд Амурской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образования и науки Амурской области, федеральный оператор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- июнь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/>
                </a:tc>
                <a:extLst>
                  <a:ext uri="{0D108BD9-81ED-4DB2-BD59-A6C34878D82A}">
                    <a16:rowId xmlns:a16="http://schemas.microsoft.com/office/drawing/2014/main" xmlns="" val="273154375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0988"/>
            <a:ext cx="1273959" cy="11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714870"/>
              </p:ext>
            </p:extLst>
          </p:nvPr>
        </p:nvGraphicFramePr>
        <p:xfrm>
          <a:off x="522678" y="1644868"/>
          <a:ext cx="8303510" cy="3880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078">
                  <a:extLst>
                    <a:ext uri="{9D8B030D-6E8A-4147-A177-3AD203B41FA5}">
                      <a16:colId xmlns:a16="http://schemas.microsoft.com/office/drawing/2014/main" xmlns="" val="3505985464"/>
                    </a:ext>
                  </a:extLst>
                </a:gridCol>
                <a:gridCol w="3565087">
                  <a:extLst>
                    <a:ext uri="{9D8B030D-6E8A-4147-A177-3AD203B41FA5}">
                      <a16:colId xmlns:a16="http://schemas.microsoft.com/office/drawing/2014/main" xmlns="" val="2507924824"/>
                    </a:ext>
                  </a:extLst>
                </a:gridCol>
                <a:gridCol w="3182907">
                  <a:extLst>
                    <a:ext uri="{9D8B030D-6E8A-4147-A177-3AD203B41FA5}">
                      <a16:colId xmlns:a16="http://schemas.microsoft.com/office/drawing/2014/main" xmlns="" val="3680768468"/>
                    </a:ext>
                  </a:extLst>
                </a:gridCol>
                <a:gridCol w="1067438">
                  <a:extLst>
                    <a:ext uri="{9D8B030D-6E8A-4147-A177-3AD203B41FA5}">
                      <a16:colId xmlns:a16="http://schemas.microsoft.com/office/drawing/2014/main" xmlns="" val="1299211670"/>
                    </a:ext>
                  </a:extLst>
                </a:gridCol>
              </a:tblGrid>
              <a:tr h="887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сотрудников и педагогов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 по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внедрению целевой модели цифровой образовательной среды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образования и науки Амурской области, федеральный оператор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- октябрь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1777586"/>
                  </a:ext>
                </a:extLst>
              </a:tr>
              <a:tr h="1181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Закупка, доставка и наладка средств вычислительной техники, программного обеспечения и презентационного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образования и науки Амурской области, федеральный оператор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- октябрь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464597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49" y="293032"/>
            <a:ext cx="7886700" cy="77946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112198"/>
              </p:ext>
            </p:extLst>
          </p:nvPr>
        </p:nvGraphicFramePr>
        <p:xfrm>
          <a:off x="544103" y="1263215"/>
          <a:ext cx="8303510" cy="362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078">
                  <a:extLst>
                    <a:ext uri="{9D8B030D-6E8A-4147-A177-3AD203B41FA5}">
                      <a16:colId xmlns:a16="http://schemas.microsoft.com/office/drawing/2014/main" xmlns="" val="4269353974"/>
                    </a:ext>
                  </a:extLst>
                </a:gridCol>
                <a:gridCol w="3565087">
                  <a:extLst>
                    <a:ext uri="{9D8B030D-6E8A-4147-A177-3AD203B41FA5}">
                      <a16:colId xmlns:a16="http://schemas.microsoft.com/office/drawing/2014/main" xmlns="" val="4024384992"/>
                    </a:ext>
                  </a:extLst>
                </a:gridCol>
                <a:gridCol w="3182907">
                  <a:extLst>
                    <a:ext uri="{9D8B030D-6E8A-4147-A177-3AD203B41FA5}">
                      <a16:colId xmlns:a16="http://schemas.microsoft.com/office/drawing/2014/main" xmlns="" val="2898182244"/>
                    </a:ext>
                  </a:extLst>
                </a:gridCol>
                <a:gridCol w="1067438">
                  <a:extLst>
                    <a:ext uri="{9D8B030D-6E8A-4147-A177-3AD203B41FA5}">
                      <a16:colId xmlns:a16="http://schemas.microsoft.com/office/drawing/2014/main" xmlns="" val="1492365136"/>
                    </a:ext>
                  </a:extLst>
                </a:gridCol>
              </a:tblGrid>
              <a:tr h="327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01" marR="61901" marT="6232" marB="6232"/>
                </a:tc>
                <a:extLst>
                  <a:ext uri="{0D108BD9-81ED-4DB2-BD59-A6C34878D82A}">
                    <a16:rowId xmlns:a16="http://schemas.microsoft.com/office/drawing/2014/main" xmlns="" val="363721174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0" y="5724238"/>
            <a:ext cx="1273959" cy="11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306</Words>
  <Application>Microsoft Office PowerPoint</Application>
  <PresentationFormat>Экран (4:3)</PresentationFormat>
  <Paragraphs>94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Внедрение целевой модели цифровой образовательной среды</vt:lpstr>
      <vt:lpstr>Сетевое взаимодействие участников образовательного процесса  МОБУ СОШ № 4</vt:lpstr>
      <vt:lpstr>Модель цифровой трансформации  региональной системы образования</vt:lpstr>
      <vt:lpstr>Организационно-управленческий компонент</vt:lpstr>
      <vt:lpstr>Методический компонент</vt:lpstr>
      <vt:lpstr>Образовательный компонент</vt:lpstr>
      <vt:lpstr>Технологический компонент</vt:lpstr>
      <vt:lpstr>Дорожная карта</vt:lpstr>
      <vt:lpstr>Дорожная карта</vt:lpstr>
      <vt:lpstr>Финансовое обеспечение проекта</vt:lpstr>
      <vt:lpstr>Комплект оборудования по проекту «Цифровая образовательная среда»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целевой модели цифровой образовательной среды В МОБУ СОШ № 4</dc:title>
  <dc:creator>Власенко</dc:creator>
  <cp:lastModifiedBy>Лысенко С. Н.</cp:lastModifiedBy>
  <cp:revision>25</cp:revision>
  <dcterms:created xsi:type="dcterms:W3CDTF">2019-08-25T22:43:06Z</dcterms:created>
  <dcterms:modified xsi:type="dcterms:W3CDTF">2019-08-27T01:13:55Z</dcterms:modified>
</cp:coreProperties>
</file>