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4" r:id="rId36"/>
    <p:sldId id="290" r:id="rId37"/>
    <p:sldId id="291" r:id="rId38"/>
    <p:sldId id="292" r:id="rId39"/>
    <p:sldId id="293" r:id="rId40"/>
    <p:sldId id="295" r:id="rId41"/>
    <p:sldId id="296" r:id="rId4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466" name="Group 2"/>
          <p:cNvGrpSpPr>
            <a:grpSpLocks/>
          </p:cNvGrpSpPr>
          <p:nvPr/>
        </p:nvGrpSpPr>
        <p:grpSpPr bwMode="auto">
          <a:xfrm>
            <a:off x="0" y="927100"/>
            <a:ext cx="8991600" cy="4495800"/>
            <a:chOff x="0" y="584"/>
            <a:chExt cx="5664" cy="2832"/>
          </a:xfrm>
        </p:grpSpPr>
        <p:sp>
          <p:nvSpPr>
            <p:cNvPr id="62467" name="AutoShape 3"/>
            <p:cNvSpPr>
              <a:spLocks noChangeArrowheads="1"/>
            </p:cNvSpPr>
            <p:nvPr userDrawn="1"/>
          </p:nvSpPr>
          <p:spPr bwMode="auto">
            <a:xfrm>
              <a:off x="432" y="1304"/>
              <a:ext cx="4656" cy="2112"/>
            </a:xfrm>
            <a:prstGeom prst="roundRect">
              <a:avLst>
                <a:gd name="adj" fmla="val 1666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 altLang="ru-RU" sz="2400">
                <a:latin typeface="Times New Roman" pitchFamily="18" charset="0"/>
              </a:endParaRPr>
            </a:p>
          </p:txBody>
        </p:sp>
        <p:sp>
          <p:nvSpPr>
            <p:cNvPr id="62468" name="Rectangle 4"/>
            <p:cNvSpPr>
              <a:spLocks noChangeArrowheads="1"/>
            </p:cNvSpPr>
            <p:nvPr userDrawn="1"/>
          </p:nvSpPr>
          <p:spPr bwMode="blackWhite">
            <a:xfrm>
              <a:off x="144" y="584"/>
              <a:ext cx="4512" cy="624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 altLang="ru-RU" sz="2400">
                <a:latin typeface="Times New Roman" pitchFamily="18" charset="0"/>
              </a:endParaRPr>
            </a:p>
          </p:txBody>
        </p:sp>
        <p:sp>
          <p:nvSpPr>
            <p:cNvPr id="62469" name="AutoShape 5"/>
            <p:cNvSpPr>
              <a:spLocks noChangeArrowheads="1"/>
            </p:cNvSpPr>
            <p:nvPr userDrawn="1"/>
          </p:nvSpPr>
          <p:spPr bwMode="blackWhite">
            <a:xfrm>
              <a:off x="0" y="872"/>
              <a:ext cx="5664" cy="1152"/>
            </a:xfrm>
            <a:custGeom>
              <a:avLst/>
              <a:gdLst>
                <a:gd name="G0" fmla="+- 1000 0 0"/>
                <a:gd name="G1" fmla="+- 1000 0 0"/>
                <a:gd name="G2" fmla="+- G0 0 G1"/>
                <a:gd name="G3" fmla="*/ G1 1 2"/>
                <a:gd name="G4" fmla="+- G0 0 G3"/>
                <a:gd name="T0" fmla="*/ 0 w 1000"/>
                <a:gd name="T1" fmla="*/ 0 h 1000"/>
                <a:gd name="T2" fmla="*/ 4416 w 1000"/>
                <a:gd name="T3" fmla="*/ 0 h 1000"/>
                <a:gd name="T4" fmla="*/ 4917 w 1000"/>
                <a:gd name="T5" fmla="*/ 500 h 1000"/>
                <a:gd name="T6" fmla="*/ 4417 w 1000"/>
                <a:gd name="T7" fmla="*/ 1000 h 1000"/>
                <a:gd name="T8" fmla="*/ 0 w 1000"/>
                <a:gd name="T9" fmla="*/ 1000 h 1000"/>
                <a:gd name="T10" fmla="*/ 0 w 1000"/>
                <a:gd name="T11" fmla="*/ 0 h 1000"/>
                <a:gd name="T12" fmla="*/ G4 w 1000"/>
                <a:gd name="T13" fmla="*/ G1 h 1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4917" h="1000">
                  <a:moveTo>
                    <a:pt x="0" y="0"/>
                  </a:moveTo>
                  <a:lnTo>
                    <a:pt x="4416" y="0"/>
                  </a:lnTo>
                  <a:cubicBezTo>
                    <a:pt x="4693" y="0"/>
                    <a:pt x="4917" y="223"/>
                    <a:pt x="4917" y="500"/>
                  </a:cubicBezTo>
                  <a:cubicBezTo>
                    <a:pt x="4917" y="776"/>
                    <a:pt x="4693" y="999"/>
                    <a:pt x="4417" y="1000"/>
                  </a:cubicBezTo>
                  <a:lnTo>
                    <a:pt x="0" y="100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altLang="ru-RU" sz="2400">
                <a:latin typeface="Times New Roman" pitchFamily="18" charset="0"/>
              </a:endParaRPr>
            </a:p>
          </p:txBody>
        </p:sp>
        <p:sp>
          <p:nvSpPr>
            <p:cNvPr id="62470" name="Line 6"/>
            <p:cNvSpPr>
              <a:spLocks noChangeShapeType="1"/>
            </p:cNvSpPr>
            <p:nvPr userDrawn="1"/>
          </p:nvSpPr>
          <p:spPr bwMode="auto">
            <a:xfrm>
              <a:off x="0" y="1928"/>
              <a:ext cx="5232" cy="0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2471" name="Rectangle 7"/>
          <p:cNvSpPr>
            <a:spLocks noGrp="1" noChangeArrowheads="1"/>
          </p:cNvSpPr>
          <p:nvPr>
            <p:ph type="ctrTitle"/>
          </p:nvPr>
        </p:nvSpPr>
        <p:spPr>
          <a:xfrm>
            <a:off x="228600" y="1427163"/>
            <a:ext cx="8077200" cy="1609725"/>
          </a:xfrm>
        </p:spPr>
        <p:txBody>
          <a:bodyPr/>
          <a:lstStyle>
            <a:lvl1pPr>
              <a:defRPr sz="4600"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62472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3441700"/>
            <a:ext cx="6629400" cy="16764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62473" name="Rectangle 9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71488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2474" name="Rectangle 10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5316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2475" name="Rectangle 11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133600" cy="471488"/>
          </a:xfrm>
        </p:spPr>
        <p:txBody>
          <a:bodyPr/>
          <a:lstStyle>
            <a:lvl1pPr>
              <a:defRPr/>
            </a:lvl1pPr>
          </a:lstStyle>
          <a:p>
            <a:fld id="{3D03A22C-718B-4774-88A4-7955A7A63DB9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8D65E0-C69D-42A4-AF44-672A42035CA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39331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0013" y="228600"/>
            <a:ext cx="2084387" cy="5791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95263" y="228600"/>
            <a:ext cx="6102350" cy="5791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6FA368-FA98-4CC2-BCDE-46D561A1D34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299304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600200"/>
            <a:ext cx="7924800" cy="44196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D90617E2-B0F0-4FB6-9604-619C1223EED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395777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3886200" cy="2133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3886200" cy="2133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609600" y="3886200"/>
            <a:ext cx="7924800" cy="2133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AAABDC34-1C6B-4B2F-8A52-2C99D4ECA4B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19961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2BB531-1F39-45BE-BB88-F78FD97AA8F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46787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95B917-44C5-40CA-BB8A-EB5B7049A37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52938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5E3D9F-B070-4AA0-B6DA-52FB7FED294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47578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50F2BB-ABAC-4285-9185-C42DFDE3D24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20127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195F60-A62A-468E-9ABF-E80BEBF4C85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84692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99FF1B-4DFF-4C2C-ACB0-64F1FCEF4AC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38162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0101C1-DFBD-4378-B115-2B2D462746B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25910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BDAB63-BDA7-4530-BD33-E16CF7B2601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37677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42" name="Group 2"/>
          <p:cNvGrpSpPr>
            <a:grpSpLocks/>
          </p:cNvGrpSpPr>
          <p:nvPr/>
        </p:nvGrpSpPr>
        <p:grpSpPr bwMode="auto">
          <a:xfrm>
            <a:off x="0" y="152400"/>
            <a:ext cx="8686800" cy="6096000"/>
            <a:chOff x="0" y="96"/>
            <a:chExt cx="5472" cy="3840"/>
          </a:xfrm>
        </p:grpSpPr>
        <p:sp>
          <p:nvSpPr>
            <p:cNvPr id="61443" name="AutoShape 3"/>
            <p:cNvSpPr>
              <a:spLocks noChangeArrowheads="1"/>
            </p:cNvSpPr>
            <p:nvPr/>
          </p:nvSpPr>
          <p:spPr bwMode="auto">
            <a:xfrm>
              <a:off x="240" y="336"/>
              <a:ext cx="5232" cy="3600"/>
            </a:xfrm>
            <a:prstGeom prst="roundRect">
              <a:avLst>
                <a:gd name="adj" fmla="val 1372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 altLang="ru-RU" sz="2400">
                <a:latin typeface="Times New Roman" pitchFamily="18" charset="0"/>
              </a:endParaRPr>
            </a:p>
          </p:txBody>
        </p:sp>
        <p:sp>
          <p:nvSpPr>
            <p:cNvPr id="61444" name="AutoShape 4"/>
            <p:cNvSpPr>
              <a:spLocks noChangeArrowheads="1"/>
            </p:cNvSpPr>
            <p:nvPr/>
          </p:nvSpPr>
          <p:spPr bwMode="blackWhite">
            <a:xfrm>
              <a:off x="0" y="96"/>
              <a:ext cx="5376" cy="768"/>
            </a:xfrm>
            <a:custGeom>
              <a:avLst/>
              <a:gdLst>
                <a:gd name="G0" fmla="+- 1000 0 0"/>
                <a:gd name="G1" fmla="+- 1000 0 0"/>
                <a:gd name="G2" fmla="+- G0 0 G1"/>
                <a:gd name="G3" fmla="*/ G1 1 2"/>
                <a:gd name="G4" fmla="+- G0 0 G3"/>
                <a:gd name="T0" fmla="*/ 0 w 1000"/>
                <a:gd name="T1" fmla="*/ 0 h 1000"/>
                <a:gd name="T2" fmla="*/ 6499 w 1000"/>
                <a:gd name="T3" fmla="*/ 0 h 1000"/>
                <a:gd name="T4" fmla="*/ 7000 w 1000"/>
                <a:gd name="T5" fmla="*/ 500 h 1000"/>
                <a:gd name="T6" fmla="*/ 6500 w 1000"/>
                <a:gd name="T7" fmla="*/ 1000 h 1000"/>
                <a:gd name="T8" fmla="*/ 0 w 1000"/>
                <a:gd name="T9" fmla="*/ 1000 h 1000"/>
                <a:gd name="T10" fmla="*/ 0 w 1000"/>
                <a:gd name="T11" fmla="*/ 0 h 1000"/>
                <a:gd name="T12" fmla="*/ G4 w 1000"/>
                <a:gd name="T13" fmla="*/ G1 h 1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7000" h="1000">
                  <a:moveTo>
                    <a:pt x="0" y="0"/>
                  </a:moveTo>
                  <a:lnTo>
                    <a:pt x="6499" y="0"/>
                  </a:lnTo>
                  <a:cubicBezTo>
                    <a:pt x="6776" y="0"/>
                    <a:pt x="7000" y="223"/>
                    <a:pt x="7000" y="500"/>
                  </a:cubicBezTo>
                  <a:cubicBezTo>
                    <a:pt x="7000" y="776"/>
                    <a:pt x="6776" y="999"/>
                    <a:pt x="6500" y="1000"/>
                  </a:cubicBezTo>
                  <a:lnTo>
                    <a:pt x="0" y="100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altLang="ru-RU" sz="2400">
                <a:latin typeface="Times New Roman" pitchFamily="18" charset="0"/>
              </a:endParaRPr>
            </a:p>
          </p:txBody>
        </p:sp>
        <p:sp>
          <p:nvSpPr>
            <p:cNvPr id="61445" name="Line 5"/>
            <p:cNvSpPr>
              <a:spLocks noChangeShapeType="1"/>
            </p:cNvSpPr>
            <p:nvPr/>
          </p:nvSpPr>
          <p:spPr bwMode="auto">
            <a:xfrm>
              <a:off x="0" y="768"/>
              <a:ext cx="5088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144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95263" y="228600"/>
            <a:ext cx="801528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6144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79248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61448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altLang="ru-RU"/>
          </a:p>
        </p:txBody>
      </p:sp>
      <p:sp>
        <p:nvSpPr>
          <p:cNvPr id="61449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endParaRPr lang="ru-RU" altLang="ru-RU"/>
          </a:p>
        </p:txBody>
      </p:sp>
      <p:sp>
        <p:nvSpPr>
          <p:cNvPr id="61450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</a:defRPr>
            </a:lvl1pPr>
          </a:lstStyle>
          <a:p>
            <a:fld id="{3D65B0A7-DF13-4704-BB8E-AB5318134973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00089.MTS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altLang="ru-RU" sz="2800" b="1"/>
              <a:t>Профессиональное</a:t>
            </a:r>
            <a:br>
              <a:rPr lang="ru-RU" altLang="ru-RU" sz="2800" b="1"/>
            </a:br>
            <a:r>
              <a:rPr lang="ru-RU" altLang="ru-RU" sz="2800" b="1"/>
              <a:t> самоопределение школьников, организация профильного обучения на территории города Зеи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733800" y="4191000"/>
            <a:ext cx="4267200" cy="990600"/>
          </a:xfrm>
        </p:spPr>
        <p:txBody>
          <a:bodyPr/>
          <a:lstStyle/>
          <a:p>
            <a:pPr algn="r"/>
            <a:r>
              <a:rPr lang="ru-RU" altLang="ru-RU" sz="1800" i="1" dirty="0" err="1" smtClean="0"/>
              <a:t>Гокова</a:t>
            </a:r>
            <a:r>
              <a:rPr lang="ru-RU" altLang="ru-RU" sz="1800" i="1" dirty="0" smtClean="0"/>
              <a:t> В.Я., заместитель начальника отдела образования администрации города </a:t>
            </a:r>
            <a:r>
              <a:rPr lang="ru-RU" altLang="ru-RU" sz="1800" i="1" dirty="0" err="1" smtClean="0"/>
              <a:t>Зеи</a:t>
            </a:r>
            <a:endParaRPr lang="ru-RU" altLang="ru-RU" sz="1800" i="1" dirty="0"/>
          </a:p>
          <a:p>
            <a:endParaRPr lang="ru-RU" altLang="ru-RU" sz="2400" dirty="0"/>
          </a:p>
          <a:p>
            <a:endParaRPr lang="ru-RU" altLang="ru-RU" sz="2400" dirty="0"/>
          </a:p>
          <a:p>
            <a:r>
              <a:rPr lang="ru-RU" altLang="ru-RU" sz="1600" dirty="0" err="1" smtClean="0"/>
              <a:t>г</a:t>
            </a:r>
            <a:r>
              <a:rPr lang="ru-RU" altLang="ru-RU" sz="1600" dirty="0" err="1" smtClean="0"/>
              <a:t>.Зея</a:t>
            </a:r>
            <a:r>
              <a:rPr lang="ru-RU" altLang="ru-RU" sz="1600" dirty="0" smtClean="0"/>
              <a:t>, 2017 </a:t>
            </a:r>
            <a:r>
              <a:rPr lang="ru-RU" altLang="ru-RU" sz="1600" dirty="0"/>
              <a:t>г.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600"/>
              <a:t>Нормативная база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305800" cy="4800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 sz="1500"/>
              <a:t>Распоряжение Правительства РФ 15 мая 2013  № 792-р «Об утверждении Государственной программы Российской Федерации «Развитие образования» на 2013-2020 годы» (в части поддержки региональных программ модернизации  профессионального образования, начатой в 2011 году в рамках Федеральной целевой программы развития образования на 2011-2015 гг.);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altLang="ru-RU" sz="1500"/>
          </a:p>
          <a:p>
            <a:pPr>
              <a:lnSpc>
                <a:spcPct val="80000"/>
              </a:lnSpc>
            </a:pPr>
            <a:r>
              <a:rPr lang="ru-RU" altLang="ru-RU" sz="1500"/>
              <a:t> Распоряжение Правительства РФ от 05 марта 2015 № 366-р «Об утверждении Плана мероприятий, направленных на популяризацию рабочих и инженерных профессий»;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altLang="ru-RU" sz="1500"/>
          </a:p>
          <a:p>
            <a:pPr>
              <a:lnSpc>
                <a:spcPct val="80000"/>
              </a:lnSpc>
            </a:pPr>
            <a:r>
              <a:rPr lang="ru-RU" altLang="ru-RU" sz="1500"/>
              <a:t>Приказ Федерального агентства по делам молодежи от 30 сентября 2013 № 266 «Об утверждения положения о Всероссийском конкурсе на присуждение Премии «Траектория» за лучшие проекты, содействующие профессиональному самоопределению молодежи»;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altLang="ru-RU" sz="1500"/>
          </a:p>
          <a:p>
            <a:pPr>
              <a:lnSpc>
                <a:spcPct val="80000"/>
              </a:lnSpc>
            </a:pPr>
            <a:r>
              <a:rPr lang="ru-RU" altLang="ru-RU" sz="1500"/>
              <a:t> Совместный приказ Минтруда РФ и Минобрнауки РФ от 27 июля 2013 № 90/985 «О межведомственном координационном совете по профессиональной ориентации молодежи»;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altLang="ru-RU" sz="1500"/>
          </a:p>
          <a:p>
            <a:pPr>
              <a:lnSpc>
                <a:spcPct val="80000"/>
              </a:lnSpc>
            </a:pPr>
            <a:r>
              <a:rPr lang="ru-RU" altLang="ru-RU" sz="1500"/>
              <a:t> Приказ Минтруда РФ от 23 августа 2013 № 380н «Об утверждении федерального государственного стандарта государственной услуги по организации профессиональной ориентации граждан в целях выбора сферы деятельности (профессии), трудоустройства, прохождения профессионального обучения и получения дополнительного профессионального образования»;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3200"/>
              <a:t>Проблемы сопровождения профессионального самоопределения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 sz="2800"/>
              <a:t>Отсутствие государственной координации</a:t>
            </a:r>
          </a:p>
          <a:p>
            <a:pPr>
              <a:buFont typeface="Wingdings" pitchFamily="2" charset="2"/>
              <a:buNone/>
            </a:pPr>
            <a:r>
              <a:rPr lang="ru-RU" altLang="ru-RU" sz="2800"/>
              <a:t> </a:t>
            </a:r>
          </a:p>
          <a:p>
            <a:r>
              <a:rPr lang="ru-RU" altLang="ru-RU" sz="2800"/>
              <a:t>Устаревшие подходы и имитация практики </a:t>
            </a:r>
          </a:p>
          <a:p>
            <a:pPr>
              <a:buFont typeface="Wingdings" pitchFamily="2" charset="2"/>
              <a:buNone/>
            </a:pPr>
            <a:endParaRPr lang="ru-RU" altLang="ru-RU" sz="2800"/>
          </a:p>
          <a:p>
            <a:r>
              <a:rPr lang="ru-RU" altLang="ru-RU" sz="2800"/>
              <a:t>Кадровые проблемы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3200"/>
              <a:t>Проблемы сопровождения профессионального самоопределения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8305800" cy="3657600"/>
          </a:xfrm>
        </p:spPr>
        <p:txBody>
          <a:bodyPr/>
          <a:lstStyle/>
          <a:p>
            <a:r>
              <a:rPr lang="ru-RU" altLang="ru-RU" sz="2800"/>
              <a:t>Профориентационная работа неэффективна в тех образовательных учреждениях, в которых не налажено социальное партнерство с предприятиями экономической и социальной сферы и службами занятости – в этом случае профессиональная ориентация подменяется образовательным консультированием.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60" name="Group 5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0708514"/>
              </p:ext>
            </p:extLst>
          </p:nvPr>
        </p:nvGraphicFramePr>
        <p:xfrm>
          <a:off x="609600" y="1600200"/>
          <a:ext cx="7924800" cy="3946527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1981200"/>
                <a:gridCol w="1981200"/>
                <a:gridCol w="1979613"/>
                <a:gridCol w="1982787"/>
              </a:tblGrid>
              <a:tr h="381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Наименование ОУ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2014-2015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2015-2016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2016-2017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</a:tr>
              <a:tr h="4524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МОАУ СОШ № 1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12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12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11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</a:tr>
              <a:tr h="4508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МОБУ ЦО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7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8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</a:tr>
              <a:tr h="4524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МОБУ Лицей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8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9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8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</a:tr>
              <a:tr h="4524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МОБУ СОШ № 4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8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7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11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</a:tr>
              <a:tr h="4508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МОБУ СОШ № 5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7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6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7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</a:tr>
              <a:tr h="8540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МБО ДО ДДТ «Ровесник»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4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7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</a:tr>
              <a:tr h="4524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Итого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46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46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45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</a:tr>
            </a:tbl>
          </a:graphicData>
        </a:graphic>
      </p:graphicFrame>
      <p:sp>
        <p:nvSpPr>
          <p:cNvPr id="21559" name="Rectangle 5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200"/>
              <a:t>Предпрофильная подготовка в 9 классах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617" name="Group 6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4110869"/>
              </p:ext>
            </p:extLst>
          </p:nvPr>
        </p:nvGraphicFramePr>
        <p:xfrm>
          <a:off x="609600" y="1600200"/>
          <a:ext cx="7924800" cy="4291205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839788"/>
                <a:gridCol w="4664075"/>
                <a:gridCol w="2420937"/>
              </a:tblGrid>
              <a:tr h="2889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№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Название элективного курса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Кол-во часов в неделю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</a:tr>
              <a:tr h="298450"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МОАУ СОШ № 1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95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tabLst>
                          <a:tab pos="4572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4572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tabLst>
                          <a:tab pos="4572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kumimoji="0" lang="ru-RU" alt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 1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История родного края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8 ч.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</a:tr>
              <a:tr h="3111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tabLst>
                          <a:tab pos="4572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4572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tabLst>
                          <a:tab pos="4572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kumimoji="0" lang="ru-RU" alt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 2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Основы </a:t>
                      </a:r>
                      <a:r>
                        <a:rPr kumimoji="0" lang="ru-RU" altLang="ru-RU" sz="14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электрорадиотехники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8 ч.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</a:tr>
              <a:tr h="3079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tabLst>
                          <a:tab pos="4572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4572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tabLst>
                          <a:tab pos="4572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kumimoji="0" lang="ru-RU" alt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 3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Человек имеет право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8 ч.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</a:tr>
              <a:tr h="4191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tabLst>
                          <a:tab pos="4572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4572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tabLst>
                          <a:tab pos="4572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kumimoji="0" lang="ru-RU" alt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 4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Путешествие по достопримечательностям мира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8 ч.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</a:tr>
              <a:tr h="3095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tabLst>
                          <a:tab pos="4572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4572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tabLst>
                          <a:tab pos="4572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kumimoji="0" lang="ru-RU" alt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 5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Введение в экономику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8 ч.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</a:tr>
              <a:tr h="3095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tabLst>
                          <a:tab pos="4572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4572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tabLst>
                          <a:tab pos="4572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kumimoji="0" lang="ru-RU" alt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 6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Основы выбора профессии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8 ч.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</a:tr>
              <a:tr h="4619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tabLst>
                          <a:tab pos="4572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4572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tabLst>
                          <a:tab pos="4572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kumimoji="0" lang="ru-RU" alt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 7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Ресурсы сети интернет для изучающих английский язык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8 ч.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</a:tr>
              <a:tr h="3079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tabLst>
                          <a:tab pos="4572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4572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tabLst>
                          <a:tab pos="4572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kumimoji="0" lang="ru-RU" alt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 8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Уравнения с модулем и параметрами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8 ч.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</a:tr>
              <a:tr h="320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tabLst>
                          <a:tab pos="4572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4572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tabLst>
                          <a:tab pos="4572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kumimoji="0" lang="ru-RU" alt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 9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Физика в доме и для дома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12 ч.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</a:tr>
              <a:tr h="3079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tabLst>
                          <a:tab pos="4572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4572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tabLst>
                          <a:tab pos="4572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kumimoji="0" lang="ru-RU" alt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 10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Контрольная закупка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12 ч.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</a:tr>
              <a:tr h="3095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tabLst>
                          <a:tab pos="4572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4572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tabLst>
                          <a:tab pos="4572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kumimoji="0" lang="ru-RU" alt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11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Решение текстовых задач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12 ч.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</a:tr>
            </a:tbl>
          </a:graphicData>
        </a:graphic>
      </p:graphicFrame>
      <p:sp>
        <p:nvSpPr>
          <p:cNvPr id="23620" name="Rectangle 68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pPr algn="ctr"/>
            <a:r>
              <a:rPr lang="ru-RU" altLang="ru-RU" sz="2400" b="1"/>
              <a:t>Перечень элективных курсов для обучающихся   9-х классов города Зеи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709" name="Group 10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191851"/>
              </p:ext>
            </p:extLst>
          </p:nvPr>
        </p:nvGraphicFramePr>
        <p:xfrm>
          <a:off x="609600" y="1600200"/>
          <a:ext cx="7924800" cy="3317432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533400"/>
                <a:gridCol w="5181600"/>
                <a:gridCol w="2209800"/>
              </a:tblGrid>
              <a:tr h="401638"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tabLst>
                          <a:tab pos="4572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4572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tabLst>
                          <a:tab pos="4572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kumimoji="0" lang="ru-RU" alt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МОБУ ЦО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92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tabLst>
                          <a:tab pos="4572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4572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tabLst>
                          <a:tab pos="4572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kumimoji="0" lang="ru-RU" altLang="ru-RU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 1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Практикум по решению уравнений и неравенств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24 ч.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</a:tr>
              <a:tr h="3349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tabLst>
                          <a:tab pos="4572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4572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tabLst>
                          <a:tab pos="4572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kumimoji="0" lang="ru-RU" altLang="ru-RU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 2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Твое профессиональное призвание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10 ч.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</a:tr>
              <a:tr h="3587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tabLst>
                          <a:tab pos="4572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4572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tabLst>
                          <a:tab pos="4572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kumimoji="0" lang="ru-RU" altLang="ru-RU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 3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Этика и психология семейной жизни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10 ч.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</a:tr>
              <a:tr h="3603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tabLst>
                          <a:tab pos="4572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4572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tabLst>
                          <a:tab pos="4572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kumimoji="0" lang="ru-RU" altLang="ru-RU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 4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Практикум по решению физических задач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10 ч.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</a:tr>
              <a:tr h="330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tabLst>
                          <a:tab pos="4572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4572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tabLst>
                          <a:tab pos="4572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kumimoji="0" lang="ru-RU" altLang="ru-RU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 5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Практикум по решению текстовых задач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24 ч.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</a:tr>
              <a:tr h="3381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tabLst>
                          <a:tab pos="4572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4572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tabLst>
                          <a:tab pos="4572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kumimoji="0" lang="ru-RU" altLang="ru-RU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 6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Рациональные способы решения задач по информатике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10 ч.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</a:tr>
              <a:tr h="330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tabLst>
                          <a:tab pos="4572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4572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tabLst>
                          <a:tab pos="4572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kumimoji="0" lang="ru-RU" altLang="ru-RU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7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Успешно пишем сочинение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24 ч.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</a:tr>
              <a:tr h="330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tabLst>
                          <a:tab pos="4572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4572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tabLst>
                          <a:tab pos="4572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kumimoji="0" lang="ru-RU" altLang="ru-RU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8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 мире химических реакций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 ч.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</a:tr>
            </a:tbl>
          </a:graphicData>
        </a:graphic>
      </p:graphicFrame>
      <p:sp>
        <p:nvSpPr>
          <p:cNvPr id="25706" name="Rectangle 106"/>
          <p:cNvSpPr>
            <a:spLocks noGrp="1" noChangeArrowheads="1"/>
          </p:cNvSpPr>
          <p:nvPr>
            <p:ph type="title"/>
          </p:nvPr>
        </p:nvSpPr>
        <p:spPr>
          <a:xfrm>
            <a:off x="152400" y="457200"/>
            <a:ext cx="8015288" cy="685800"/>
          </a:xfrm>
          <a:noFill/>
          <a:ln/>
        </p:spPr>
        <p:txBody>
          <a:bodyPr/>
          <a:lstStyle/>
          <a:p>
            <a:pPr algn="ctr"/>
            <a:r>
              <a:rPr lang="ru-RU" altLang="ru-RU" sz="2400" b="1"/>
              <a:t>Перечень элективных курсов для обучающихся   9-х классов города Зеи</a:t>
            </a:r>
            <a:r>
              <a:rPr lang="ru-RU" altLang="ru-RU" sz="2400"/>
              <a:t/>
            </a:r>
            <a:br>
              <a:rPr lang="ru-RU" altLang="ru-RU" sz="2400"/>
            </a:br>
            <a:endParaRPr lang="ru-RU" altLang="ru-RU" sz="24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712" name="Group 8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353503"/>
              </p:ext>
            </p:extLst>
          </p:nvPr>
        </p:nvGraphicFramePr>
        <p:xfrm>
          <a:off x="609600" y="1600200"/>
          <a:ext cx="7924800" cy="3138044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533400"/>
                <a:gridCol w="5122863"/>
                <a:gridCol w="2268537"/>
              </a:tblGrid>
              <a:tr h="268288"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tabLst>
                          <a:tab pos="4572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4572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tabLst>
                          <a:tab pos="4572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kumimoji="0" lang="ru-RU" alt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МОБУ Лицей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33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tabLst>
                          <a:tab pos="4572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4572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tabLst>
                          <a:tab pos="4572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kumimoji="0" lang="ru-RU" altLang="ru-RU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Безопасное движение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16 ч.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</a:tr>
              <a:tr h="3794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tabLst>
                          <a:tab pos="4572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4572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tabLst>
                          <a:tab pos="4572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kumimoji="0" lang="ru-RU" altLang="ru-RU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Создание видеофильмов </a:t>
                      </a:r>
                      <a:r>
                        <a:rPr kumimoji="0" lang="en-US" altLang="ru-RU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Windows Movie Maker</a:t>
                      </a:r>
                      <a:r>
                        <a:rPr kumimoji="0" lang="ru-RU" altLang="ru-RU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16 ч.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</a:tr>
              <a:tr h="4349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tabLst>
                          <a:tab pos="4572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4572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tabLst>
                          <a:tab pos="4572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kumimoji="0" lang="ru-RU" altLang="ru-RU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Решение задач основных тем курса математики 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34 ч.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</a:tr>
              <a:tr h="3841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tabLst>
                          <a:tab pos="4572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4572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tabLst>
                          <a:tab pos="4572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kumimoji="0" lang="ru-RU" altLang="ru-RU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4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Решение задач по физике повышенной сложности  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34 ч.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</a:tr>
              <a:tr h="3333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tabLst>
                          <a:tab pos="4572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4572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tabLst>
                          <a:tab pos="4572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kumimoji="0" lang="ru-RU" altLang="ru-RU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Тайны человека 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16 ч.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</a:tr>
              <a:tr h="381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tabLst>
                          <a:tab pos="4572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4572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tabLst>
                          <a:tab pos="4572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kumimoji="0" lang="ru-RU" altLang="ru-RU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6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 Экзамен на пять (русский язык)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16 ч.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</a:tr>
              <a:tr h="3667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tabLst>
                          <a:tab pos="4572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4572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tabLst>
                          <a:tab pos="4572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kumimoji="0" lang="ru-RU" altLang="ru-RU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7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+mj-lt"/>
                        <a:buNone/>
                        <a:tabLst>
                          <a:tab pos="457200" algn="l"/>
                        </a:tabLst>
                      </a:pP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 В мире поэзии  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16 ч.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</a:tr>
            </a:tbl>
          </a:graphicData>
        </a:graphic>
      </p:graphicFrame>
      <p:sp>
        <p:nvSpPr>
          <p:cNvPr id="26708" name="Rectangle 84"/>
          <p:cNvSpPr>
            <a:spLocks noGrp="1" noChangeArrowheads="1"/>
          </p:cNvSpPr>
          <p:nvPr>
            <p:ph type="title"/>
          </p:nvPr>
        </p:nvSpPr>
        <p:spPr>
          <a:xfrm>
            <a:off x="152400" y="457200"/>
            <a:ext cx="8015288" cy="685800"/>
          </a:xfrm>
          <a:noFill/>
          <a:ln/>
        </p:spPr>
        <p:txBody>
          <a:bodyPr/>
          <a:lstStyle/>
          <a:p>
            <a:pPr algn="ctr"/>
            <a:r>
              <a:rPr lang="ru-RU" altLang="ru-RU" sz="2400" b="1"/>
              <a:t>Перечень элективных курсов для обучающихся   9-х классов города Зеи</a:t>
            </a:r>
            <a:r>
              <a:rPr lang="ru-RU" altLang="ru-RU" sz="2400"/>
              <a:t/>
            </a:r>
            <a:br>
              <a:rPr lang="ru-RU" altLang="ru-RU" sz="2400"/>
            </a:br>
            <a:endParaRPr lang="ru-RU" altLang="ru-RU" sz="24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741" name="Group 9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8399194"/>
              </p:ext>
            </p:extLst>
          </p:nvPr>
        </p:nvGraphicFramePr>
        <p:xfrm>
          <a:off x="533400" y="1447800"/>
          <a:ext cx="7924800" cy="4419602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839788"/>
                <a:gridCol w="4894262"/>
                <a:gridCol w="2190750"/>
              </a:tblGrid>
              <a:tr h="404813"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tabLst>
                          <a:tab pos="4572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4572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tabLst>
                          <a:tab pos="4572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kumimoji="0" lang="ru-RU" alt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МОБУ СОШ № 4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60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tabLst>
                          <a:tab pos="4572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4572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tabLst>
                          <a:tab pos="4572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kumimoji="0" lang="ru-RU" altLang="ru-RU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 1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Правоведение. Изучаем конституцию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</a:tr>
              <a:tr h="3587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tabLst>
                          <a:tab pos="4572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4572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tabLst>
                          <a:tab pos="4572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kumimoji="0" lang="ru-RU" altLang="ru-RU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 2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Методы решения творческих задач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</a:tr>
              <a:tr h="3460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tabLst>
                          <a:tab pos="4572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4572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tabLst>
                          <a:tab pos="4572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kumimoji="0" lang="ru-RU" altLang="ru-RU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 3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Путь в профессию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</a:tr>
              <a:tr h="4159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tabLst>
                          <a:tab pos="4572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4572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tabLst>
                          <a:tab pos="4572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kumimoji="0" lang="ru-RU" altLang="ru-RU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 4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Ключи к тайнам Клио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</a:tr>
              <a:tr h="381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tabLst>
                          <a:tab pos="4572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4572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tabLst>
                          <a:tab pos="4572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kumimoji="0" lang="ru-RU" altLang="ru-RU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 5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Три ступени к успеху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</a:tr>
              <a:tr h="3698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tabLst>
                          <a:tab pos="4572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4572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tabLst>
                          <a:tab pos="4572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kumimoji="0" lang="ru-RU" altLang="ru-RU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 6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Избранные вопросы математики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</a:tr>
              <a:tr h="3603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tabLst>
                          <a:tab pos="4572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4572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tabLst>
                          <a:tab pos="4572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kumimoji="0" lang="ru-RU" altLang="ru-RU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 7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Россия в мире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</a:tr>
              <a:tr h="3587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tabLst>
                          <a:tab pos="4572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4572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tabLst>
                          <a:tab pos="4572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kumimoji="0" lang="ru-RU" altLang="ru-RU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8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Методы решения физических задач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</a:tr>
              <a:tr h="3587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tabLst>
                          <a:tab pos="4572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4572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tabLst>
                          <a:tab pos="4572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kumimoji="0" lang="ru-RU" altLang="ru-RU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9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Химия в задачах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</a:tr>
              <a:tr h="3587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tabLst>
                          <a:tab pos="4572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4572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tabLst>
                          <a:tab pos="4572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kumimoji="0" lang="ru-RU" altLang="ru-RU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10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Классическая биология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</a:tr>
              <a:tr h="3603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tabLst>
                          <a:tab pos="4572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4572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tabLst>
                          <a:tab pos="4572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kumimoji="0" lang="ru-RU" altLang="ru-RU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11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Формирование языковых компетенций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</a:tr>
            </a:tbl>
          </a:graphicData>
        </a:graphic>
      </p:graphicFrame>
      <p:sp>
        <p:nvSpPr>
          <p:cNvPr id="27745" name="Rectangle 97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015288" cy="762000"/>
          </a:xfrm>
          <a:noFill/>
          <a:ln/>
        </p:spPr>
        <p:txBody>
          <a:bodyPr/>
          <a:lstStyle/>
          <a:p>
            <a:pPr algn="ctr"/>
            <a:r>
              <a:rPr lang="ru-RU" altLang="ru-RU" sz="2400" b="1"/>
              <a:t>Перечень элективных курсов для обучающихся   9-х классов города Зеи</a:t>
            </a:r>
            <a:r>
              <a:rPr lang="ru-RU" altLang="ru-RU" sz="2400"/>
              <a:t/>
            </a:r>
            <a:br>
              <a:rPr lang="ru-RU" altLang="ru-RU" sz="2400"/>
            </a:br>
            <a:endParaRPr lang="ru-RU" altLang="ru-RU" sz="24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772" name="Group 10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3374489"/>
              </p:ext>
            </p:extLst>
          </p:nvPr>
        </p:nvGraphicFramePr>
        <p:xfrm>
          <a:off x="609600" y="1600200"/>
          <a:ext cx="7924800" cy="3563557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533400"/>
                <a:gridCol w="5791200"/>
                <a:gridCol w="1600200"/>
              </a:tblGrid>
              <a:tr h="471488"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tabLst>
                          <a:tab pos="4572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4572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tabLst>
                          <a:tab pos="4572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kumimoji="0" lang="ru-RU" altLang="ru-RU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МОБУ СОШ № 5</a:t>
                      </a: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95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tabLst>
                          <a:tab pos="4572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4572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tabLst>
                          <a:tab pos="4572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kumimoji="0" lang="ru-RU" altLang="ru-RU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 1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Основы инженерной графики</a:t>
                      </a: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12 ч.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</a:tr>
              <a:tr h="3841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tabLst>
                          <a:tab pos="4572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4572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tabLst>
                          <a:tab pos="4572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kumimoji="0" lang="ru-RU" altLang="ru-RU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 2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Основы правовых знаний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12 ч.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</a:tr>
              <a:tr h="482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tabLst>
                          <a:tab pos="4572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4572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tabLst>
                          <a:tab pos="4572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kumimoji="0" lang="ru-RU" altLang="ru-RU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 3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Профессиональное самоопределение</a:t>
                      </a: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12 ч.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</a:tr>
              <a:tr h="4222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tabLst>
                          <a:tab pos="4572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4572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tabLst>
                          <a:tab pos="4572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kumimoji="0" lang="ru-RU" altLang="ru-RU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 4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Физика в задачах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12 ч.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</a:tr>
              <a:tr h="396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tabLst>
                          <a:tab pos="4572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4572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tabLst>
                          <a:tab pos="4572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kumimoji="0" lang="ru-RU" altLang="ru-RU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 5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Математика: подготовка к  ОГЭ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12 ч.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</a:tr>
              <a:tr h="4095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tabLst>
                          <a:tab pos="4572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4572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tabLst>
                          <a:tab pos="4572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kumimoji="0" lang="ru-RU" altLang="ru-RU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 6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НВП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12 ч.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</a:tr>
              <a:tr h="4191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tabLst>
                          <a:tab pos="4572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4572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tabLst>
                          <a:tab pos="4572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kumimoji="0" lang="ru-RU" altLang="ru-RU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7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Деловые отношения, деловой этикет, деловые бумаги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12 ч.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</a:tr>
            </a:tbl>
          </a:graphicData>
        </a:graphic>
      </p:graphicFrame>
      <p:sp>
        <p:nvSpPr>
          <p:cNvPr id="28768" name="Rectangle 96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015288" cy="762000"/>
          </a:xfrm>
          <a:noFill/>
          <a:ln/>
        </p:spPr>
        <p:txBody>
          <a:bodyPr/>
          <a:lstStyle/>
          <a:p>
            <a:pPr algn="ctr"/>
            <a:r>
              <a:rPr lang="ru-RU" altLang="ru-RU" sz="2400" b="1"/>
              <a:t>Перечень элективных курсов для обучающихся   9-х классов города Зеи</a:t>
            </a:r>
            <a:r>
              <a:rPr lang="ru-RU" altLang="ru-RU" sz="2400"/>
              <a:t/>
            </a:r>
            <a:br>
              <a:rPr lang="ru-RU" altLang="ru-RU" sz="2400"/>
            </a:br>
            <a:endParaRPr lang="ru-RU" altLang="ru-RU" sz="24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752" name="Group 5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3726631"/>
              </p:ext>
            </p:extLst>
          </p:nvPr>
        </p:nvGraphicFramePr>
        <p:xfrm>
          <a:off x="609600" y="1676400"/>
          <a:ext cx="7696200" cy="845249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444500"/>
                <a:gridCol w="4311650"/>
                <a:gridCol w="2940050"/>
              </a:tblGrid>
              <a:tr h="215900"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tabLst>
                          <a:tab pos="4572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4572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tabLst>
                          <a:tab pos="4572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kumimoji="0" lang="ru-RU" altLang="ru-RU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МБО ДО ДДТ «Ровесник»</a:t>
                      </a:r>
                      <a:endParaRPr kumimoji="0" lang="ru-RU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91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tabLst>
                          <a:tab pos="4572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4572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tabLst>
                          <a:tab pos="4572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kumimoji="0" lang="ru-RU" altLang="ru-RU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 1</a:t>
                      </a: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Актёрское мастерство</a:t>
                      </a:r>
                      <a:endParaRPr kumimoji="0" lang="ru-RU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</a:tr>
            </a:tbl>
          </a:graphicData>
        </a:graphic>
      </p:graphicFrame>
      <p:sp>
        <p:nvSpPr>
          <p:cNvPr id="29749" name="Rectangle 53"/>
          <p:cNvSpPr>
            <a:spLocks noGrp="1" noChangeArrowheads="1"/>
          </p:cNvSpPr>
          <p:nvPr>
            <p:ph type="title"/>
          </p:nvPr>
        </p:nvSpPr>
        <p:spPr>
          <a:xfrm>
            <a:off x="152400" y="457200"/>
            <a:ext cx="8015288" cy="685800"/>
          </a:xfrm>
          <a:noFill/>
          <a:ln/>
        </p:spPr>
        <p:txBody>
          <a:bodyPr/>
          <a:lstStyle/>
          <a:p>
            <a:pPr algn="ctr"/>
            <a:r>
              <a:rPr lang="ru-RU" altLang="ru-RU" sz="2400" b="1"/>
              <a:t>Перечень элективных курсов для обучающихся   9-х классов города Зеи</a:t>
            </a:r>
            <a:r>
              <a:rPr lang="ru-RU" altLang="ru-RU" sz="2400"/>
              <a:t/>
            </a:r>
            <a:br>
              <a:rPr lang="ru-RU" altLang="ru-RU" sz="2400"/>
            </a:br>
            <a:endParaRPr lang="ru-RU" altLang="ru-RU" sz="2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5263" y="228600"/>
            <a:ext cx="8015287" cy="762000"/>
          </a:xfrm>
        </p:spPr>
        <p:txBody>
          <a:bodyPr/>
          <a:lstStyle/>
          <a:p>
            <a:r>
              <a:rPr lang="ru-RU" altLang="ru-RU" sz="3600"/>
              <a:t>Нормативная база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382000" cy="4876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 sz="1300" dirty="0"/>
              <a:t>Концепция организационно-педагогического сопровождения профессионального самоопределения обучающихся в условиях непрерывности образования.</a:t>
            </a:r>
          </a:p>
          <a:p>
            <a:pPr>
              <a:lnSpc>
                <a:spcPct val="80000"/>
              </a:lnSpc>
            </a:pPr>
            <a:r>
              <a:rPr lang="ru-RU" altLang="ru-RU" sz="1300" dirty="0"/>
              <a:t>Стратегия развития системы сопровождения профессионального самоопределения обучающихся в 2015-2020 гг.</a:t>
            </a:r>
          </a:p>
          <a:p>
            <a:pPr>
              <a:lnSpc>
                <a:spcPct val="80000"/>
              </a:lnSpc>
            </a:pPr>
            <a:r>
              <a:rPr lang="ru-RU" altLang="ru-RU" sz="1300" dirty="0"/>
              <a:t>Концепция профильного обучения на старшей ступени общего образования (Приказ Минобразования России от 18.07.2002 № 2783)</a:t>
            </a:r>
          </a:p>
          <a:p>
            <a:pPr>
              <a:lnSpc>
                <a:spcPct val="80000"/>
              </a:lnSpc>
            </a:pPr>
            <a:r>
              <a:rPr lang="ru-RU" altLang="ru-RU" sz="1300" dirty="0"/>
              <a:t>Федеральные Государственные образовательные стандарты общего образования</a:t>
            </a:r>
          </a:p>
          <a:p>
            <a:pPr>
              <a:lnSpc>
                <a:spcPct val="80000"/>
              </a:lnSpc>
            </a:pPr>
            <a:r>
              <a:rPr lang="ru-RU" altLang="ru-RU" sz="1300" dirty="0"/>
              <a:t>Базисный учебный план, утвержденный приказом Минобразования России от 09.03.2004 № 1312 (каждая ОО вправе строить свои модели организации профильного обучения старшеклассников).</a:t>
            </a:r>
          </a:p>
          <a:p>
            <a:pPr>
              <a:lnSpc>
                <a:spcPct val="80000"/>
              </a:lnSpc>
            </a:pPr>
            <a:r>
              <a:rPr lang="ru-RU" altLang="ru-RU" sz="1300" dirty="0"/>
              <a:t>Постановление правительства Амурской области от 17.07. 2014 № 447 «Об утверждении Порядка индивидуального отбора обучающихся при приеме либо переводе в государственные и муниципальные образовательные организации, расположенные на территории Амурской области, для получения основного общего и среднего общего образования с углубленным изучением отдельных учебных предметов или для профильного обучения.</a:t>
            </a:r>
          </a:p>
          <a:p>
            <a:pPr>
              <a:lnSpc>
                <a:spcPct val="80000"/>
              </a:lnSpc>
            </a:pPr>
            <a:r>
              <a:rPr lang="ru-RU" altLang="ru-RU" sz="1300" dirty="0"/>
              <a:t>Распоряжение Правительства Российской Федерации от 04.09.2014 № 1726-р «Об утверждении Концепции развития дополнительного образования детей»; </a:t>
            </a:r>
          </a:p>
          <a:p>
            <a:pPr>
              <a:lnSpc>
                <a:spcPct val="80000"/>
              </a:lnSpc>
            </a:pPr>
            <a:r>
              <a:rPr lang="ru-RU" altLang="ru-RU" sz="1300" dirty="0"/>
              <a:t>Распоряжение Правительства Российской Федерации от 29.12.2014       № 2765-р «О Концепции Федеральной целевой программы развития образования на 2016 - 2020 годы»;</a:t>
            </a:r>
          </a:p>
          <a:p>
            <a:pPr>
              <a:lnSpc>
                <a:spcPct val="80000"/>
              </a:lnSpc>
            </a:pPr>
            <a:r>
              <a:rPr lang="ru-RU" altLang="ru-RU" sz="1300" dirty="0"/>
              <a:t>Постановление Правительства Российской Федерации от 23.05.2015     № 497 «О Федеральной целевой программе развития образования на 2016-2020 годы»;</a:t>
            </a:r>
          </a:p>
          <a:p>
            <a:pPr>
              <a:lnSpc>
                <a:spcPct val="80000"/>
              </a:lnSpc>
            </a:pPr>
            <a:r>
              <a:rPr lang="ru-RU" altLang="ru-RU" sz="1300" dirty="0"/>
              <a:t>Приказ Министерства образования и науки Российской Федерации от 17.05.2012 № 413 «Об утверждении федерального государственного образовательного стандарта среднего общего образования» (с последующими изменениями);</a:t>
            </a:r>
          </a:p>
          <a:p>
            <a:pPr>
              <a:lnSpc>
                <a:spcPct val="80000"/>
              </a:lnSpc>
            </a:pPr>
            <a:r>
              <a:rPr lang="ru-RU" altLang="ru-RU" sz="1300" dirty="0"/>
              <a:t>Приказ Министерства образования и науки Российской Федерации от 30.08.2013 № 1015 «Об утверждении Порядка организации и осуществления образовательной деятельности по основным общеобразовательным программам - образовательным программам начального общего, основного общего и среднего общего образования» (с последующими изменениями);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33" name="Rectangle 1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30835" name="Picture 115" descr="АААААААААА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650" y="1600200"/>
            <a:ext cx="7569200" cy="4419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901" name="Group 6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9967548"/>
              </p:ext>
            </p:extLst>
          </p:nvPr>
        </p:nvGraphicFramePr>
        <p:xfrm>
          <a:off x="457200" y="1524000"/>
          <a:ext cx="8077201" cy="393859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1660733"/>
                <a:gridCol w="2046036"/>
                <a:gridCol w="1728357"/>
                <a:gridCol w="1736221"/>
                <a:gridCol w="905854"/>
              </a:tblGrid>
              <a:tr h="533400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Наименование ОУ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289" marR="52289" marT="0" marB="0" anchor="ctr" horzOverflow="overflow"/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Наименование профиля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289" marR="52289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Класс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289" marR="52289" marT="0" marB="0" anchor="ctr" horzOverflow="overflow"/>
                </a:tc>
              </a:tr>
              <a:tr h="4778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2014-2015</a:t>
                      </a: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289" marR="52289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2015-2016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289" marR="52289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2016-2017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289" marR="52289" marT="0" marB="0" anchor="ctr" horzOverflow="overflow"/>
                </a:tc>
                <a:tc vMerge="1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289" marR="52289" marT="0" marB="0" anchor="ctr" horzOverflow="overflow"/>
                </a:tc>
              </a:tr>
              <a:tr h="646113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МОАУ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СОШ № 1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289" marR="52289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Социально-экономический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289" marR="52289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Социально-экономический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289" marR="52289" marT="0" marB="0" anchor="ctr" horzOverflow="overflow"/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just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Социально-экономический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289" marR="52289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10, 11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289" marR="52289" marT="0" marB="0" anchor="ctr" horzOverflow="overflow"/>
                </a:tc>
              </a:tr>
              <a:tr h="6191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289" marR="52289" marT="0" marB="0" anchor="ctr" horzOverflow="overflow"/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just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Физико-математический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289" marR="52289" marT="0" marB="0" anchor="ctr" horzOverflow="overflow"/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just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Физико-математический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289" marR="52289" marT="0" marB="0" anchor="ctr" horzOverflow="overflow"/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10, 11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289" marR="52289" marT="0" marB="0" anchor="ctr" horzOverflow="overflow"/>
                </a:tc>
              </a:tr>
              <a:tr h="392113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МОБУ ЦО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289" marR="52289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Универсальный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289" marR="52289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Универсальный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289" marR="52289" marT="0" marB="0" anchor="ctr" horzOverflow="overflow"/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just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Универсальный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289" marR="52289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10,11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289" marR="52289" marT="0" marB="0" anchor="ctr" horzOverflow="overflow"/>
                </a:tc>
              </a:tr>
              <a:tr h="649288">
                <a:tc rowSpan="2"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МОБУ Лицей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289" marR="52289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Физико-математический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289" marR="52289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Физико-математический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289" marR="52289" marT="0" marB="0" anchor="ctr" horzOverflow="overflow"/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just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Физико-математический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289" marR="52289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10,11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289" marR="52289" marT="0" marB="0" anchor="ctr" horzOverflow="overflow"/>
                </a:tc>
              </a:tr>
              <a:tr h="6207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Химико-биологический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289" marR="52289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Химико-биологический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289" marR="52289" marT="0" marB="0" anchor="ctr" horzOverflow="overflow"/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just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Химико-биологический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289" marR="52289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10,11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289" marR="52289" marT="0" marB="0" anchor="ctr" horzOverflow="overflow"/>
                </a:tc>
              </a:tr>
            </a:tbl>
          </a:graphicData>
        </a:graphic>
      </p:graphicFrame>
      <p:sp>
        <p:nvSpPr>
          <p:cNvPr id="35894" name="Заголовок 1"/>
          <p:cNvSpPr>
            <a:spLocks noGrp="1"/>
          </p:cNvSpPr>
          <p:nvPr>
            <p:ph type="title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altLang="ru-RU" sz="3200" b="1"/>
              <a:t>Профильное обучение</a:t>
            </a:r>
            <a:r>
              <a:rPr lang="ru-RU" altLang="ru-RU" sz="3200"/>
              <a:t>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60" name="Заголовок 1"/>
          <p:cNvSpPr>
            <a:spLocks noGrp="1"/>
          </p:cNvSpPr>
          <p:nvPr>
            <p:ph type="title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altLang="ru-RU" sz="3200" b="1"/>
              <a:t>Профильное обучение</a:t>
            </a:r>
            <a:r>
              <a:rPr lang="ru-RU" altLang="ru-RU" sz="3200"/>
              <a:t> </a:t>
            </a:r>
          </a:p>
        </p:txBody>
      </p:sp>
      <p:graphicFrame>
        <p:nvGraphicFramePr>
          <p:cNvPr id="39041" name="Group 12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6904052"/>
              </p:ext>
            </p:extLst>
          </p:nvPr>
        </p:nvGraphicFramePr>
        <p:xfrm>
          <a:off x="533400" y="1447800"/>
          <a:ext cx="7924801" cy="4514853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1509486"/>
                <a:gridCol w="1865720"/>
                <a:gridCol w="2127609"/>
                <a:gridCol w="1524838"/>
                <a:gridCol w="897148"/>
              </a:tblGrid>
              <a:tr h="304800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Наименование ОУ 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289" marR="52289" marT="0" marB="0" anchor="ctr" horzOverflow="overflow"/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Наименование профиля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289" marR="52289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Класс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289" marR="52289" marT="0" marB="0" anchor="ctr" horzOverflow="overflow"/>
                </a:tc>
              </a:tr>
              <a:tr h="220663">
                <a:tc vMerge="1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289" marR="52289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2014-2015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289" marR="52289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2015-2016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289" marR="52289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2016-2017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289" marR="52289" marT="0" marB="0" anchor="ctr" horzOverflow="overflow"/>
                </a:tc>
                <a:tc vMerge="1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289" marR="52289" marT="0" marB="0" anchor="ctr" horzOverflow="overflow"/>
                </a:tc>
              </a:tr>
              <a:tr h="465138">
                <a:tc row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МОБУ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СОШ № 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289" marR="52289" marT="0" marB="0" anchor="ctr" horzOverflow="overflow"/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just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Социально-экономический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289" marR="52289" marT="0" marB="0" anchor="ctr" horzOverflow="overflow"/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just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Социально-экономический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289" marR="52289" marT="0" marB="0" anchor="ctr" horzOverflow="overflow"/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Социально-экономический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289" marR="52289" marT="0" marB="0" anchor="ctr" horzOverflow="overflow"/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10,11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289" marR="52289" marT="0" marB="0" anchor="ctr" horzOverflow="overflow"/>
                </a:tc>
              </a:tr>
              <a:tr h="3016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289" marR="52289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Энергетический (10)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Энергетический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11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289" marR="52289" marT="0" marB="0" anchor="ctr" horzOverflow="overflow"/>
                </a:tc>
              </a:tr>
              <a:tr h="2317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Физико-математический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Физико-математический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10,11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289" marR="52289" marT="0" marB="0" anchor="ctr" horzOverflow="overflow"/>
                </a:tc>
              </a:tr>
              <a:tr h="4667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289" marR="52289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289" marR="52289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Физико-химический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10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289" marR="52289" marT="0" marB="0" anchor="ctr" horzOverflow="overflow"/>
                </a:tc>
              </a:tr>
              <a:tr h="292100">
                <a:tc rowSpan="6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МОБУ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СОШ № 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Инженерный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Инженерный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Инженерный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10,11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</a:tr>
              <a:tr h="4651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Социально-гуманитарный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Социально-гуманитарный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Социально-гуманитарный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10,11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</a:tr>
              <a:tr h="4651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Военно-пограничный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Военно-пограничный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Военно-пограничный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10,11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</a:tr>
              <a:tr h="3063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МВД, МЧС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МВД, МЧС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МВД, МЧС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10,11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</a:tr>
              <a:tr h="3063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Социально-экономический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 -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11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</a:tr>
              <a:tr h="3063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3200"/>
              <a:t>Специализированные и кадетские классы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8534400" cy="44196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2400"/>
              <a:t> </a:t>
            </a:r>
            <a:r>
              <a:rPr lang="ru-RU" altLang="ru-RU" sz="2300"/>
              <a:t>С</a:t>
            </a:r>
            <a:r>
              <a:rPr lang="ru-RU" altLang="ru-RU" sz="2300" b="1"/>
              <a:t> 2002 по 2016 годы</a:t>
            </a:r>
            <a:r>
              <a:rPr lang="ru-RU" altLang="ru-RU" sz="2300"/>
              <a:t> МОБУ СОШ № 5: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2300"/>
              <a:t> окончили   </a:t>
            </a:r>
            <a:r>
              <a:rPr lang="ru-RU" altLang="ru-RU" sz="2300" b="1"/>
              <a:t>294</a:t>
            </a:r>
            <a:r>
              <a:rPr lang="ru-RU" altLang="ru-RU" sz="2300"/>
              <a:t> обучающихся специализированных и кадетских классов,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2300" b="1"/>
              <a:t> 125</a:t>
            </a:r>
            <a:r>
              <a:rPr lang="ru-RU" altLang="ru-RU" sz="2300"/>
              <a:t> из них стали курсантами военных ВУЗов России,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2300" b="1"/>
              <a:t> 104</a:t>
            </a:r>
            <a:r>
              <a:rPr lang="ru-RU" altLang="ru-RU" sz="2300"/>
              <a:t> выпускника обучались и обучаются в вузах военно-пограничного профиля.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2300"/>
              <a:t> В настоящее время   </a:t>
            </a:r>
            <a:r>
              <a:rPr lang="ru-RU" altLang="ru-RU" sz="2300" b="1"/>
              <a:t>84 </a:t>
            </a:r>
            <a:r>
              <a:rPr lang="ru-RU" altLang="ru-RU" sz="2300"/>
              <a:t>выпускника специализированных  классов школы несут службу по охране государственной границы  Российской Федерации, работают и служат в ФСБ РФ, МЧС и МВД, первые выпускники ставшие офицерами имеют звания капитанов и майоров, многие из них имеют государственные награды.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3200"/>
              <a:t>Достижения 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 sz="1800" dirty="0"/>
              <a:t>На базе МОБУ СОШ № 5 функционирует клуб «Молодая гвардия», руководитель -  учитель высшей квалификационной категории Хоменко Олег </a:t>
            </a:r>
            <a:r>
              <a:rPr lang="ru-RU" altLang="ru-RU" sz="1800" dirty="0" smtClean="0"/>
              <a:t>Михайлович</a:t>
            </a:r>
            <a:endParaRPr lang="ru-RU" altLang="ru-RU" sz="1800" dirty="0"/>
          </a:p>
          <a:p>
            <a:pPr>
              <a:lnSpc>
                <a:spcPct val="80000"/>
              </a:lnSpc>
            </a:pPr>
            <a:r>
              <a:rPr lang="ru-RU" altLang="ru-RU" sz="1800" dirty="0"/>
              <a:t>Члены клуба (учащиеся специализированных классов) - активные участники различных акций, митингов, военно-тактических игр «Зарница», «Форт </a:t>
            </a:r>
            <a:r>
              <a:rPr lang="ru-RU" altLang="ru-RU" sz="1800" dirty="0" err="1"/>
              <a:t>Боярд</a:t>
            </a:r>
            <a:r>
              <a:rPr lang="ru-RU" altLang="ru-RU" sz="1800" dirty="0"/>
              <a:t>», смотров строя и песни. Они являются призерами областного конкурса «Растим патриотов </a:t>
            </a:r>
            <a:r>
              <a:rPr lang="ru-RU" altLang="ru-RU" sz="1800" dirty="0" smtClean="0"/>
              <a:t>России»</a:t>
            </a:r>
          </a:p>
          <a:p>
            <a:pPr>
              <a:lnSpc>
                <a:spcPct val="80000"/>
              </a:lnSpc>
            </a:pPr>
            <a:r>
              <a:rPr lang="ru-RU" altLang="ru-RU" sz="1800" dirty="0" smtClean="0"/>
              <a:t>Призеры «Гагаринских сборов»</a:t>
            </a:r>
          </a:p>
          <a:p>
            <a:pPr>
              <a:lnSpc>
                <a:spcPct val="80000"/>
              </a:lnSpc>
            </a:pPr>
            <a:r>
              <a:rPr lang="ru-RU" altLang="ru-RU" sz="1800" dirty="0" smtClean="0"/>
              <a:t>Участники </a:t>
            </a:r>
            <a:r>
              <a:rPr lang="ru-RU" altLang="ru-RU" sz="1800" dirty="0"/>
              <a:t>военно-спортивных сборов военно-патриотических клубов Амурской </a:t>
            </a:r>
            <a:r>
              <a:rPr lang="ru-RU" altLang="ru-RU" sz="1800" dirty="0" smtClean="0"/>
              <a:t>области</a:t>
            </a:r>
            <a:endParaRPr lang="ru-RU" altLang="ru-RU" sz="1800" dirty="0"/>
          </a:p>
          <a:p>
            <a:pPr marL="0" indent="0" algn="just">
              <a:lnSpc>
                <a:spcPct val="80000"/>
              </a:lnSpc>
              <a:buNone/>
            </a:pPr>
            <a:endParaRPr lang="ru-RU" altLang="ru-RU" sz="1800" b="1" dirty="0" smtClean="0"/>
          </a:p>
          <a:p>
            <a:pPr marL="0" indent="0" algn="ctr">
              <a:lnSpc>
                <a:spcPct val="80000"/>
              </a:lnSpc>
              <a:buNone/>
            </a:pPr>
            <a:r>
              <a:rPr lang="ru-RU" altLang="ru-RU" sz="1800" dirty="0" smtClean="0"/>
              <a:t>В </a:t>
            </a:r>
            <a:r>
              <a:rPr lang="ru-RU" altLang="ru-RU" sz="1800" dirty="0"/>
              <a:t>2014-2015 учебном  году при содействии отдела молодежной политики и спорта в городе </a:t>
            </a:r>
            <a:r>
              <a:rPr lang="ru-RU" altLang="ru-RU" sz="1800" dirty="0" err="1"/>
              <a:t>Зее</a:t>
            </a:r>
            <a:r>
              <a:rPr lang="ru-RU" altLang="ru-RU" sz="1800" dirty="0"/>
              <a:t> </a:t>
            </a:r>
            <a:endParaRPr lang="ru-RU" altLang="ru-RU" sz="1800" dirty="0" smtClean="0"/>
          </a:p>
          <a:p>
            <a:pPr marL="0" indent="0" algn="ctr">
              <a:lnSpc>
                <a:spcPct val="80000"/>
              </a:lnSpc>
              <a:buNone/>
            </a:pPr>
            <a:r>
              <a:rPr lang="ru-RU" altLang="ru-RU" sz="1800" b="1" dirty="0" smtClean="0"/>
              <a:t>военно-патриотический </a:t>
            </a:r>
            <a:r>
              <a:rPr lang="ru-RU" altLang="ru-RU" sz="1800" b="1" dirty="0"/>
              <a:t>клуб «Молодая гвардия» награжден Почетным знаком </a:t>
            </a:r>
            <a:endParaRPr lang="ru-RU" altLang="ru-RU" sz="1800" b="1" dirty="0" smtClean="0"/>
          </a:p>
          <a:p>
            <a:pPr marL="0" indent="0" algn="ctr">
              <a:lnSpc>
                <a:spcPct val="80000"/>
              </a:lnSpc>
              <a:buNone/>
            </a:pPr>
            <a:r>
              <a:rPr lang="ru-RU" altLang="ru-RU" sz="1800" b="1" dirty="0" smtClean="0"/>
              <a:t>«</a:t>
            </a:r>
            <a:r>
              <a:rPr lang="ru-RU" altLang="ru-RU" sz="1800" b="1" dirty="0"/>
              <a:t>За активную работу по патриотическому воспитанию граждан Российской Федерации».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3200"/>
              <a:t>Эффективность обучения в профильных классах </a:t>
            </a:r>
          </a:p>
        </p:txBody>
      </p:sp>
      <p:graphicFrame>
        <p:nvGraphicFramePr>
          <p:cNvPr id="42126" name="Group 14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0227868"/>
              </p:ext>
            </p:extLst>
          </p:nvPr>
        </p:nvGraphicFramePr>
        <p:xfrm>
          <a:off x="457200" y="1981200"/>
          <a:ext cx="8077200" cy="208788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1412875"/>
                <a:gridCol w="1771650"/>
                <a:gridCol w="1701800"/>
                <a:gridCol w="1595438"/>
                <a:gridCol w="1595437"/>
              </a:tblGrid>
              <a:tr h="762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7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Год выпуска</a:t>
                      </a:r>
                      <a:endParaRPr kumimoji="0" lang="ru-RU" alt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5429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7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Количество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7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выпустивших</a:t>
                      </a:r>
                      <a:endParaRPr kumimoji="0" lang="ru-RU" alt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7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Из них, поступивших в ВУЗ</a:t>
                      </a:r>
                      <a:endParaRPr kumimoji="0" lang="ru-RU" alt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7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Из них, поступивших на бюджет</a:t>
                      </a:r>
                      <a:endParaRPr kumimoji="0" lang="ru-RU" alt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7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Из них поступивших в ОО СПО</a:t>
                      </a:r>
                      <a:endParaRPr kumimoji="0" lang="ru-RU" alt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</a:tr>
              <a:tr h="457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2013/2014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165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101/62%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80/79%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40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</a:tr>
              <a:tr h="381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2014/2015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174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110/63%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89/81%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47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</a:tr>
              <a:tr h="381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2015/2016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161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108/67%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91/84%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200"/>
              <a:t>Областной форум «Линия жизни»</a:t>
            </a:r>
          </a:p>
        </p:txBody>
      </p:sp>
      <p:pic>
        <p:nvPicPr>
          <p:cNvPr id="43014" name="Рисунок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1470025"/>
            <a:ext cx="7543800" cy="4302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2800" b="1"/>
              <a:t>Аэрокосмический класс МОБУ СОШ № 4</a:t>
            </a:r>
            <a:r>
              <a:rPr lang="ru-RU" altLang="ru-RU" sz="2800"/>
              <a:t> </a:t>
            </a:r>
          </a:p>
        </p:txBody>
      </p:sp>
      <p:pic>
        <p:nvPicPr>
          <p:cNvPr id="46084" name="Рисунок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00200" y="1524000"/>
            <a:ext cx="6019800" cy="45783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8305800" cy="44196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altLang="ru-RU" sz="2800"/>
              <a:t>    В рамках внеурочной деятельности «Астрономия» был реализован ряд проектов:</a:t>
            </a:r>
          </a:p>
          <a:p>
            <a:pPr>
              <a:buFont typeface="Wingdings" pitchFamily="2" charset="2"/>
              <a:buNone/>
            </a:pPr>
            <a:endParaRPr lang="ru-RU" altLang="ru-RU" sz="1600"/>
          </a:p>
          <a:p>
            <a:r>
              <a:rPr lang="ru-RU" altLang="ru-RU" sz="2800"/>
              <a:t>Создание подвижной карты звездного неба</a:t>
            </a:r>
          </a:p>
          <a:p>
            <a:r>
              <a:rPr lang="ru-RU" altLang="ru-RU" sz="2800"/>
              <a:t> «Планеты Солнечной системы»</a:t>
            </a:r>
          </a:p>
          <a:p>
            <a:r>
              <a:rPr lang="ru-RU" altLang="ru-RU" sz="2800"/>
              <a:t>«Космонавты СССР и РФ»</a:t>
            </a:r>
          </a:p>
          <a:p>
            <a:r>
              <a:rPr lang="ru-RU" altLang="ru-RU" sz="2800"/>
              <a:t>Макеты ракет</a:t>
            </a:r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186738" cy="914400"/>
          </a:xfrm>
          <a:noFill/>
          <a:ln/>
        </p:spPr>
        <p:txBody>
          <a:bodyPr/>
          <a:lstStyle/>
          <a:p>
            <a:pPr algn="ctr"/>
            <a:r>
              <a:rPr lang="ru-RU" altLang="ru-RU" sz="2800" b="1"/>
              <a:t>Аэрокосмический класс МОБУ СОШ № 4</a:t>
            </a:r>
            <a:r>
              <a:rPr lang="ru-RU" altLang="ru-RU" sz="2800"/>
              <a:t>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8382000" cy="44196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altLang="ru-RU" sz="2800"/>
              <a:t>В классе проведен ряд викторин по Астрономии:</a:t>
            </a:r>
          </a:p>
          <a:p>
            <a:pPr>
              <a:buFont typeface="Wingdings" pitchFamily="2" charset="2"/>
              <a:buNone/>
            </a:pPr>
            <a:endParaRPr lang="ru-RU" altLang="ru-RU" sz="1400"/>
          </a:p>
          <a:p>
            <a:r>
              <a:rPr lang="ru-RU" altLang="ru-RU" sz="2800"/>
              <a:t>Что я знаю о Земле</a:t>
            </a:r>
          </a:p>
          <a:p>
            <a:r>
              <a:rPr lang="ru-RU" altLang="ru-RU" sz="2800"/>
              <a:t>День космонавтики</a:t>
            </a:r>
          </a:p>
          <a:p>
            <a:r>
              <a:rPr lang="ru-RU" altLang="ru-RU" sz="2800"/>
              <a:t>Планеты</a:t>
            </a:r>
          </a:p>
          <a:p>
            <a:r>
              <a:rPr lang="ru-RU" altLang="ru-RU" sz="2800"/>
              <a:t>Что я знаю о Луне</a:t>
            </a:r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015288" cy="914400"/>
          </a:xfrm>
          <a:noFill/>
          <a:ln/>
        </p:spPr>
        <p:txBody>
          <a:bodyPr/>
          <a:lstStyle/>
          <a:p>
            <a:pPr algn="ctr"/>
            <a:r>
              <a:rPr lang="ru-RU" altLang="ru-RU" sz="2800" b="1"/>
              <a:t>Аэрокосмический класс МОБУ СОШ № 4</a:t>
            </a:r>
            <a:r>
              <a:rPr lang="ru-RU" altLang="ru-RU" sz="2800"/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2200" dirty="0" smtClean="0"/>
              <a:t> </a:t>
            </a:r>
            <a:r>
              <a:rPr lang="ru-RU" altLang="ru-RU" sz="2200" dirty="0"/>
              <a:t>ФЗ «Об образовании в Российской Федерации» о профессиональной ориентации обучающихся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305800" cy="4800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 sz="1600"/>
              <a:t>Детям, испытывающим трудности в освоении основных общеобразовательных программ, развитии и социальной адаптации, в центрах психолого-педагогической, медицинской и социальной помощи, оказывается помощь, в том числе – в профориентации и получении профессии (</a:t>
            </a:r>
            <a:r>
              <a:rPr lang="ru-RU" altLang="ru-RU" sz="1600" b="1"/>
              <a:t>ст. 42.2)</a:t>
            </a:r>
            <a:r>
              <a:rPr lang="ru-RU" altLang="ru-RU" sz="1600"/>
              <a:t>. </a:t>
            </a:r>
          </a:p>
          <a:p>
            <a:pPr>
              <a:lnSpc>
                <a:spcPct val="80000"/>
              </a:lnSpc>
            </a:pPr>
            <a:r>
              <a:rPr lang="ru-RU" altLang="ru-RU" sz="1600"/>
              <a:t>В старшей школе предусматриваются индивидуализация и профессиональная ориентация содержания среднего общего образования </a:t>
            </a:r>
            <a:r>
              <a:rPr lang="ru-RU" altLang="ru-RU" sz="1600" b="1"/>
              <a:t>(ст. 66.3)</a:t>
            </a:r>
            <a:r>
              <a:rPr lang="ru-RU" altLang="ru-RU" sz="1600"/>
              <a:t>. </a:t>
            </a:r>
          </a:p>
          <a:p>
            <a:pPr>
              <a:lnSpc>
                <a:spcPct val="80000"/>
              </a:lnSpc>
            </a:pPr>
            <a:r>
              <a:rPr lang="ru-RU" altLang="ru-RU" sz="1600"/>
              <a:t>Дополнительное образование детей направлено, в том числе, на обеспечение их профессиональной ориентации </a:t>
            </a:r>
            <a:r>
              <a:rPr lang="ru-RU" altLang="ru-RU" sz="1600" b="1"/>
              <a:t>(ст. 75.1)</a:t>
            </a:r>
            <a:r>
              <a:rPr lang="ru-RU" altLang="ru-RU" sz="1600"/>
              <a:t>.</a:t>
            </a:r>
          </a:p>
          <a:p>
            <a:pPr>
              <a:lnSpc>
                <a:spcPct val="80000"/>
              </a:lnSpc>
            </a:pPr>
            <a:r>
              <a:rPr lang="ru-RU" altLang="ru-RU" sz="1600"/>
              <a:t>В соответствии с </a:t>
            </a:r>
            <a:r>
              <a:rPr lang="ru-RU" altLang="ru-RU" sz="1600" b="1"/>
              <a:t>частью 3 статьи 66</a:t>
            </a:r>
            <a:r>
              <a:rPr lang="ru-RU" altLang="ru-RU" sz="1600"/>
              <a:t>  среднее общее образование направлено на дальнейшее становление и формирование личности обучающегося, развитие интереса к познанию и творческих способностей обучающегося, формирование навыков самостоятельной учебной деятельности на основе </a:t>
            </a:r>
            <a:r>
              <a:rPr lang="ru-RU" altLang="ru-RU" sz="1600" b="1" i="1"/>
              <a:t>индивидуализации профессиональной ориентации содержания среднего общего образования, подготовку обучающегося к жизни в обществе, самостоятельному жизненному выбору, продолжению образования и началу профессиональной деятельности</a:t>
            </a:r>
            <a:r>
              <a:rPr lang="ru-RU" altLang="ru-RU" sz="1600"/>
              <a:t>.</a:t>
            </a:r>
          </a:p>
          <a:p>
            <a:pPr>
              <a:lnSpc>
                <a:spcPct val="80000"/>
              </a:lnSpc>
            </a:pPr>
            <a:r>
              <a:rPr lang="ru-RU" altLang="ru-RU" sz="1600"/>
              <a:t>Согласно </a:t>
            </a:r>
            <a:r>
              <a:rPr lang="ru-RU" altLang="ru-RU" sz="1600" b="1"/>
              <a:t>части 4 статьи 66</a:t>
            </a:r>
            <a:r>
              <a:rPr lang="ru-RU" altLang="ru-RU" sz="1600"/>
              <a:t> профильное обучение - это способ организации образовательной деятельности по образовательным программам начального общего, основного общего и среднего общего образования, который основан на дифференциации содержания с учетом образовательных потребностей и интересов обучающихся, обеспечивающих углубленное изучение отдельных учебных предметов, предметных областей соответствующей образовательной программы.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2800" b="1"/>
              <a:t>Экологический предпрофильный класс МОАУ СОШ №1</a:t>
            </a:r>
            <a:r>
              <a:rPr lang="ru-RU" altLang="ru-RU" sz="2800"/>
              <a:t> </a:t>
            </a:r>
          </a:p>
        </p:txBody>
      </p:sp>
      <p:pic>
        <p:nvPicPr>
          <p:cNvPr id="49156" name="Рисунок 3" descr="t1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76400" y="1600200"/>
            <a:ext cx="5257800" cy="39989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990600" y="5638800"/>
            <a:ext cx="6838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altLang="ru-RU"/>
              <a:t>Участие в «Тигрином фестивале» в защиту амурских тигров в г.Благовещенске 17.09.2016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3200" b="1"/>
              <a:t>Социальные партнеры образовательных организаций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7924800" cy="4419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 sz="1800"/>
              <a:t>ПАО «РусГидро-«Зейская ГЭС»</a:t>
            </a:r>
          </a:p>
          <a:p>
            <a:pPr>
              <a:lnSpc>
                <a:spcPct val="80000"/>
              </a:lnSpc>
            </a:pPr>
            <a:r>
              <a:rPr lang="ru-RU" altLang="ru-RU" sz="1800"/>
              <a:t>АМГУ</a:t>
            </a:r>
          </a:p>
          <a:p>
            <a:pPr>
              <a:lnSpc>
                <a:spcPct val="80000"/>
              </a:lnSpc>
            </a:pPr>
            <a:r>
              <a:rPr lang="ru-RU" altLang="ru-RU" sz="1800"/>
              <a:t>Зейская ЦРБ, Роспотребнадзор, стоматологическая поликлиника</a:t>
            </a:r>
          </a:p>
          <a:p>
            <a:pPr>
              <a:lnSpc>
                <a:spcPct val="80000"/>
              </a:lnSpc>
            </a:pPr>
            <a:r>
              <a:rPr lang="ru-RU" altLang="ru-RU" sz="1800"/>
              <a:t>Зейский заповедник</a:t>
            </a:r>
          </a:p>
          <a:p>
            <a:pPr>
              <a:lnSpc>
                <a:spcPct val="80000"/>
              </a:lnSpc>
            </a:pPr>
            <a:r>
              <a:rPr lang="ru-RU" altLang="ru-RU" sz="1800"/>
              <a:t>БГПУ</a:t>
            </a:r>
          </a:p>
          <a:p>
            <a:pPr>
              <a:lnSpc>
                <a:spcPct val="80000"/>
              </a:lnSpc>
            </a:pPr>
            <a:r>
              <a:rPr lang="ru-RU" altLang="ru-RU" sz="1800"/>
              <a:t>Отдельный радиотехнический узел загоризонтного обнаружения воздушных целей относящаяся к первой армии противовоздушной  противоракетной обороны воздушно-космических сил</a:t>
            </a:r>
          </a:p>
          <a:p>
            <a:pPr>
              <a:lnSpc>
                <a:spcPct val="80000"/>
              </a:lnSpc>
            </a:pPr>
            <a:r>
              <a:rPr lang="ru-RU" altLang="ru-RU" sz="1800"/>
              <a:t>Отдел надзорной деятельности профилактической работы управления надзорной деятельности главного управления МЧС России по Амурской области</a:t>
            </a:r>
          </a:p>
          <a:p>
            <a:pPr>
              <a:lnSpc>
                <a:spcPct val="80000"/>
              </a:lnSpc>
            </a:pPr>
            <a:r>
              <a:rPr lang="ru-RU" altLang="ru-RU" sz="1800"/>
              <a:t>ОГИБДД МО МВД «Зейский»</a:t>
            </a:r>
          </a:p>
          <a:p>
            <a:pPr>
              <a:lnSpc>
                <a:spcPct val="80000"/>
              </a:lnSpc>
            </a:pPr>
            <a:r>
              <a:rPr lang="ru-RU" altLang="ru-RU" sz="1800"/>
              <a:t>П/ч №10</a:t>
            </a:r>
          </a:p>
          <a:p>
            <a:pPr>
              <a:lnSpc>
                <a:spcPct val="80000"/>
              </a:lnSpc>
            </a:pPr>
            <a:r>
              <a:rPr lang="ru-RU" altLang="ru-RU" sz="1800"/>
              <a:t>Северные электрические сети</a:t>
            </a:r>
          </a:p>
          <a:p>
            <a:pPr>
              <a:lnSpc>
                <a:spcPct val="80000"/>
              </a:lnSpc>
            </a:pPr>
            <a:r>
              <a:rPr lang="ru-RU" altLang="ru-RU" sz="1800"/>
              <a:t>Водоочистная станция</a:t>
            </a:r>
          </a:p>
          <a:p>
            <a:pPr>
              <a:lnSpc>
                <a:spcPct val="80000"/>
              </a:lnSpc>
            </a:pPr>
            <a:r>
              <a:rPr lang="ru-RU" altLang="ru-RU" sz="1800"/>
              <a:t>Музей Зейской ГЭС</a:t>
            </a:r>
          </a:p>
          <a:p>
            <a:pPr>
              <a:lnSpc>
                <a:spcPct val="80000"/>
              </a:lnSpc>
            </a:pPr>
            <a:r>
              <a:rPr lang="ru-RU" altLang="ru-RU" sz="1800"/>
              <a:t>ГКУ "ЦЗН города Зея АО"</a:t>
            </a:r>
            <a:r>
              <a:rPr lang="ru-RU" altLang="ru-RU"/>
              <a:t> 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3200" b="1"/>
              <a:t>Взаимодействие  по профориентационной работе 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7924800" cy="2971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 sz="2800"/>
              <a:t>С целью развития системы профессиональной ориентации и профильного обучения в образовательных организациях города Зеи заключены договоры о взаимном сотрудничестве с вузами области и г.Хабаровска АМГУ, ТОГУ, БГПУ, ХПИ ФСБ РФ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3200" b="1"/>
              <a:t>Ранняя профилизация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ru-RU" altLang="ru-RU" sz="2700"/>
              <a:t>Профильные группы «Юные друзья кадетов» на базе </a:t>
            </a:r>
            <a:r>
              <a:rPr lang="ru-RU" altLang="ru-RU">
                <a:hlinkClick r:id="rId2" action="ppaction://hlinkfile"/>
              </a:rPr>
              <a:t>МДОБУ д/с № 4</a:t>
            </a:r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pPr algn="ctr"/>
            <a:r>
              <a:rPr lang="ru-RU" altLang="ru-RU" sz="3200" b="1"/>
              <a:t>Ранняя профилизация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sz="half" idx="3"/>
          </p:nvPr>
        </p:nvSpPr>
        <p:spPr>
          <a:xfrm>
            <a:off x="609600" y="1524000"/>
            <a:ext cx="7924800" cy="762000"/>
          </a:xfrm>
        </p:spPr>
        <p:txBody>
          <a:bodyPr/>
          <a:lstStyle/>
          <a:p>
            <a:r>
              <a:rPr lang="ru-RU" altLang="ru-RU" sz="2000"/>
              <a:t>На базе МДОАУ д/с № 12 г. Зеи реализуется инновационный проект «Растим инженеров с детского сада» </a:t>
            </a:r>
          </a:p>
        </p:txBody>
      </p:sp>
      <p:pic>
        <p:nvPicPr>
          <p:cNvPr id="53256" name="Picture 8" descr="IMG_479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81600" y="3810000"/>
            <a:ext cx="3200400" cy="2133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260" name="Picture 12" descr="IMG_480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10000"/>
            <a:ext cx="32004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63" name="Picture 15" descr="IMG_480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71800" y="2209800"/>
            <a:ext cx="3200400" cy="2133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pPr algn="ctr"/>
            <a:r>
              <a:rPr lang="ru-RU" altLang="ru-RU" sz="3200" b="1"/>
              <a:t>Ранняя профилизация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sz="half" idx="3"/>
          </p:nvPr>
        </p:nvSpPr>
        <p:spPr>
          <a:xfrm>
            <a:off x="609600" y="6248400"/>
            <a:ext cx="7924800" cy="4572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altLang="ru-RU" sz="2000"/>
              <a:t>проект «Растим инженеров с детского сада» </a:t>
            </a:r>
          </a:p>
        </p:txBody>
      </p:sp>
      <p:pic>
        <p:nvPicPr>
          <p:cNvPr id="67592" name="Picture 8" descr="IMG_530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1447800"/>
            <a:ext cx="3429000" cy="2286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7594" name="Picture 10" descr="IMG_529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4400" y="1371600"/>
            <a:ext cx="3505200" cy="2336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7595" name="Picture 11" descr="IMG_531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810000"/>
            <a:ext cx="3429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6" name="Picture 12" descr="IMG_531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759200"/>
            <a:ext cx="3505200" cy="233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2800" b="1" dirty="0" smtClean="0"/>
              <a:t>Диагностика по ведению </a:t>
            </a:r>
            <a:r>
              <a:rPr lang="ru-RU" altLang="ru-RU" sz="2800" b="1" dirty="0" err="1"/>
              <a:t>профориентационной</a:t>
            </a:r>
            <a:r>
              <a:rPr lang="ru-RU" altLang="ru-RU" sz="2800" b="1" dirty="0"/>
              <a:t> работы в ОО г. </a:t>
            </a:r>
            <a:r>
              <a:rPr lang="ru-RU" altLang="ru-RU" sz="2800" b="1" dirty="0" err="1"/>
              <a:t>Зеи</a:t>
            </a:r>
            <a:endParaRPr lang="ru-RU" altLang="ru-RU" sz="2800" b="1" dirty="0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419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 sz="1700"/>
              <a:t>75% - систематически, 19% - периодически, 6% - только разовые мероприятия.</a:t>
            </a:r>
          </a:p>
          <a:p>
            <a:pPr>
              <a:lnSpc>
                <a:spcPct val="80000"/>
              </a:lnSpc>
            </a:pPr>
            <a:r>
              <a:rPr lang="ru-RU" altLang="ru-RU" sz="1700"/>
              <a:t>в 80% образовательных организациях профориентационная работа проводится на основе плана, составленного образовательной организацией, в 20% - на основе самостоятельно разработанной программы.</a:t>
            </a:r>
          </a:p>
          <a:p>
            <a:pPr>
              <a:lnSpc>
                <a:spcPct val="80000"/>
              </a:lnSpc>
            </a:pPr>
            <a:r>
              <a:rPr lang="ru-RU" altLang="ru-RU" sz="1700"/>
              <a:t>61% - взаимодействуют с профессиональными образовательными организациями, 44% - с Центром занятости населения,50% - с предприятиями города.</a:t>
            </a:r>
          </a:p>
          <a:p>
            <a:pPr>
              <a:lnSpc>
                <a:spcPct val="80000"/>
              </a:lnSpc>
            </a:pPr>
            <a:r>
              <a:rPr lang="ru-RU" altLang="ru-RU" sz="1700"/>
              <a:t>Формы и методы сопровождения профессионального самоопределения: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1700"/>
              <a:t>      классные часы (91%), встречи с представителями профессий – 80%, День открытых дверей – 19%, экскурсии на предприятия – 44%, викторины, игры – 39%, консультации психолога – 61%, мастер-классы –8%.</a:t>
            </a:r>
          </a:p>
          <a:p>
            <a:pPr>
              <a:lnSpc>
                <a:spcPct val="80000"/>
              </a:lnSpc>
            </a:pPr>
            <a:r>
              <a:rPr lang="ru-RU" altLang="ru-RU" sz="1700"/>
              <a:t>В 75% ОО - имеются профориентационные уголки, 41% - размещают информацию по профориентации на собственных сайтах. </a:t>
            </a:r>
          </a:p>
          <a:p>
            <a:pPr>
              <a:lnSpc>
                <a:spcPct val="80000"/>
              </a:lnSpc>
            </a:pPr>
            <a:r>
              <a:rPr lang="ru-RU" altLang="ru-RU" sz="1700"/>
              <a:t>Во всех ОО имеются методические разработки мероприятий профориентационного характера.</a:t>
            </a:r>
          </a:p>
          <a:p>
            <a:pPr>
              <a:lnSpc>
                <a:spcPct val="80000"/>
              </a:lnSpc>
            </a:pPr>
            <a:r>
              <a:rPr lang="ru-RU" altLang="ru-RU" sz="1700"/>
              <a:t>75% ответственных за профориентационную работу сталкиваются с трудностями при организации данной деятельности (у 42% педагогов отсутствует специальная подготовка).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800" b="1"/>
              <a:t>Центр профессиональной ориентации для обучающихся в том числе для детей с ОВЗ 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000"/>
              <a:t>Цели деятельности Центра:</a:t>
            </a:r>
          </a:p>
          <a:p>
            <a:pPr>
              <a:lnSpc>
                <a:spcPct val="80000"/>
              </a:lnSpc>
            </a:pPr>
            <a:r>
              <a:rPr lang="ru-RU" altLang="ru-RU" sz="2000"/>
              <a:t>организационное, научно-методическое, информационно-технологическое обеспечение системы профориентации;</a:t>
            </a:r>
          </a:p>
          <a:p>
            <a:pPr>
              <a:lnSpc>
                <a:spcPct val="80000"/>
              </a:lnSpc>
            </a:pPr>
            <a:r>
              <a:rPr lang="ru-RU" altLang="ru-RU" sz="2000"/>
              <a:t>координация действий звеньев системы профориентации: общеобразовательных организаций, ЦЗН, учреждений и организаций, средств массовой информации, родителей, общественности;</a:t>
            </a:r>
          </a:p>
          <a:p>
            <a:pPr>
              <a:lnSpc>
                <a:spcPct val="80000"/>
              </a:lnSpc>
            </a:pPr>
            <a:r>
              <a:rPr lang="ru-RU" altLang="ru-RU" sz="2000"/>
              <a:t>воспитание всесторонне развитой личности, профессионально- мобильной, профессионально-самостоятельной, профессионально компетентной;</a:t>
            </a:r>
          </a:p>
          <a:p>
            <a:pPr>
              <a:lnSpc>
                <a:spcPct val="80000"/>
              </a:lnSpc>
            </a:pPr>
            <a:r>
              <a:rPr lang="ru-RU" altLang="ru-RU" sz="2000"/>
              <a:t>оказание поддержки молодежи, создание системы содействия трудоустройству и адаптации на рынке труда выпускников школ;</a:t>
            </a:r>
          </a:p>
          <a:p>
            <a:pPr>
              <a:lnSpc>
                <a:spcPct val="80000"/>
              </a:lnSpc>
            </a:pPr>
            <a:r>
              <a:rPr lang="ru-RU" altLang="ru-RU" sz="2000"/>
              <a:t>раскрытие внутреннего мотивационного потенциала обучающихся.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2900" b="1"/>
              <a:t>Проект  «Я – будущий»</a:t>
            </a:r>
          </a:p>
        </p:txBody>
      </p:sp>
      <p:graphicFrame>
        <p:nvGraphicFramePr>
          <p:cNvPr id="56720" name="Group 40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6400807"/>
              </p:ext>
            </p:extLst>
          </p:nvPr>
        </p:nvGraphicFramePr>
        <p:xfrm>
          <a:off x="533400" y="1600200"/>
          <a:ext cx="8001000" cy="388493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801688"/>
                <a:gridCol w="4913312"/>
                <a:gridCol w="2286000"/>
              </a:tblGrid>
              <a:tr h="19208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№ п/п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Вид деятельности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Охват  обучающихся (чел.)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</a:tr>
              <a:tr h="35242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Экскурсии на предприятия города (Зейская ГЭС, пожарная часть, редакция газеты «Зейский вестник», отделение полиции, администрация города, почта)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356 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</a:tr>
              <a:tr h="35083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Информационные встречи с представителями ТОГУ, АМГУ, ДальГАУ, средними специальными заведениями Амурской области  (7, 8, 9, 10, 11 кл.)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1013 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</a:tr>
              <a:tr h="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 gridSpan="2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Элективные курсы  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208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3.1.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МБО ДО ДДТ «Ровесник»  - «Основы ораторского искусства» (8,9,10 кл.)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47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</a:tr>
              <a:tr h="35242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3.2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Организация работы элективных курсов в рамках предпрофильной подготовки, профильного обучения в общеобразовательных организациях (9 кл.)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249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</a:tr>
              <a:tr h="95885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3.3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Организация работы дистанционных элективных курсов в рамках предпрофильной подготовки на базе Ресурсного центра по дистанционному обучению (9, 11 кл.)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141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</a:tr>
            </a:tbl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8774" name="Group 40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3076926"/>
              </p:ext>
            </p:extLst>
          </p:nvPr>
        </p:nvGraphicFramePr>
        <p:xfrm>
          <a:off x="533400" y="1600200"/>
          <a:ext cx="7848600" cy="4087495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765175"/>
                <a:gridCol w="4467225"/>
                <a:gridCol w="2616200"/>
              </a:tblGrid>
              <a:tr h="19208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№ п/п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Вид деятельности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Охват  обучающихся (чел.)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</a:tr>
              <a:tr h="19367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4.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 gridSpan="2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Другие виды работ (в рамках реализации  социального проекта  «Я - будущий»)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4.1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- социальный опрос (8 – 11 кл.)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844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</a:tr>
              <a:tr h="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4.2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- работа лекторских групп (9,10 кл.)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440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</a:tr>
              <a:tr h="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4.3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- интернет – викторина (4,5,6 кл)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876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</a:tr>
              <a:tr h="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4.4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- профессиональный квест (7,8 кл).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512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</a:tr>
              <a:tr h="19367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4.5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- экскурсия в Покровский горный колледж (8,9 кл.)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78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</a:tr>
              <a:tr h="19208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4.6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- экскурсия в медицинский колледж  (8,9 кл.)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63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</a:tr>
              <a:tr h="19208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4.7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- профориентационная игра «Угадай профессию» (7 кл.)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50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</a:tr>
              <a:tr h="91757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4.8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- конкурс рисунков среди обучающихся 1 – 4 классов «Мир профессий»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132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</a:tr>
            </a:tbl>
          </a:graphicData>
        </a:graphic>
      </p:graphicFrame>
      <p:sp>
        <p:nvSpPr>
          <p:cNvPr id="58775" name="Rectangle 407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pPr algn="ctr"/>
            <a:r>
              <a:rPr lang="ru-RU" altLang="ru-RU" sz="2900" b="1"/>
              <a:t>Проект  «Я – будущий»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213" name="Group 4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3895591"/>
              </p:ext>
            </p:extLst>
          </p:nvPr>
        </p:nvGraphicFramePr>
        <p:xfrm>
          <a:off x="609600" y="1600200"/>
          <a:ext cx="7772400" cy="3416618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2166938"/>
                <a:gridCol w="2466975"/>
                <a:gridCol w="3138487"/>
              </a:tblGrid>
              <a:tr h="454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Уровень образования</a:t>
                      </a: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Задачи</a:t>
                      </a: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Средства</a:t>
                      </a: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</a:tr>
              <a:tr h="27765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Дошкольное образование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Формирование первичного представления о мире профессий и интереса к профессионально-трудовой деятельности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 Игровая деятельность (сюжетно-ролевые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игры)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- Педагогическое просвещение родителей 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целях, задачах, формах и методах поддержки профессионального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самоопределения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</a:tr>
            </a:tbl>
          </a:graphicData>
        </a:graphic>
      </p:graphicFrame>
      <p:sp>
        <p:nvSpPr>
          <p:cNvPr id="7212" name="Rectangle 44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8415338" cy="914400"/>
          </a:xfrm>
          <a:noFill/>
          <a:ln/>
        </p:spPr>
        <p:txBody>
          <a:bodyPr/>
          <a:lstStyle/>
          <a:p>
            <a:pPr algn="ctr"/>
            <a:r>
              <a:rPr lang="ru-RU" altLang="ru-RU" sz="2300" b="1"/>
              <a:t>Основные задачи и ведущие средства сопровождения профессионального самоопределения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0731" name="Group 7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5740457"/>
              </p:ext>
            </p:extLst>
          </p:nvPr>
        </p:nvGraphicFramePr>
        <p:xfrm>
          <a:off x="533400" y="1752600"/>
          <a:ext cx="7543800" cy="332232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735013"/>
                <a:gridCol w="4751387"/>
                <a:gridCol w="2057400"/>
              </a:tblGrid>
              <a:tr h="19208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№ п/п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Вид деятельности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Охват  обучающихся (чел.)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</a:tr>
              <a:tr h="19208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4.9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- ролевой тренинг  «Курс  выживания для подростков» (8,9,10 кл)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51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</a:tr>
              <a:tr h="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4.10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 деловая игра  «Мир профессий» (10 </a:t>
                      </a:r>
                      <a:r>
                        <a:rPr kumimoji="0" lang="ru-RU" altLang="ru-RU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кл</a:t>
                      </a:r>
                      <a:r>
                        <a:rPr kumimoji="0" lang="ru-RU" alt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.)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55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</a:tr>
              <a:tr h="19208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4.11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- конкурс фотографий  «Профессии моих родителей» (4-8 кл.)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69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</a:tr>
              <a:tr h="19367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4.12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 - каникулярная смена   «Мой выбор» (9 – 11 кл.)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50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</a:tr>
              <a:tr h="35560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Неделя профориентации «Сотвори своё будущее» (информирование учащихся 9 – 10  классов  и их родителей о рынке труда  и рынке образовательных услуг в сфере угольной промышленности)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440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</a:tr>
            </a:tbl>
          </a:graphicData>
        </a:graphic>
      </p:graphicFrame>
      <p:sp>
        <p:nvSpPr>
          <p:cNvPr id="70728" name="Rectangle 7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pPr algn="ctr"/>
            <a:r>
              <a:rPr lang="ru-RU" altLang="ru-RU" sz="2900" b="1"/>
              <a:t>Проект  «Я – будущий»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sz="3600" b="1" dirty="0" smtClean="0"/>
              <a:t>Спасибо за внимание!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1114150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320" name="Group 3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7473998"/>
              </p:ext>
            </p:extLst>
          </p:nvPr>
        </p:nvGraphicFramePr>
        <p:xfrm>
          <a:off x="533400" y="1600200"/>
          <a:ext cx="8001000" cy="408432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1905000"/>
                <a:gridCol w="3352800"/>
                <a:gridCol w="2743200"/>
              </a:tblGrid>
              <a:tr h="2889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Уровень образования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Задачи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Средства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</a:tr>
              <a:tr h="31194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Начальное общее образование (1-4 классы)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- Выработка ценностно-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мотивационных основ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саморазвития и самоопределения.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- Формирование позитивного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отношения к профессионально-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трудовой деятельности;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устойчивого интереса к миру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труда и профессий;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элементарных представлений 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многообразии профессий и 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роли современного производства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в жизни человека и общества.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 Общее знакомство с миром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профессионального труда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Tx/>
                        <a:buChar char="-"/>
                        <a:tabLst/>
                      </a:pPr>
                      <a:r>
                        <a:rPr kumimoji="0" lang="ru-RU" alt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Практико-ориентированные проекты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Tx/>
                        <a:buChar char="-"/>
                        <a:tabLst/>
                      </a:pPr>
                      <a:r>
                        <a:rPr kumimoji="0" lang="ru-RU" alt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Творческие конкурсы практической направленности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12313" name="Rectangle 25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8415338" cy="914400"/>
          </a:xfrm>
          <a:noFill/>
          <a:ln/>
        </p:spPr>
        <p:txBody>
          <a:bodyPr/>
          <a:lstStyle/>
          <a:p>
            <a:pPr algn="ctr"/>
            <a:r>
              <a:rPr lang="ru-RU" altLang="ru-RU" sz="2300" b="1"/>
              <a:t>Основные задачи и ведущие средства сопровождения профессионального самоопределения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79" name="Group 4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5583018"/>
              </p:ext>
            </p:extLst>
          </p:nvPr>
        </p:nvGraphicFramePr>
        <p:xfrm>
          <a:off x="533400" y="1447800"/>
          <a:ext cx="8001000" cy="4362133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1555750"/>
                <a:gridCol w="2254250"/>
                <a:gridCol w="4191000"/>
              </a:tblGrid>
              <a:tr h="5603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Уровень образования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Задачи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Средства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</a:tr>
              <a:tr h="37830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Основное общее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образование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(5-7 </a:t>
                      </a:r>
                      <a:r>
                        <a:rPr kumimoji="0" lang="ru-RU" altLang="ru-RU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кл</a:t>
                      </a:r>
                      <a:r>
                        <a:rPr kumimoji="0" lang="ru-RU" alt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.)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 Формирование готовности к саморазвитию 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самоопределению.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 Формирование успешного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опыта создания полезных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продуктов в результате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практической деятельности и на этой основе мотива стремления к успеху в деятельности.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 Использование </a:t>
                      </a:r>
                      <a:r>
                        <a:rPr kumimoji="0" lang="ru-RU" altLang="ru-RU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профориентационного</a:t>
                      </a:r>
                      <a:endParaRPr kumimoji="0" lang="ru-RU" altLang="ru-RU" sz="16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потенциала различных учебных предметов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 Родительские мастер-классы по профессиям.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 Система ориентационных проектов, реализуемых во внеклассной деятельности.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 Экскурсии на предприятия.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 Творческие конкурсы профессионально-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практической направленности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 Работа обучающегося с личным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предпрофессионально-образовательным портфолио.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</a:tr>
            </a:tbl>
          </a:graphicData>
        </a:graphic>
      </p:graphicFrame>
      <p:sp>
        <p:nvSpPr>
          <p:cNvPr id="14371" name="Rectangle 35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8339138" cy="914400"/>
          </a:xfrm>
          <a:noFill/>
          <a:ln/>
        </p:spPr>
        <p:txBody>
          <a:bodyPr/>
          <a:lstStyle/>
          <a:p>
            <a:pPr algn="ctr"/>
            <a:r>
              <a:rPr lang="ru-RU" altLang="ru-RU" sz="2300" b="1"/>
              <a:t>Основные задачи и ведущие средства сопровождения профессионального самоопределения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99" name="Group 3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843242"/>
              </p:ext>
            </p:extLst>
          </p:nvPr>
        </p:nvGraphicFramePr>
        <p:xfrm>
          <a:off x="609600" y="1600200"/>
          <a:ext cx="7924800" cy="3948748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1533525"/>
                <a:gridCol w="2581275"/>
                <a:gridCol w="3810000"/>
              </a:tblGrid>
              <a:tr h="244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Уровень образования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Задачи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Средства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</a:tr>
              <a:tr h="34305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Основное общее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образование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(8-9 кл.)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 Формирование учащимися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собственной жизненной позиции на этапе первичного профессионального выбора и проектирования успешной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карьеры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 Построение учащимися личной профессиональной перспективы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 Подготовка к обучению по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индивидуальным учебным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планам в старшей школе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 Использование </a:t>
                      </a:r>
                      <a:r>
                        <a:rPr kumimoji="0" lang="ru-RU" altLang="ru-RU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профориентационного</a:t>
                      </a:r>
                      <a:endParaRPr kumimoji="0" lang="ru-RU" altLang="ru-RU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потенциала различных учебных предметов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 Система </a:t>
                      </a:r>
                      <a:r>
                        <a:rPr kumimoji="0" lang="ru-RU" altLang="ru-RU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предпрофильных</a:t>
                      </a:r>
                      <a:r>
                        <a:rPr kumimoji="0" lang="ru-RU" alt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элективных мини-курсов профессиональной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направленности и профессиональных проб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 Специально организованная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ориентационная работа с учащимися и их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родителями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 Творческие конкурсы профессионально-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практической направленности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 Летние </a:t>
                      </a:r>
                      <a:r>
                        <a:rPr kumimoji="0" lang="ru-RU" altLang="ru-RU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профориентационные</a:t>
                      </a:r>
                      <a:r>
                        <a:rPr kumimoji="0" lang="ru-RU" alt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лагеря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(смены)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 Работа обучающегося с личным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предпрофессионально-образовательным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портфолио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</a:tr>
            </a:tbl>
          </a:graphicData>
        </a:graphic>
      </p:graphicFrame>
      <p:sp>
        <p:nvSpPr>
          <p:cNvPr id="15397" name="Rectangle 37"/>
          <p:cNvSpPr>
            <a:spLocks noGrp="1" noChangeArrowheads="1"/>
          </p:cNvSpPr>
          <p:nvPr>
            <p:ph type="title"/>
          </p:nvPr>
        </p:nvSpPr>
        <p:spPr>
          <a:xfrm>
            <a:off x="195263" y="228600"/>
            <a:ext cx="8262937" cy="914400"/>
          </a:xfrm>
          <a:noFill/>
          <a:ln/>
        </p:spPr>
        <p:txBody>
          <a:bodyPr/>
          <a:lstStyle/>
          <a:p>
            <a:pPr algn="ctr"/>
            <a:r>
              <a:rPr lang="ru-RU" altLang="ru-RU" sz="2300" b="1"/>
              <a:t>Основные задачи и ведущие средства сопровождения профессионального самоопределения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429" name="Group 4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1394834"/>
              </p:ext>
            </p:extLst>
          </p:nvPr>
        </p:nvGraphicFramePr>
        <p:xfrm>
          <a:off x="533400" y="1524000"/>
          <a:ext cx="8001000" cy="4285298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1462088"/>
                <a:gridCol w="2692400"/>
                <a:gridCol w="3846512"/>
              </a:tblGrid>
              <a:tr h="244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Уровень образования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Задачи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Средства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</a:tr>
              <a:tr h="37671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Среднее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 общее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образование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Tx/>
                        <a:buChar char="-"/>
                        <a:tabLst/>
                      </a:pPr>
                      <a:r>
                        <a:rPr kumimoji="0" lang="ru-RU" alt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Уточнение профильного выбора в условиях вариативного обучения;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Tx/>
                        <a:buChar char="-"/>
                        <a:tabLst/>
                      </a:pPr>
                      <a:r>
                        <a:rPr kumimoji="0" lang="ru-RU" alt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проектирование после-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школьного образовательно-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профессионального маршрута (с учетом введения в вузах </a:t>
                      </a:r>
                      <a:r>
                        <a:rPr kumimoji="0" lang="ru-RU" altLang="ru-RU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бакалавриата</a:t>
                      </a:r>
                      <a:r>
                        <a:rPr kumimoji="0" lang="ru-RU" alt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);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-знакомство со специфическими особенностями конкретных выбираемых специальностей и направлений подготовки;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 Формирование ценности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самообразования и саморазвития.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 Использование </a:t>
                      </a:r>
                      <a:r>
                        <a:rPr kumimoji="0" lang="ru-RU" altLang="ru-RU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профориентационного</a:t>
                      </a:r>
                      <a:endParaRPr kumimoji="0" lang="ru-RU" altLang="ru-RU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потенциала профильных учебных предметов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 Система профильных элективных курсов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и профессиональных проб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 Специально организованная ориентационная работа с учащимися и их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родителями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 Внеклассная проектно-исследовательская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деятельность учащихся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 Творческие конкурсы практической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направленности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 Летние </a:t>
                      </a:r>
                      <a:r>
                        <a:rPr kumimoji="0" lang="ru-RU" altLang="ru-RU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профориентационные</a:t>
                      </a:r>
                      <a:r>
                        <a:rPr kumimoji="0" lang="ru-RU" alt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лагеря (смены)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 Работа обучающегося с личным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предпрофессионально-образовательным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портфолио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</a:tr>
            </a:tbl>
          </a:graphicData>
        </a:graphic>
      </p:graphicFrame>
      <p:sp>
        <p:nvSpPr>
          <p:cNvPr id="16421" name="Rectangle 37"/>
          <p:cNvSpPr>
            <a:spLocks noGrp="1" noChangeArrowheads="1"/>
          </p:cNvSpPr>
          <p:nvPr>
            <p:ph type="title"/>
          </p:nvPr>
        </p:nvSpPr>
        <p:spPr>
          <a:xfrm>
            <a:off x="195263" y="228600"/>
            <a:ext cx="8262937" cy="914400"/>
          </a:xfrm>
          <a:noFill/>
          <a:ln/>
        </p:spPr>
        <p:txBody>
          <a:bodyPr/>
          <a:lstStyle/>
          <a:p>
            <a:pPr algn="ctr"/>
            <a:r>
              <a:rPr lang="ru-RU" altLang="ru-RU" sz="2300" b="1"/>
              <a:t>Основные задачи и ведущие средства сопровождения профессионального самоопределения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ru-RU" altLang="ru-RU" sz="1900" b="1"/>
              <a:t>Основные задачи и ведущие средства сопровождения профессионального самоопределения</a:t>
            </a:r>
          </a:p>
        </p:txBody>
      </p:sp>
      <p:graphicFrame>
        <p:nvGraphicFramePr>
          <p:cNvPr id="17442" name="Group 3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6574524"/>
              </p:ext>
            </p:extLst>
          </p:nvPr>
        </p:nvGraphicFramePr>
        <p:xfrm>
          <a:off x="609600" y="1600200"/>
          <a:ext cx="7924800" cy="4135188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1676400"/>
                <a:gridCol w="2438400"/>
                <a:gridCol w="3810000"/>
              </a:tblGrid>
              <a:tr h="49777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Уровень образования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Задачи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Средства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</a:tr>
              <a:tr h="361702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Дополнительное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образование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детей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 Создание атмосферы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увлечённости творческой,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продуктивной, проектно-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исследовательской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деятельностью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-Поиск, отбор и поддержка детей с мануальной одарённостью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 Использование максимально разнообразного спектра видов деятельности, активно-</a:t>
                      </a:r>
                      <a:r>
                        <a:rPr kumimoji="0" lang="ru-RU" altLang="ru-RU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деятельностных</a:t>
                      </a:r>
                      <a:r>
                        <a:rPr kumimoji="0" lang="ru-RU" alt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форм и методов работы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 Привлечение к педагогической работе в системе дополнительного образования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специалистов, увлеченных своей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профессиональной деятельностью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 «</a:t>
                      </a:r>
                      <a:r>
                        <a:rPr kumimoji="0" lang="ru-RU" altLang="ru-RU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Хэнд-хантинг</a:t>
                      </a:r>
                      <a:r>
                        <a:rPr kumimoji="0" lang="ru-RU" alt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» как система творческих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конкурсов, диагностических и других форм работы с детьми и подростками, имеющими инженерно-технические и мануальные способности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 Работа обучающегося с личным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предпрофессионально-образовательным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портфолио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Скругленный">
  <a:themeElements>
    <a:clrScheme name="Скругленный 1">
      <a:dk1>
        <a:srgbClr val="000000"/>
      </a:dk1>
      <a:lt1>
        <a:srgbClr val="FFFFFF"/>
      </a:lt1>
      <a:dk2>
        <a:srgbClr val="FFFFFF"/>
      </a:dk2>
      <a:lt2>
        <a:srgbClr val="669999"/>
      </a:lt2>
      <a:accent1>
        <a:srgbClr val="99CCFF"/>
      </a:accent1>
      <a:accent2>
        <a:srgbClr val="9999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8A8AE7"/>
      </a:accent6>
      <a:hlink>
        <a:srgbClr val="996666"/>
      </a:hlink>
      <a:folHlink>
        <a:srgbClr val="6666CC"/>
      </a:folHlink>
    </a:clrScheme>
    <a:fontScheme name="Скругленный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кругленный 1">
        <a:dk1>
          <a:srgbClr val="000000"/>
        </a:dk1>
        <a:lt1>
          <a:srgbClr val="FFFFFF"/>
        </a:lt1>
        <a:dk2>
          <a:srgbClr val="FFFFFF"/>
        </a:dk2>
        <a:lt2>
          <a:srgbClr val="669999"/>
        </a:lt2>
        <a:accent1>
          <a:srgbClr val="99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8A8AE7"/>
        </a:accent6>
        <a:hlink>
          <a:srgbClr val="996666"/>
        </a:hlink>
        <a:folHlink>
          <a:srgbClr val="66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кругленный 2">
        <a:dk1>
          <a:srgbClr val="000000"/>
        </a:dk1>
        <a:lt1>
          <a:srgbClr val="FFFFFF"/>
        </a:lt1>
        <a:dk2>
          <a:srgbClr val="FFFFFF"/>
        </a:dk2>
        <a:lt2>
          <a:srgbClr val="817F3F"/>
        </a:lt2>
        <a:accent1>
          <a:srgbClr val="FFCC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8A00"/>
        </a:accent6>
        <a:hlink>
          <a:srgbClr val="996666"/>
        </a:hlink>
        <a:folHlink>
          <a:srgbClr val="C945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кругленный 3">
        <a:dk1>
          <a:srgbClr val="CC6600"/>
        </a:dk1>
        <a:lt1>
          <a:srgbClr val="FFFFFF"/>
        </a:lt1>
        <a:dk2>
          <a:srgbClr val="800000"/>
        </a:dk2>
        <a:lt2>
          <a:srgbClr val="FFFFFF"/>
        </a:lt2>
        <a:accent1>
          <a:srgbClr val="FF6600"/>
        </a:accent1>
        <a:accent2>
          <a:srgbClr val="33CCCC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2DB9B9"/>
        </a:accent6>
        <a:hlink>
          <a:srgbClr val="99FF3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4">
        <a:dk1>
          <a:srgbClr val="993300"/>
        </a:dk1>
        <a:lt1>
          <a:srgbClr val="FFFFFF"/>
        </a:lt1>
        <a:dk2>
          <a:srgbClr val="431A01"/>
        </a:dk2>
        <a:lt2>
          <a:srgbClr val="FFFFFF"/>
        </a:lt2>
        <a:accent1>
          <a:srgbClr val="FFCC00"/>
        </a:accent1>
        <a:accent2>
          <a:srgbClr val="FF9966"/>
        </a:accent2>
        <a:accent3>
          <a:srgbClr val="B0ABAA"/>
        </a:accent3>
        <a:accent4>
          <a:srgbClr val="DADADA"/>
        </a:accent4>
        <a:accent5>
          <a:srgbClr val="FFE2AA"/>
        </a:accent5>
        <a:accent6>
          <a:srgbClr val="E78A5C"/>
        </a:accent6>
        <a:hlink>
          <a:srgbClr val="FF66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5">
        <a:dk1>
          <a:srgbClr val="75878B"/>
        </a:dk1>
        <a:lt1>
          <a:srgbClr val="FFFFFF"/>
        </a:lt1>
        <a:dk2>
          <a:srgbClr val="260000"/>
        </a:dk2>
        <a:lt2>
          <a:srgbClr val="FFFFFF"/>
        </a:lt2>
        <a:accent1>
          <a:srgbClr val="0099CC"/>
        </a:accent1>
        <a:accent2>
          <a:srgbClr val="FF3300"/>
        </a:accent2>
        <a:accent3>
          <a:srgbClr val="ACAAAA"/>
        </a:accent3>
        <a:accent4>
          <a:srgbClr val="DADADA"/>
        </a:accent4>
        <a:accent5>
          <a:srgbClr val="AACAE2"/>
        </a:accent5>
        <a:accent6>
          <a:srgbClr val="E72D00"/>
        </a:accent6>
        <a:hlink>
          <a:srgbClr val="FFCC00"/>
        </a:hlink>
        <a:folHlink>
          <a:srgbClr val="CC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6">
        <a:dk1>
          <a:srgbClr val="666699"/>
        </a:dk1>
        <a:lt1>
          <a:srgbClr val="FFFFFF"/>
        </a:lt1>
        <a:dk2>
          <a:srgbClr val="000000"/>
        </a:dk2>
        <a:lt2>
          <a:srgbClr val="FFFFFF"/>
        </a:lt2>
        <a:accent1>
          <a:srgbClr val="9966FF"/>
        </a:accent1>
        <a:accent2>
          <a:srgbClr val="99CCFF"/>
        </a:accent2>
        <a:accent3>
          <a:srgbClr val="AAAAAA"/>
        </a:accent3>
        <a:accent4>
          <a:srgbClr val="DADADA"/>
        </a:accent4>
        <a:accent5>
          <a:srgbClr val="CAB8FF"/>
        </a:accent5>
        <a:accent6>
          <a:srgbClr val="8AB9E7"/>
        </a:accent6>
        <a:hlink>
          <a:srgbClr val="FFFFCC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7">
        <a:dk1>
          <a:srgbClr val="666699"/>
        </a:dk1>
        <a:lt1>
          <a:srgbClr val="FFFFFF"/>
        </a:lt1>
        <a:dk2>
          <a:srgbClr val="2A2A40"/>
        </a:dk2>
        <a:lt2>
          <a:srgbClr val="FFFFFF"/>
        </a:lt2>
        <a:accent1>
          <a:srgbClr val="006699"/>
        </a:accent1>
        <a:accent2>
          <a:srgbClr val="CC9900"/>
        </a:accent2>
        <a:accent3>
          <a:srgbClr val="ACACAF"/>
        </a:accent3>
        <a:accent4>
          <a:srgbClr val="DADADA"/>
        </a:accent4>
        <a:accent5>
          <a:srgbClr val="AAB8CA"/>
        </a:accent5>
        <a:accent6>
          <a:srgbClr val="B98A00"/>
        </a:accent6>
        <a:hlink>
          <a:srgbClr val="CC6600"/>
        </a:hlink>
        <a:folHlink>
          <a:srgbClr val="6C94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8">
        <a:dk1>
          <a:srgbClr val="BECBD8"/>
        </a:dk1>
        <a:lt1>
          <a:srgbClr val="FFFFFF"/>
        </a:lt1>
        <a:dk2>
          <a:srgbClr val="2B335B"/>
        </a:dk2>
        <a:lt2>
          <a:srgbClr val="FFFFFF"/>
        </a:lt2>
        <a:accent1>
          <a:srgbClr val="0099CC"/>
        </a:accent1>
        <a:accent2>
          <a:srgbClr val="B5DBE3"/>
        </a:accent2>
        <a:accent3>
          <a:srgbClr val="ACADB5"/>
        </a:accent3>
        <a:accent4>
          <a:srgbClr val="DADADA"/>
        </a:accent4>
        <a:accent5>
          <a:srgbClr val="AACAE2"/>
        </a:accent5>
        <a:accent6>
          <a:srgbClr val="A4C6CE"/>
        </a:accent6>
        <a:hlink>
          <a:srgbClr val="FFCC00"/>
        </a:hlink>
        <a:folHlink>
          <a:srgbClr val="586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9">
        <a:dk1>
          <a:srgbClr val="3333FF"/>
        </a:dk1>
        <a:lt1>
          <a:srgbClr val="FFFFFF"/>
        </a:lt1>
        <a:dk2>
          <a:srgbClr val="000099"/>
        </a:dk2>
        <a:lt2>
          <a:srgbClr val="FFFFFF"/>
        </a:lt2>
        <a:accent1>
          <a:srgbClr val="339966"/>
        </a:accent1>
        <a:accent2>
          <a:srgbClr val="9999FF"/>
        </a:accent2>
        <a:accent3>
          <a:srgbClr val="AAAACA"/>
        </a:accent3>
        <a:accent4>
          <a:srgbClr val="DADADA"/>
        </a:accent4>
        <a:accent5>
          <a:srgbClr val="ADCAB8"/>
        </a:accent5>
        <a:accent6>
          <a:srgbClr val="8A8AE7"/>
        </a:accent6>
        <a:hlink>
          <a:srgbClr val="FFFF99"/>
        </a:hlink>
        <a:folHlink>
          <a:srgbClr val="17A0D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10">
        <a:dk1>
          <a:srgbClr val="808000"/>
        </a:dk1>
        <a:lt1>
          <a:srgbClr val="FFFFFF"/>
        </a:lt1>
        <a:dk2>
          <a:srgbClr val="354418"/>
        </a:dk2>
        <a:lt2>
          <a:srgbClr val="FFFFFF"/>
        </a:lt2>
        <a:accent1>
          <a:srgbClr val="60897C"/>
        </a:accent1>
        <a:accent2>
          <a:srgbClr val="99CC00"/>
        </a:accent2>
        <a:accent3>
          <a:srgbClr val="AEB0AB"/>
        </a:accent3>
        <a:accent4>
          <a:srgbClr val="DADADA"/>
        </a:accent4>
        <a:accent5>
          <a:srgbClr val="B6C4BF"/>
        </a:accent5>
        <a:accent6>
          <a:srgbClr val="8AB900"/>
        </a:accent6>
        <a:hlink>
          <a:srgbClr val="CCCC00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Radial</Template>
  <TotalTime>277</TotalTime>
  <Words>2863</Words>
  <Application>Microsoft Office PowerPoint</Application>
  <PresentationFormat>Экран (4:3)</PresentationFormat>
  <Paragraphs>588</Paragraphs>
  <Slides>41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7" baseType="lpstr">
      <vt:lpstr>Arial</vt:lpstr>
      <vt:lpstr>Arial Black</vt:lpstr>
      <vt:lpstr>Calibri</vt:lpstr>
      <vt:lpstr>Times New Roman</vt:lpstr>
      <vt:lpstr>Wingdings</vt:lpstr>
      <vt:lpstr>Скругленный</vt:lpstr>
      <vt:lpstr>Профессиональное  самоопределение школьников, организация профильного обучения на территории города Зеи</vt:lpstr>
      <vt:lpstr>Нормативная база</vt:lpstr>
      <vt:lpstr> ФЗ «Об образовании в Российской Федерации» о профессиональной ориентации обучающихся</vt:lpstr>
      <vt:lpstr>Основные задачи и ведущие средства сопровождения профессионального самоопределения</vt:lpstr>
      <vt:lpstr>Основные задачи и ведущие средства сопровождения профессионального самоопределения</vt:lpstr>
      <vt:lpstr>Основные задачи и ведущие средства сопровождения профессионального самоопределения</vt:lpstr>
      <vt:lpstr>Основные задачи и ведущие средства сопровождения профессионального самоопределения</vt:lpstr>
      <vt:lpstr>Основные задачи и ведущие средства сопровождения профессионального самоопределения</vt:lpstr>
      <vt:lpstr>Основные задачи и ведущие средства сопровождения профессионального самоопределения</vt:lpstr>
      <vt:lpstr>Нормативная база</vt:lpstr>
      <vt:lpstr>Проблемы сопровождения профессионального самоопределения</vt:lpstr>
      <vt:lpstr>Проблемы сопровождения профессионального самоопределения</vt:lpstr>
      <vt:lpstr>Предпрофильная подготовка в 9 классах</vt:lpstr>
      <vt:lpstr>Перечень элективных курсов для обучающихся   9-х классов города Зеи</vt:lpstr>
      <vt:lpstr>Перечень элективных курсов для обучающихся   9-х классов города Зеи </vt:lpstr>
      <vt:lpstr>Перечень элективных курсов для обучающихся   9-х классов города Зеи </vt:lpstr>
      <vt:lpstr>Перечень элективных курсов для обучающихся   9-х классов города Зеи </vt:lpstr>
      <vt:lpstr>Перечень элективных курсов для обучающихся   9-х классов города Зеи </vt:lpstr>
      <vt:lpstr>Перечень элективных курсов для обучающихся   9-х классов города Зеи </vt:lpstr>
      <vt:lpstr>Презентация PowerPoint</vt:lpstr>
      <vt:lpstr>Профильное обучение </vt:lpstr>
      <vt:lpstr>Профильное обучение </vt:lpstr>
      <vt:lpstr>Специализированные и кадетские классы</vt:lpstr>
      <vt:lpstr>Достижения </vt:lpstr>
      <vt:lpstr>Эффективность обучения в профильных классах </vt:lpstr>
      <vt:lpstr>Областной форум «Линия жизни»</vt:lpstr>
      <vt:lpstr>Аэрокосмический класс МОБУ СОШ № 4 </vt:lpstr>
      <vt:lpstr>Аэрокосмический класс МОБУ СОШ № 4 </vt:lpstr>
      <vt:lpstr>Аэрокосмический класс МОБУ СОШ № 4 </vt:lpstr>
      <vt:lpstr>Экологический предпрофильный класс МОАУ СОШ №1 </vt:lpstr>
      <vt:lpstr>Социальные партнеры образовательных организаций</vt:lpstr>
      <vt:lpstr>Взаимодействие  по профориентационной работе </vt:lpstr>
      <vt:lpstr>Ранняя профилизация</vt:lpstr>
      <vt:lpstr>Ранняя профилизация</vt:lpstr>
      <vt:lpstr>Ранняя профилизация</vt:lpstr>
      <vt:lpstr>Диагностика по ведению профориентационной работы в ОО г. Зеи</vt:lpstr>
      <vt:lpstr>Центр профессиональной ориентации для обучающихся в том числе для детей с ОВЗ </vt:lpstr>
      <vt:lpstr>Проект  «Я – будущий»</vt:lpstr>
      <vt:lpstr>Проект  «Я – будущий»</vt:lpstr>
      <vt:lpstr>Проект  «Я – будущий»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1</dc:creator>
  <cp:lastModifiedBy>Лысенко С. Н.</cp:lastModifiedBy>
  <cp:revision>11</cp:revision>
  <cp:lastPrinted>1601-01-01T00:00:00Z</cp:lastPrinted>
  <dcterms:created xsi:type="dcterms:W3CDTF">2017-04-21T14:39:52Z</dcterms:created>
  <dcterms:modified xsi:type="dcterms:W3CDTF">2017-05-05T00:22:22Z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