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68" r:id="rId5"/>
    <p:sldId id="269" r:id="rId6"/>
    <p:sldId id="274" r:id="rId7"/>
    <p:sldId id="270" r:id="rId8"/>
    <p:sldId id="271" r:id="rId9"/>
    <p:sldId id="272" r:id="rId10"/>
    <p:sldId id="275" r:id="rId11"/>
    <p:sldId id="263" r:id="rId12"/>
    <p:sldId id="273" r:id="rId13"/>
    <p:sldId id="264" r:id="rId14"/>
    <p:sldId id="259" r:id="rId15"/>
    <p:sldId id="260" r:id="rId16"/>
    <p:sldId id="276" r:id="rId17"/>
    <p:sldId id="266" r:id="rId18"/>
    <p:sldId id="26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7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2505854800936774E-2"/>
          <c:y val="0.16494845360824742"/>
          <c:w val="0.89578454332552693"/>
          <c:h val="0.723711340206185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участия ДОО в инновационной деятельности</c:v>
                </c:pt>
              </c:strCache>
            </c:strRef>
          </c:tx>
          <c:spPr>
            <a:solidFill>
              <a:schemeClr val="accent1"/>
            </a:solidFill>
            <a:ln w="1016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27479079711936E-2"/>
                  <c:y val="-3.0610055891061583E-2"/>
                </c:manualLayout>
              </c:layout>
              <c:spPr>
                <a:noFill/>
                <a:ln w="20337">
                  <a:noFill/>
                </a:ln>
              </c:spPr>
              <c:txPr>
                <a:bodyPr/>
                <a:lstStyle/>
                <a:p>
                  <a:pPr>
                    <a:defRPr sz="138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63-447A-B366-7BDB3BBEA4F7}"/>
                </c:ext>
              </c:extLst>
            </c:dLbl>
            <c:dLbl>
              <c:idx val="1"/>
              <c:layout>
                <c:manualLayout>
                  <c:x val="2.7979395849715982E-2"/>
                  <c:y val="-6.2731954484496727E-2"/>
                </c:manualLayout>
              </c:layout>
              <c:spPr>
                <a:noFill/>
                <a:ln w="20337">
                  <a:noFill/>
                </a:ln>
              </c:spPr>
              <c:txPr>
                <a:bodyPr/>
                <a:lstStyle/>
                <a:p>
                  <a:pPr>
                    <a:defRPr sz="138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63-447A-B366-7BDB3BBEA4F7}"/>
                </c:ext>
              </c:extLst>
            </c:dLbl>
            <c:dLbl>
              <c:idx val="2"/>
              <c:layout>
                <c:manualLayout>
                  <c:x val="6.1275961378396193E-2"/>
                  <c:y val="-3.8522333356399235E-2"/>
                </c:manualLayout>
              </c:layout>
              <c:spPr>
                <a:noFill/>
                <a:ln w="20337">
                  <a:noFill/>
                </a:ln>
              </c:spPr>
              <c:txPr>
                <a:bodyPr/>
                <a:lstStyle/>
                <a:p>
                  <a:pPr>
                    <a:defRPr sz="138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63-447A-B366-7BDB3BBEA4F7}"/>
                </c:ext>
              </c:extLst>
            </c:dLbl>
            <c:spPr>
              <a:noFill/>
              <a:ln w="2033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0.43</c:v>
                </c:pt>
                <c:pt idx="1">
                  <c:v>0.86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63-447A-B366-7BDB3BBEA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2628040"/>
        <c:axId val="1"/>
        <c:axId val="0"/>
      </c:bar3DChart>
      <c:catAx>
        <c:axId val="92628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542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5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2628040"/>
        <c:crosses val="autoZero"/>
        <c:crossBetween val="between"/>
      </c:valAx>
      <c:spPr>
        <a:noFill/>
        <a:ln w="2033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творческие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0.43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2-41F4-91B0-8C47C3EB65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интеллектуальные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1.4999999999999999E-2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82-41F4-91B0-8C47C3EB65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спортивные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0.105</c:v>
                </c:pt>
                <c:pt idx="1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2-41F4-91B0-8C47C3EB657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 дошкольников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2017/2018</c:v>
                </c:pt>
                <c:pt idx="1">
                  <c:v>2018/2019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82-41F4-91B0-8C47C3EB6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620632"/>
        <c:axId val="179350872"/>
      </c:barChart>
      <c:catAx>
        <c:axId val="28962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350872"/>
        <c:crosses val="autoZero"/>
        <c:auto val="1"/>
        <c:lblAlgn val="ctr"/>
        <c:lblOffset val="100"/>
        <c:noMultiLvlLbl val="0"/>
      </c:catAx>
      <c:valAx>
        <c:axId val="17935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62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500"/>
              <a:t>Трансляция опыта педагогами в 2018-2019 учебном году </a:t>
            </a:r>
          </a:p>
        </c:rich>
      </c:tx>
      <c:layout>
        <c:manualLayout>
          <c:xMode val="edge"/>
          <c:yMode val="edge"/>
          <c:x val="0.14150943396226415"/>
          <c:y val="0"/>
        </c:manualLayout>
      </c:layout>
      <c:overlay val="1"/>
      <c:spPr>
        <a:noFill/>
        <a:ln w="25143">
          <a:noFill/>
        </a:ln>
      </c:spPr>
    </c:title>
    <c:autoTitleDeleted val="0"/>
    <c:view3D>
      <c:rotX val="15"/>
      <c:hPercent val="24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030303030303032E-2"/>
          <c:y val="7.6923076923076927E-2"/>
          <c:w val="0.92803030303030298"/>
          <c:h val="0.50549450549450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МДОАУ д/с № 3</c:v>
                </c:pt>
              </c:strCache>
            </c:strRef>
          </c:tx>
          <c:invertIfNegative val="0"/>
          <c:dLbls>
            <c:spPr>
              <a:noFill/>
              <a:ln w="2514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D-4CE0-AC16-8F16B2A547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МДОБУ д/с № 4</c:v>
                </c:pt>
              </c:strCache>
            </c:strRef>
          </c:tx>
          <c:invertIfNegative val="0"/>
          <c:dLbls>
            <c:spPr>
              <a:noFill/>
              <a:ln w="2514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4D-4CE0-AC16-8F16B2A547D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МДОБУ д/с № 11</c:v>
                </c:pt>
              </c:strCache>
            </c:strRef>
          </c:tx>
          <c:invertIfNegative val="0"/>
          <c:dLbls>
            <c:spPr>
              <a:noFill/>
              <a:ln w="2514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4D-4CE0-AC16-8F16B2A547D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МДОАУ д/с № 12</c:v>
                </c:pt>
              </c:strCache>
            </c:strRef>
          </c:tx>
          <c:invertIfNegative val="0"/>
          <c:dLbls>
            <c:spPr>
              <a:noFill/>
              <a:ln w="2514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4D-4CE0-AC16-8F16B2A547D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МДОАУ ЦРР д/с № 14</c:v>
                </c:pt>
              </c:strCache>
            </c:strRef>
          </c:tx>
          <c:invertIfNegative val="0"/>
          <c:dLbls>
            <c:spPr>
              <a:noFill/>
              <a:ln w="2514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4D-4CE0-AC16-8F16B2A547D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МДОАУ д/с № 15</c:v>
                </c:pt>
              </c:strCache>
            </c:strRef>
          </c:tx>
          <c:invertIfNegative val="0"/>
          <c:dLbls>
            <c:spPr>
              <a:noFill/>
              <a:ln w="2514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4D-4CE0-AC16-8F16B2A547D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МДОБУ д/с № 19</c:v>
                </c:pt>
              </c:strCache>
            </c:strRef>
          </c:tx>
          <c:invertIfNegative val="0"/>
          <c:dLbls>
            <c:spPr>
              <a:noFill/>
              <a:ln w="2514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24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4D-4CE0-AC16-8F16B2A54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5773680"/>
        <c:axId val="1"/>
        <c:axId val="0"/>
      </c:bar3DChart>
      <c:catAx>
        <c:axId val="9577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5773680"/>
        <c:crosses val="autoZero"/>
        <c:crossBetween val="between"/>
      </c:valAx>
      <c:spPr>
        <a:noFill/>
        <a:ln w="25143">
          <a:noFill/>
        </a:ln>
      </c:spPr>
    </c:plotArea>
    <c:legend>
      <c:legendPos val="b"/>
      <c:layout>
        <c:manualLayout>
          <c:xMode val="edge"/>
          <c:yMode val="edge"/>
          <c:x val="1.5723270440251572E-2"/>
          <c:y val="0.72440944881889768"/>
          <c:w val="0.94968553459119498"/>
          <c:h val="0.2519685039370078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/>
            </a:pPr>
            <a:r>
              <a:rPr lang="ru-RU" sz="1500" dirty="0"/>
              <a:t>Трансляция опыта педагогами в 2017-2018</a:t>
            </a:r>
            <a:r>
              <a:rPr lang="ru-RU" sz="1500" baseline="0" dirty="0"/>
              <a:t> учебном году</a:t>
            </a:r>
            <a:r>
              <a:rPr lang="ru-RU" sz="1500" dirty="0"/>
              <a:t> </a:t>
            </a:r>
          </a:p>
        </c:rich>
      </c:tx>
      <c:layout>
        <c:manualLayout>
          <c:xMode val="edge"/>
          <c:yMode val="edge"/>
          <c:x val="0.13515478029361161"/>
          <c:y val="0"/>
        </c:manualLayout>
      </c:layout>
      <c:overlay val="1"/>
      <c:spPr>
        <a:noFill/>
        <a:ln w="25140">
          <a:noFill/>
        </a:ln>
      </c:spPr>
    </c:title>
    <c:autoTitleDeleted val="0"/>
    <c:view3D>
      <c:rotX val="15"/>
      <c:hPercent val="24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030303030303032E-2"/>
          <c:y val="7.6923076923076927E-2"/>
          <c:w val="0.92803030303030298"/>
          <c:h val="0.50549450549450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МДОАУ д/с № 3</c:v>
                </c:pt>
              </c:strCache>
            </c:strRef>
          </c:tx>
          <c:invertIfNegative val="0"/>
          <c:dLbls>
            <c:spPr>
              <a:noFill/>
              <a:ln w="2514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E-468B-BE60-6B7FF044B9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МДОБУ д/с № 4</c:v>
                </c:pt>
              </c:strCache>
            </c:strRef>
          </c:tx>
          <c:invertIfNegative val="0"/>
          <c:dLbls>
            <c:spPr>
              <a:noFill/>
              <a:ln w="2514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E-468B-BE60-6B7FF044B9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МДОБУ д/с № 11</c:v>
                </c:pt>
              </c:strCache>
            </c:strRef>
          </c:tx>
          <c:invertIfNegative val="0"/>
          <c:dLbls>
            <c:spPr>
              <a:noFill/>
              <a:ln w="2514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1E-468B-BE60-6B7FF044B99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МДОАУ д/с № 12</c:v>
                </c:pt>
              </c:strCache>
            </c:strRef>
          </c:tx>
          <c:invertIfNegative val="0"/>
          <c:dLbls>
            <c:spPr>
              <a:noFill/>
              <a:ln w="2514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1E-468B-BE60-6B7FF044B99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МДОАУ ЦРР д/с № 14</c:v>
                </c:pt>
              </c:strCache>
            </c:strRef>
          </c:tx>
          <c:invertIfNegative val="0"/>
          <c:dLbls>
            <c:spPr>
              <a:noFill/>
              <a:ln w="2514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1E-468B-BE60-6B7FF044B99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МДОАУ д/с № 15</c:v>
                </c:pt>
              </c:strCache>
            </c:strRef>
          </c:tx>
          <c:invertIfNegative val="0"/>
          <c:dLbls>
            <c:spPr>
              <a:noFill/>
              <a:ln w="2514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1E-468B-BE60-6B7FF044B99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МДОБУ д/с № 19</c:v>
                </c:pt>
              </c:strCache>
            </c:strRef>
          </c:tx>
          <c:invertIfNegative val="0"/>
          <c:dLbls>
            <c:spPr>
              <a:noFill/>
              <a:ln w="2514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городской уровень</c:v>
                </c:pt>
                <c:pt idx="1">
                  <c:v>областной уровень и другие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12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1E-468B-BE60-6B7FF044B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5022864"/>
        <c:axId val="1"/>
        <c:axId val="0"/>
      </c:bar3DChart>
      <c:catAx>
        <c:axId val="15502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5022864"/>
        <c:crosses val="autoZero"/>
        <c:crossBetween val="between"/>
      </c:valAx>
      <c:spPr>
        <a:noFill/>
        <a:ln w="25140">
          <a:noFill/>
        </a:ln>
      </c:spPr>
    </c:plotArea>
    <c:legend>
      <c:legendPos val="r"/>
      <c:layout>
        <c:manualLayout>
          <c:xMode val="edge"/>
          <c:yMode val="edge"/>
          <c:x val="1.7543859649122806E-2"/>
          <c:y val="0.72983870967741937"/>
          <c:w val="0.9569377990430622"/>
          <c:h val="0.2580645161290322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D233E-A31D-4778-992D-BF99C72436A3}" type="datetimeFigureOut">
              <a:rPr lang="ru-RU" smtClean="0"/>
              <a:t>чт 29.08.19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E8FA9-F393-4087-AFDB-82646BE9F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67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68921-18E1-4E4D-A513-B09FCC606B3E}" type="datetimeFigureOut">
              <a:rPr lang="ru-RU" smtClean="0"/>
              <a:t>чт 29.08.19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A4DD0-6743-4ADC-B2BC-F381AC2B8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7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DEA81EEC-7388-41F0-8A37-1C8D54A0763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84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36474E2-2085-43EF-8551-74ADD0C549A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2744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36474E2-2085-43EF-8551-74ADD0C549A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98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36474E2-2085-43EF-8551-74ADD0C549A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432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36474E2-2085-43EF-8551-74ADD0C549A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112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36474E2-2085-43EF-8551-74ADD0C549A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462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946C3-00EE-4FD1-AFDE-1FD2A002BDA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1208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308E9-7426-45EE-9FCF-26FEFEE13FA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903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1CDF8-9A1D-4CCD-97D0-20197FF43C1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45730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2EC4-B4A2-49B2-AEB2-8A26271DA46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945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4EF0D-CCA8-4B54-AFA3-41F74865EFA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416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9CAF69E-8414-4C78-B192-8D21C34FE33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523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0EEB374-A80E-4E56-86E0-04486CAA915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682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E32B94E-E78E-4477-B3CB-E5C8059A941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609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A4BA6-D418-4EC5-AEA9-3D47A37B263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87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3A53-C547-43FD-8523-F2D41E22C57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422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12A84-FC36-468D-B1E0-B189096BBFA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968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6BB03AE-99EF-4DAB-B309-DA2F7166F80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176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36474E2-2085-43EF-8551-74ADD0C549A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039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smtClean="0"/>
              <a:t>Достижения дошкольных образовательных организаций г. Зеи за 2018/2019 учебный год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42415" y="5334000"/>
            <a:ext cx="6600451" cy="1126283"/>
          </a:xfrm>
        </p:spPr>
        <p:txBody>
          <a:bodyPr>
            <a:normAutofit fontScale="62500" lnSpcReduction="20000"/>
          </a:bodyPr>
          <a:lstStyle/>
          <a:p>
            <a:pPr algn="ctr" eaLnBrk="1" hangingPunct="1"/>
            <a:r>
              <a:rPr lang="ru-RU" altLang="ru-RU" sz="2000" dirty="0" smtClean="0"/>
              <a:t>Голубева О.В., </a:t>
            </a:r>
          </a:p>
          <a:p>
            <a:pPr algn="ctr" eaLnBrk="1" hangingPunct="1"/>
            <a:r>
              <a:rPr lang="ru-RU" altLang="ru-RU" sz="2000" dirty="0" smtClean="0"/>
              <a:t>старший методист МКУ «ЦОМОО г. Зеи»</a:t>
            </a:r>
          </a:p>
          <a:p>
            <a:pPr algn="ctr" eaLnBrk="1" hangingPunct="1"/>
            <a:endParaRPr lang="ru-RU" altLang="ru-RU" sz="2000" dirty="0" smtClean="0"/>
          </a:p>
          <a:p>
            <a:pPr algn="ctr" eaLnBrk="1" hangingPunct="1"/>
            <a:r>
              <a:rPr lang="ru-RU" altLang="ru-RU" sz="2000" dirty="0" smtClean="0"/>
              <a:t>29 августа 2019 года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10600" y="62756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мер по формированию инфраструктуры служб ранней помощи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6" y="1401282"/>
            <a:ext cx="3587383" cy="238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16" y="1401282"/>
            <a:ext cx="3587383" cy="238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65" y="3941763"/>
            <a:ext cx="3568333" cy="26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Объект 18"/>
          <p:cNvPicPr>
            <a:picLocks noGrp="1" noChangeAspect="1"/>
          </p:cNvPicPr>
          <p:nvPr>
            <p:ph sz="quarter" idx="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/>
          <a:stretch/>
        </p:blipFill>
        <p:spPr>
          <a:xfrm>
            <a:off x="1140007" y="3920704"/>
            <a:ext cx="2971799" cy="269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546291" y="6248681"/>
            <a:ext cx="2051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МДОБУ д/с № 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2854" y="64333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7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ВФСК ГТО в ДОО</a:t>
            </a:r>
          </a:p>
        </p:txBody>
      </p:sp>
      <p:pic>
        <p:nvPicPr>
          <p:cNvPr id="13315" name="Picture 8" descr="4_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3735542" cy="249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2" y="1085850"/>
            <a:ext cx="3735542" cy="249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gto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53" y="3810000"/>
            <a:ext cx="2154436" cy="287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gt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60" y="3810000"/>
            <a:ext cx="2154436" cy="287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22513" y="4800600"/>
            <a:ext cx="1705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ЦРР д/с № 14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8429" y="640080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624110"/>
            <a:ext cx="7619999" cy="82369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участия в ВФСК ГТО</a:t>
            </a:r>
          </a:p>
        </p:txBody>
      </p:sp>
      <p:graphicFrame>
        <p:nvGraphicFramePr>
          <p:cNvPr id="147627" name="Group 1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076854"/>
              </p:ext>
            </p:extLst>
          </p:nvPr>
        </p:nvGraphicFramePr>
        <p:xfrm>
          <a:off x="990600" y="1676400"/>
          <a:ext cx="8001003" cy="4148139"/>
        </p:xfrm>
        <a:graphic>
          <a:graphicData uri="http://schemas.openxmlformats.org/drawingml/2006/table">
            <a:tbl>
              <a:tblPr/>
              <a:tblGrid>
                <a:gridCol w="1143446">
                  <a:extLst>
                    <a:ext uri="{9D8B030D-6E8A-4147-A177-3AD203B41FA5}">
                      <a16:colId xmlns:a16="http://schemas.microsoft.com/office/drawing/2014/main" val="2245014339"/>
                    </a:ext>
                  </a:extLst>
                </a:gridCol>
                <a:gridCol w="1038646">
                  <a:extLst>
                    <a:ext uri="{9D8B030D-6E8A-4147-A177-3AD203B41FA5}">
                      <a16:colId xmlns:a16="http://schemas.microsoft.com/office/drawing/2014/main" val="631854322"/>
                    </a:ext>
                  </a:extLst>
                </a:gridCol>
                <a:gridCol w="1246687">
                  <a:extLst>
                    <a:ext uri="{9D8B030D-6E8A-4147-A177-3AD203B41FA5}">
                      <a16:colId xmlns:a16="http://schemas.microsoft.com/office/drawing/2014/main" val="2202567781"/>
                    </a:ext>
                  </a:extLst>
                </a:gridCol>
                <a:gridCol w="1143446">
                  <a:extLst>
                    <a:ext uri="{9D8B030D-6E8A-4147-A177-3AD203B41FA5}">
                      <a16:colId xmlns:a16="http://schemas.microsoft.com/office/drawing/2014/main" val="2451843769"/>
                    </a:ext>
                  </a:extLst>
                </a:gridCol>
                <a:gridCol w="1143446">
                  <a:extLst>
                    <a:ext uri="{9D8B030D-6E8A-4147-A177-3AD203B41FA5}">
                      <a16:colId xmlns:a16="http://schemas.microsoft.com/office/drawing/2014/main" val="3679658485"/>
                    </a:ext>
                  </a:extLst>
                </a:gridCol>
                <a:gridCol w="1234693">
                  <a:extLst>
                    <a:ext uri="{9D8B030D-6E8A-4147-A177-3AD203B41FA5}">
                      <a16:colId xmlns:a16="http://schemas.microsoft.com/office/drawing/2014/main" val="2003803014"/>
                    </a:ext>
                  </a:extLst>
                </a:gridCol>
                <a:gridCol w="1050639">
                  <a:extLst>
                    <a:ext uri="{9D8B030D-6E8A-4147-A177-3AD203B41FA5}">
                      <a16:colId xmlns:a16="http://schemas.microsoft.com/office/drawing/2014/main" val="3870462215"/>
                    </a:ext>
                  </a:extLst>
                </a:gridCol>
              </a:tblGrid>
              <a:tr h="45724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ДОО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2017/2018 уч.год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2018/2019 уч.год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9005"/>
                  </a:ext>
                </a:extLst>
              </a:tr>
              <a:tr h="457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золото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серебро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бронза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золото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серебро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бронза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7327"/>
                  </a:ext>
                </a:extLst>
              </a:tr>
              <a:tr h="916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МДОАУ ЦРР-д/с № 14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340309"/>
                  </a:ext>
                </a:extLst>
              </a:tr>
              <a:tr h="6699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МДОБУ д/с № 4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91487"/>
                  </a:ext>
                </a:extLst>
              </a:tr>
              <a:tr h="730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МДОАУ д/с № 3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83207"/>
                  </a:ext>
                </a:extLst>
              </a:tr>
              <a:tr h="916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участников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72757" marR="72757" marT="46805" marB="46805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3868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4400" y="6324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Лыжня России </a:t>
            </a:r>
            <a:endParaRPr lang="ru-RU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7" descr="img_23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3817938" cy="254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2" descr="img_268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05200"/>
            <a:ext cx="3810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7" descr="img_57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90600"/>
            <a:ext cx="3886200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img_296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429000"/>
            <a:ext cx="3886200" cy="272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1177131" y="6153151"/>
            <a:ext cx="1135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2016 год</a:t>
            </a:r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609600" y="609600"/>
            <a:ext cx="1135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2019 год</a:t>
            </a:r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7093744" y="6172200"/>
            <a:ext cx="1135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/>
              <a:t>2014 год</a:t>
            </a:r>
          </a:p>
        </p:txBody>
      </p:sp>
      <p:sp>
        <p:nvSpPr>
          <p:cNvPr id="15370" name="Text Box 18"/>
          <p:cNvSpPr txBox="1">
            <a:spLocks noChangeArrowheads="1"/>
          </p:cNvSpPr>
          <p:nvPr/>
        </p:nvSpPr>
        <p:spPr bwMode="auto">
          <a:xfrm>
            <a:off x="7467600" y="609600"/>
            <a:ext cx="1135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2017 год</a:t>
            </a:r>
          </a:p>
        </p:txBody>
      </p:sp>
      <p:sp>
        <p:nvSpPr>
          <p:cNvPr id="15371" name="Rectangle 19"/>
          <p:cNvSpPr>
            <a:spLocks noChangeArrowheads="1"/>
          </p:cNvSpPr>
          <p:nvPr/>
        </p:nvSpPr>
        <p:spPr bwMode="auto">
          <a:xfrm>
            <a:off x="3352800" y="6172200"/>
            <a:ext cx="268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МДОАУ д/с № 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94434" y="63555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624110"/>
            <a:ext cx="7543800" cy="12808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«Добрые дела дошколят» </a:t>
            </a:r>
            <a:r>
              <a:rPr lang="ru-RU" alt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(волонтерское движение в МДОБУ д/с № 19)</a:t>
            </a:r>
          </a:p>
        </p:txBody>
      </p:sp>
      <p:pic>
        <p:nvPicPr>
          <p:cNvPr id="16388" name="Picture 9" descr="643044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4002562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334252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65" y="3124200"/>
            <a:ext cx="388820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3354862" y="6019800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«Оберегай» 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9029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Grp="1" noChangeArrowheads="1"/>
          </p:cNvSpPr>
          <p:nvPr>
            <p:ph type="title"/>
          </p:nvPr>
        </p:nvSpPr>
        <p:spPr>
          <a:xfrm>
            <a:off x="1447800" y="624110"/>
            <a:ext cx="7543800" cy="12808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«Добрые дела дошколят»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(волонтерское движение в МДОБУ д/с № 19)</a:t>
            </a:r>
          </a:p>
        </p:txBody>
      </p:sp>
      <p:pic>
        <p:nvPicPr>
          <p:cNvPr id="17411" name="Picture 13" descr="769253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61743"/>
            <a:ext cx="388820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5" descr="6630188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1"/>
          <a:stretch/>
        </p:blipFill>
        <p:spPr>
          <a:xfrm>
            <a:off x="4548485" y="3772881"/>
            <a:ext cx="4433590" cy="254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912322" y="4667270"/>
            <a:ext cx="36787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Акция</a:t>
            </a:r>
          </a:p>
          <a:p>
            <a:pPr algn="ctr" eaLnBrk="1" hangingPunct="1"/>
            <a:r>
              <a:rPr lang="ru-RU" altLang="ru-RU" b="1" dirty="0" smtClean="0"/>
              <a:t>«Помоги </a:t>
            </a:r>
            <a:r>
              <a:rPr lang="ru-RU" altLang="ru-RU" b="1" dirty="0"/>
              <a:t>бездомным </a:t>
            </a:r>
            <a:r>
              <a:rPr lang="ru-RU" altLang="ru-RU" b="1" dirty="0" smtClean="0"/>
              <a:t>животным»</a:t>
            </a:r>
            <a:endParaRPr lang="ru-RU" altLang="ru-RU" b="1" dirty="0"/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4604692" y="2238776"/>
            <a:ext cx="4283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Музыкально-развлекательная программа </a:t>
            </a:r>
            <a:r>
              <a:rPr lang="ru-RU" altLang="ru-RU" b="1" dirty="0"/>
              <a:t>для мам</a:t>
            </a:r>
            <a:r>
              <a:rPr lang="ru-RU" altLang="ru-RU" dirty="0"/>
              <a:t> </a:t>
            </a:r>
            <a:r>
              <a:rPr lang="ru-RU" altLang="ru-RU" b="1" dirty="0"/>
              <a:t>в рамках волонтерского движения вместе с учениками Лицея </a:t>
            </a:r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74461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«Планета добра»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(волонтерское движение в МДОАУ д/с № 3)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77" y="1600200"/>
            <a:ext cx="3891845" cy="21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1"/>
          <a:stretch/>
        </p:blipFill>
        <p:spPr>
          <a:xfrm>
            <a:off x="5086325" y="4434016"/>
            <a:ext cx="3293547" cy="2067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2777" y="3789363"/>
            <a:ext cx="3760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Волонтерская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«Стрекоза»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«Подарки малышам»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0" y="2351087"/>
            <a:ext cx="3659320" cy="274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85800" y="53340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Волонтерская акция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 «Колокольчики» 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«Стрекоза»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«Безопасность в ваших руках»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3422" y="63170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9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конференция </a:t>
            </a:r>
            <a:b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«Сегодня – фантазеры, завтра – изобретатели» </a:t>
            </a:r>
            <a:br>
              <a:rPr lang="ru-RU" alt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МДОАУ д/с № 12</a:t>
            </a:r>
          </a:p>
        </p:txBody>
      </p:sp>
      <p:pic>
        <p:nvPicPr>
          <p:cNvPr id="18435" name="Picture 7" descr="img_2232 (1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0" y="1417638"/>
            <a:ext cx="3584972" cy="238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img_22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27" y="1535820"/>
            <a:ext cx="3380315" cy="225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2" descr="img_97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28" y="3941762"/>
            <a:ext cx="3802856" cy="25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4" descr="p125029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28" y="3941763"/>
            <a:ext cx="3380315" cy="25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5"/>
          <p:cNvSpPr>
            <a:spLocks noChangeArrowheads="1"/>
          </p:cNvSpPr>
          <p:nvPr/>
        </p:nvSpPr>
        <p:spPr bwMode="auto">
          <a:xfrm>
            <a:off x="5025627" y="6130925"/>
            <a:ext cx="15255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«</a:t>
            </a:r>
            <a:r>
              <a:rPr lang="ru-RU" altLang="ru-RU" sz="1600" b="1" dirty="0" err="1"/>
              <a:t>Буквоград</a:t>
            </a:r>
            <a:r>
              <a:rPr lang="ru-RU" altLang="ru-RU" sz="1600" b="1" dirty="0"/>
              <a:t>» </a:t>
            </a: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5025627" y="1535820"/>
            <a:ext cx="1375173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«Конфетная карусель»</a:t>
            </a:r>
            <a:r>
              <a:rPr lang="ru-RU" altLang="ru-RU" sz="14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1721" y="6299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конференция </a:t>
            </a:r>
            <a:br>
              <a:rPr lang="ru-RU" altLang="ru-RU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«Сегодня – фантазеры, завтра – изобретатели» </a:t>
            </a:r>
            <a:br>
              <a:rPr lang="ru-RU" altLang="ru-RU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МДОАУ д/с № 12</a:t>
            </a:r>
          </a:p>
        </p:txBody>
      </p:sp>
      <p:pic>
        <p:nvPicPr>
          <p:cNvPr id="19459" name="Picture 12" descr="p12502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4106"/>
            <a:ext cx="3774017" cy="283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4" descr="img_22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28" y="1600200"/>
            <a:ext cx="3283744" cy="21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p125029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29" y="3876675"/>
            <a:ext cx="3283744" cy="246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1447800" y="5410200"/>
            <a:ext cx="239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«Робот-андроид»</a:t>
            </a:r>
          </a:p>
        </p:txBody>
      </p:sp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4724400" y="6339483"/>
            <a:ext cx="4076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/>
              <a:t>«Аппарат для перемены погоды» </a:t>
            </a:r>
          </a:p>
        </p:txBody>
      </p:sp>
      <p:sp>
        <p:nvSpPr>
          <p:cNvPr id="19464" name="Rectangle 19"/>
          <p:cNvSpPr>
            <a:spLocks noChangeArrowheads="1"/>
          </p:cNvSpPr>
          <p:nvPr/>
        </p:nvSpPr>
        <p:spPr bwMode="auto">
          <a:xfrm>
            <a:off x="6375797" y="3472060"/>
            <a:ext cx="192405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400" b="1" dirty="0"/>
              <a:t>«Ракета для кошек»</a:t>
            </a:r>
            <a:r>
              <a:rPr lang="ru-RU" altLang="ru-RU" sz="14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48700" y="64600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46399" cy="74749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для дошкольников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90600" y="1524000"/>
            <a:ext cx="8001000" cy="3777622"/>
          </a:xfrm>
        </p:spPr>
        <p:txBody>
          <a:bodyPr>
            <a:noAutofit/>
          </a:bodyPr>
          <a:lstStyle/>
          <a:p>
            <a:r>
              <a:rPr lang="ru-RU" sz="1900" b="1" dirty="0" smtClean="0">
                <a:solidFill>
                  <a:schemeClr val="tx1"/>
                </a:solidFill>
              </a:rPr>
              <a:t>Областной конкурс чтецов </a:t>
            </a:r>
            <a:r>
              <a:rPr lang="ru-RU" sz="1900" dirty="0" smtClean="0">
                <a:solidFill>
                  <a:schemeClr val="tx1"/>
                </a:solidFill>
              </a:rPr>
              <a:t>– 2 место (МДОБУ д/с № 19)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Региональный этап Всероссийского конкурса «Неопалимая Купина» </a:t>
            </a:r>
            <a:r>
              <a:rPr lang="ru-RU" sz="1900" dirty="0" smtClean="0">
                <a:solidFill>
                  <a:schemeClr val="tx1"/>
                </a:solidFill>
              </a:rPr>
              <a:t>– 1 место и 2 место (МДОБУ д/с № 4, 19, МДОАУ д/с № 15)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Областной фестиваль народного творчества «Журавушка»</a:t>
            </a:r>
            <a:r>
              <a:rPr lang="ru-RU" sz="1900" dirty="0" smtClean="0">
                <a:solidFill>
                  <a:schemeClr val="tx1"/>
                </a:solidFill>
              </a:rPr>
              <a:t> – 6 призовых мест в различных номинациях (МДОБУ д/с № 4, МДОАУ д/с № 12, МДОАУ ЦРР-д/с № 14)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Областной конкурс «С книжкой-малышкой по безопасным дорогам</a:t>
            </a:r>
            <a:r>
              <a:rPr lang="ru-RU" sz="1900" b="1" dirty="0">
                <a:solidFill>
                  <a:schemeClr val="tx1"/>
                </a:solidFill>
              </a:rPr>
              <a:t>»</a:t>
            </a:r>
            <a:r>
              <a:rPr lang="ru-RU" sz="1900" dirty="0">
                <a:solidFill>
                  <a:schemeClr val="tx1"/>
                </a:solidFill>
              </a:rPr>
              <a:t> – 1 место (</a:t>
            </a:r>
            <a:r>
              <a:rPr lang="ru-RU" sz="1900" dirty="0" smtClean="0">
                <a:solidFill>
                  <a:schemeClr val="tx1"/>
                </a:solidFill>
              </a:rPr>
              <a:t>МДОБУ д/с № 4)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Областной конкурс «Зеленый </a:t>
            </a:r>
            <a:r>
              <a:rPr lang="ru-RU" sz="1900" b="1" dirty="0">
                <a:solidFill>
                  <a:schemeClr val="tx1"/>
                </a:solidFill>
              </a:rPr>
              <a:t>огонек»</a:t>
            </a:r>
            <a:r>
              <a:rPr lang="ru-RU" sz="1900" dirty="0">
                <a:solidFill>
                  <a:schemeClr val="tx1"/>
                </a:solidFill>
              </a:rPr>
              <a:t> – 1 место (МДОБУ д/с № 4</a:t>
            </a:r>
            <a:r>
              <a:rPr lang="ru-RU" sz="1900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Областная экологическая акция «Эколята – друзья птиц»  - конкурс «Птичий дом»</a:t>
            </a:r>
            <a:r>
              <a:rPr lang="ru-RU" sz="1900" dirty="0" smtClean="0">
                <a:solidFill>
                  <a:schemeClr val="tx1"/>
                </a:solidFill>
              </a:rPr>
              <a:t> – победитель (МДОБУ д/с № 11)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и другие</a:t>
            </a:r>
            <a:endParaRPr lang="ru-RU" sz="1900" dirty="0">
              <a:solidFill>
                <a:schemeClr val="tx1"/>
              </a:solidFill>
            </a:endParaRPr>
          </a:p>
          <a:p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0" y="6324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2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7724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деятельность ДОО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28725"/>
            <a:ext cx="8229600" cy="4953000"/>
          </a:xfrm>
        </p:spPr>
        <p:txBody>
          <a:bodyPr/>
          <a:lstStyle/>
          <a:p>
            <a:pPr eaLnBrk="1" hangingPunct="1"/>
            <a:r>
              <a:rPr lang="ru-RU" altLang="ru-RU" sz="2600" dirty="0" smtClean="0"/>
              <a:t>ДОО, реализующие в 2018/2019 учебном году в рамках образовательной программы</a:t>
            </a:r>
            <a:r>
              <a:rPr lang="ru-RU" altLang="ru-RU" sz="2800" dirty="0" smtClean="0"/>
              <a:t> </a:t>
            </a:r>
            <a:r>
              <a:rPr lang="ru-RU" altLang="ru-RU" sz="2800" b="1" dirty="0" smtClean="0"/>
              <a:t>казачий образовательный компонент</a:t>
            </a:r>
          </a:p>
          <a:p>
            <a:pPr eaLnBrk="1" hangingPunct="1"/>
            <a:endParaRPr lang="ru-RU" altLang="ru-RU" sz="2800" b="1" dirty="0" smtClean="0"/>
          </a:p>
          <a:p>
            <a:pPr eaLnBrk="1" hangingPunct="1"/>
            <a:endParaRPr lang="ru-RU" altLang="ru-RU" b="1" dirty="0" smtClean="0"/>
          </a:p>
          <a:p>
            <a:pPr eaLnBrk="1" hangingPunct="1"/>
            <a:endParaRPr lang="ru-RU" altLang="ru-RU" sz="2600" dirty="0" smtClean="0"/>
          </a:p>
          <a:p>
            <a:pPr eaLnBrk="1" hangingPunct="1"/>
            <a:r>
              <a:rPr lang="ru-RU" altLang="ru-RU" sz="2600" dirty="0" smtClean="0"/>
              <a:t>ДОО, реализующие в 2018/2019 учебном году в рамках образовательной программы</a:t>
            </a:r>
            <a:r>
              <a:rPr lang="ru-RU" altLang="ru-RU" sz="2800" dirty="0" smtClean="0"/>
              <a:t> </a:t>
            </a:r>
            <a:r>
              <a:rPr lang="ru-RU" altLang="ru-RU" sz="2800" b="1" dirty="0" smtClean="0"/>
              <a:t>основы финансовой грамотности</a:t>
            </a:r>
            <a:r>
              <a:rPr lang="ru-RU" altLang="ru-RU" sz="2800" dirty="0" smtClean="0"/>
              <a:t> </a:t>
            </a:r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2590800" y="2514600"/>
            <a:ext cx="1524000" cy="1143000"/>
          </a:xfrm>
          <a:prstGeom prst="upArrowCallout">
            <a:avLst>
              <a:gd name="adj1" fmla="val 32148"/>
              <a:gd name="adj2" fmla="val 66667"/>
              <a:gd name="adj3" fmla="val 22218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МДОБУ </a:t>
            </a:r>
          </a:p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д/с № 11</a:t>
            </a: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4648200" y="2514600"/>
            <a:ext cx="1447800" cy="1143000"/>
          </a:xfrm>
          <a:prstGeom prst="upArrowCallout">
            <a:avLst>
              <a:gd name="adj1" fmla="val 30541"/>
              <a:gd name="adj2" fmla="val 60000"/>
              <a:gd name="adj3" fmla="val 2055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МДОБУ </a:t>
            </a:r>
          </a:p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д/с № 19</a:t>
            </a:r>
          </a:p>
        </p:txBody>
      </p:sp>
      <p:sp>
        <p:nvSpPr>
          <p:cNvPr id="4102" name="AutoShape 26"/>
          <p:cNvSpPr>
            <a:spLocks noChangeArrowheads="1"/>
          </p:cNvSpPr>
          <p:nvPr/>
        </p:nvSpPr>
        <p:spPr bwMode="auto">
          <a:xfrm>
            <a:off x="2590800" y="5314950"/>
            <a:ext cx="1524000" cy="1219200"/>
          </a:xfrm>
          <a:prstGeom prst="upArrowCallout">
            <a:avLst>
              <a:gd name="adj1" fmla="val 30139"/>
              <a:gd name="adj2" fmla="val 60938"/>
              <a:gd name="adj3" fmla="val 2055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</a:rPr>
              <a:t>МДОАУ 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</a:rPr>
              <a:t>д/с № 3</a:t>
            </a:r>
          </a:p>
        </p:txBody>
      </p:sp>
      <p:sp>
        <p:nvSpPr>
          <p:cNvPr id="4103" name="AutoShape 28"/>
          <p:cNvSpPr>
            <a:spLocks noChangeArrowheads="1"/>
          </p:cNvSpPr>
          <p:nvPr/>
        </p:nvSpPr>
        <p:spPr bwMode="auto">
          <a:xfrm>
            <a:off x="4648200" y="5305425"/>
            <a:ext cx="1524000" cy="1219200"/>
          </a:xfrm>
          <a:prstGeom prst="upArrowCallout">
            <a:avLst>
              <a:gd name="adj1" fmla="val 30139"/>
              <a:gd name="adj2" fmla="val 60938"/>
              <a:gd name="adj3" fmla="val 2055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</a:rPr>
              <a:t>МДОБУ 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</a:rPr>
              <a:t>д/с №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06844" y="6248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для дошкольников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" y="2819400"/>
            <a:ext cx="3764757" cy="250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43400" cy="21891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I место – команда «</a:t>
            </a:r>
            <a:r>
              <a:rPr lang="ru-RU" b="1" dirty="0" err="1">
                <a:solidFill>
                  <a:schemeClr val="tx1"/>
                </a:solidFill>
              </a:rPr>
              <a:t>Фиксики</a:t>
            </a:r>
            <a:r>
              <a:rPr lang="ru-RU" b="1" dirty="0">
                <a:solidFill>
                  <a:schemeClr val="tx1"/>
                </a:solidFill>
              </a:rPr>
              <a:t>» МДОАУ детский сад № </a:t>
            </a:r>
            <a:r>
              <a:rPr lang="ru-RU" b="1" dirty="0" smtClean="0">
                <a:solidFill>
                  <a:schemeClr val="tx1"/>
                </a:solidFill>
              </a:rPr>
              <a:t>15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II место – команда «Пятёрочки» МДОБУ детский сад № 4</a:t>
            </a:r>
          </a:p>
          <a:p>
            <a:r>
              <a:rPr lang="ru-RU" b="1" dirty="0">
                <a:solidFill>
                  <a:schemeClr val="tx1"/>
                </a:solidFill>
              </a:rPr>
              <a:t>III место – команда «Плюсики» МДОАУ ЦРР - детский сад № </a:t>
            </a:r>
            <a:r>
              <a:rPr lang="ru-RU" b="1" dirty="0" smtClean="0">
                <a:solidFill>
                  <a:schemeClr val="tx1"/>
                </a:solidFill>
              </a:rPr>
              <a:t>14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28" y="3798888"/>
            <a:ext cx="3813572" cy="254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85800" y="1174145"/>
            <a:ext cx="38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Интеллектуальный конкурс 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Математическая мозаика»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0454" y="63603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0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для дошкольников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0" y="2619375"/>
            <a:ext cx="39985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4191000" cy="48006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I место – </a:t>
            </a:r>
            <a:r>
              <a:rPr lang="ru-RU" sz="2000" b="1" dirty="0" err="1" smtClean="0">
                <a:solidFill>
                  <a:schemeClr val="tx1"/>
                </a:solidFill>
              </a:rPr>
              <a:t>Двойнов</a:t>
            </a:r>
            <a:r>
              <a:rPr lang="ru-RU" sz="2000" b="1" dirty="0" smtClean="0">
                <a:solidFill>
                  <a:schemeClr val="tx1"/>
                </a:solidFill>
              </a:rPr>
              <a:t> Денис     МДОБУ </a:t>
            </a:r>
            <a:r>
              <a:rPr lang="ru-RU" sz="2000" b="1" dirty="0">
                <a:solidFill>
                  <a:schemeClr val="tx1"/>
                </a:solidFill>
              </a:rPr>
              <a:t>детский сад № </a:t>
            </a:r>
            <a:r>
              <a:rPr lang="ru-RU" sz="2000" b="1" dirty="0" smtClean="0">
                <a:solidFill>
                  <a:schemeClr val="tx1"/>
                </a:solidFill>
              </a:rPr>
              <a:t>19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tx1"/>
                </a:solidFill>
              </a:rPr>
              <a:t>II место – </a:t>
            </a:r>
            <a:r>
              <a:rPr lang="ru-RU" sz="2000" b="1" dirty="0" err="1" smtClean="0">
                <a:solidFill>
                  <a:schemeClr val="tx1"/>
                </a:solidFill>
              </a:rPr>
              <a:t>Гибадуллина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Рената, МДОАУ </a:t>
            </a:r>
            <a:r>
              <a:rPr lang="ru-RU" sz="2000" b="1" dirty="0">
                <a:solidFill>
                  <a:schemeClr val="tx1"/>
                </a:solidFill>
              </a:rPr>
              <a:t>ЦРР - детский сад № 14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II </a:t>
            </a:r>
            <a:r>
              <a:rPr lang="ru-RU" sz="2000" b="1" dirty="0">
                <a:solidFill>
                  <a:schemeClr val="tx1"/>
                </a:solidFill>
              </a:rPr>
              <a:t>место </a:t>
            </a:r>
            <a:r>
              <a:rPr lang="ru-RU" sz="2000" b="1" dirty="0" smtClean="0">
                <a:solidFill>
                  <a:schemeClr val="tx1"/>
                </a:solidFill>
              </a:rPr>
              <a:t>– </a:t>
            </a:r>
            <a:r>
              <a:rPr lang="ru-RU" sz="2000" b="1" dirty="0" err="1" smtClean="0">
                <a:solidFill>
                  <a:schemeClr val="tx1"/>
                </a:solidFill>
              </a:rPr>
              <a:t>Стаброва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Екатерина, МДОБУ детский сад № 19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III </a:t>
            </a:r>
            <a:r>
              <a:rPr lang="ru-RU" sz="2000" b="1" dirty="0">
                <a:solidFill>
                  <a:schemeClr val="tx1"/>
                </a:solidFill>
              </a:rPr>
              <a:t>место – </a:t>
            </a:r>
            <a:r>
              <a:rPr lang="ru-RU" sz="2000" b="1" dirty="0" err="1" smtClean="0">
                <a:solidFill>
                  <a:schemeClr val="tx1"/>
                </a:solidFill>
              </a:rPr>
              <a:t>Семенчук</a:t>
            </a:r>
            <a:r>
              <a:rPr lang="ru-RU" sz="2000" b="1" dirty="0" smtClean="0">
                <a:solidFill>
                  <a:schemeClr val="tx1"/>
                </a:solidFill>
              </a:rPr>
              <a:t> Анна, МДОАУ детский </a:t>
            </a:r>
            <a:r>
              <a:rPr lang="ru-RU" sz="2000" b="1" dirty="0">
                <a:solidFill>
                  <a:schemeClr val="tx1"/>
                </a:solidFill>
              </a:rPr>
              <a:t>сад № </a:t>
            </a:r>
            <a:r>
              <a:rPr lang="ru-RU" sz="2000" b="1" dirty="0" smtClean="0">
                <a:solidFill>
                  <a:schemeClr val="tx1"/>
                </a:solidFill>
              </a:rPr>
              <a:t>15</a:t>
            </a:r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0" y="1174145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Интеллектуальный конкурс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«Умники и умницы»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6227" y="63172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4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для дошкольников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0" y="2743200"/>
            <a:ext cx="3677335" cy="266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43400" cy="21891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I место – команда </a:t>
            </a:r>
            <a:r>
              <a:rPr lang="ru-RU" b="1" dirty="0" smtClean="0">
                <a:solidFill>
                  <a:schemeClr val="tx1"/>
                </a:solidFill>
              </a:rPr>
              <a:t>«Комета» МДОБУ </a:t>
            </a:r>
            <a:r>
              <a:rPr lang="ru-RU" b="1" dirty="0">
                <a:solidFill>
                  <a:schemeClr val="tx1"/>
                </a:solidFill>
              </a:rPr>
              <a:t>детский сад № </a:t>
            </a:r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II место – команда </a:t>
            </a:r>
            <a:r>
              <a:rPr lang="ru-RU" b="1" dirty="0" smtClean="0">
                <a:solidFill>
                  <a:schemeClr val="tx1"/>
                </a:solidFill>
              </a:rPr>
              <a:t>«Апельсин» </a:t>
            </a:r>
            <a:r>
              <a:rPr lang="ru-RU" b="1" dirty="0">
                <a:solidFill>
                  <a:schemeClr val="tx1"/>
                </a:solidFill>
              </a:rPr>
              <a:t>МДОБУ детский сад № </a:t>
            </a:r>
            <a:r>
              <a:rPr lang="ru-RU" b="1" dirty="0" smtClean="0">
                <a:solidFill>
                  <a:schemeClr val="tx1"/>
                </a:solidFill>
              </a:rPr>
              <a:t>19</a:t>
            </a:r>
          </a:p>
          <a:p>
            <a:pPr lvl="0">
              <a:buClr>
                <a:srgbClr val="A53010"/>
              </a:buClr>
            </a:pPr>
            <a:r>
              <a:rPr lang="ru-RU" b="1" dirty="0">
                <a:solidFill>
                  <a:prstClr val="black"/>
                </a:solidFill>
              </a:rPr>
              <a:t>II место – команда </a:t>
            </a:r>
            <a:r>
              <a:rPr lang="ru-RU" b="1" dirty="0" smtClean="0">
                <a:solidFill>
                  <a:prstClr val="black"/>
                </a:solidFill>
              </a:rPr>
              <a:t>«Искорка» МДОАУ </a:t>
            </a:r>
            <a:r>
              <a:rPr lang="ru-RU" b="1" dirty="0">
                <a:solidFill>
                  <a:prstClr val="black"/>
                </a:solidFill>
              </a:rPr>
              <a:t>детский сад № </a:t>
            </a:r>
            <a:r>
              <a:rPr lang="ru-RU" b="1" dirty="0" smtClean="0">
                <a:solidFill>
                  <a:prstClr val="black"/>
                </a:solidFill>
              </a:rPr>
              <a:t>15</a:t>
            </a:r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III </a:t>
            </a:r>
            <a:r>
              <a:rPr lang="ru-RU" b="1" dirty="0">
                <a:solidFill>
                  <a:schemeClr val="tx1"/>
                </a:solidFill>
              </a:rPr>
              <a:t>место – команда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Олимпики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  <a:r>
              <a:rPr lang="ru-RU" b="1" dirty="0">
                <a:solidFill>
                  <a:schemeClr val="tx1"/>
                </a:solidFill>
              </a:rPr>
              <a:t>МДОАУ ЦРР - детский сад № </a:t>
            </a:r>
            <a:r>
              <a:rPr lang="ru-RU" b="1" dirty="0" smtClean="0">
                <a:solidFill>
                  <a:schemeClr val="tx1"/>
                </a:solidFill>
              </a:rPr>
              <a:t>14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28" y="3900091"/>
            <a:ext cx="3813571" cy="254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85800" y="1174145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Спартакиада дошкольников «Веселые старты»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8626" y="64234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3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24110"/>
            <a:ext cx="7467599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участия дошкольников в конкурсах различного уровня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20442"/>
              </p:ext>
            </p:extLst>
          </p:nvPr>
        </p:nvGraphicFramePr>
        <p:xfrm>
          <a:off x="1676400" y="2133600"/>
          <a:ext cx="7086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59978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4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714664"/>
              </p:ext>
            </p:extLst>
          </p:nvPr>
        </p:nvGraphicFramePr>
        <p:xfrm>
          <a:off x="1752600" y="4114800"/>
          <a:ext cx="6705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732259"/>
              </p:ext>
            </p:extLst>
          </p:nvPr>
        </p:nvGraphicFramePr>
        <p:xfrm>
          <a:off x="1676400" y="1283605"/>
          <a:ext cx="6441000" cy="265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1600" y="534757"/>
            <a:ext cx="7772400" cy="6594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профессиональной компетенции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1060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3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«Воспитатель года-2019»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1981200"/>
            <a:ext cx="4064000" cy="30480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4038600" cy="3028950"/>
          </a:xfrm>
        </p:spPr>
      </p:pic>
      <p:sp>
        <p:nvSpPr>
          <p:cNvPr id="4" name="TextBox 3"/>
          <p:cNvSpPr txBox="1"/>
          <p:nvPr/>
        </p:nvSpPr>
        <p:spPr>
          <a:xfrm>
            <a:off x="1757276" y="4572000"/>
            <a:ext cx="18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Абросова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С.Д.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7714" y="5176425"/>
            <a:ext cx="4000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Гредюшко В.К. – МДОАУ д/с № 15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Логинова О.В. – МДОБУ д/с № 4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Фенева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С.А. – МДОАУ д/с № 3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Осипова Т.А. – МДОАУ д/с № 12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47279" y="638563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«Современное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(НОД): работаем по ФГОС ДО»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8" y="1351756"/>
            <a:ext cx="3250142" cy="243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57" y="1338880"/>
            <a:ext cx="3267311" cy="245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8" y="3941762"/>
            <a:ext cx="3278715" cy="245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58" y="3941763"/>
            <a:ext cx="3267311" cy="245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486362" y="1032591"/>
            <a:ext cx="19890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Шалости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Буквоежки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259" y="6382721"/>
            <a:ext cx="16171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Чудесница мука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7058" y="6115248"/>
            <a:ext cx="21325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 с далекой звезды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8008" y="3358476"/>
            <a:ext cx="166744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поисках сокровищ </a:t>
            </a:r>
          </a:p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золотой хохломы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6800" y="64007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609600"/>
            <a:ext cx="7772399" cy="747490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для педагогов ДОО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90600" y="1524000"/>
            <a:ext cx="8001000" cy="3777622"/>
          </a:xfrm>
        </p:spPr>
        <p:txBody>
          <a:bodyPr>
            <a:noAutofit/>
          </a:bodyPr>
          <a:lstStyle/>
          <a:p>
            <a:r>
              <a:rPr lang="ru-RU" sz="1900" b="1" dirty="0" smtClean="0">
                <a:solidFill>
                  <a:schemeClr val="tx1"/>
                </a:solidFill>
              </a:rPr>
              <a:t>Областной конкурс творческих работ «Арт-ШТУРМ» </a:t>
            </a:r>
            <a:r>
              <a:rPr lang="ru-RU" sz="1900" dirty="0" smtClean="0">
                <a:solidFill>
                  <a:schemeClr val="tx1"/>
                </a:solidFill>
              </a:rPr>
              <a:t>– 1 и 3 место (МДОАУ д/с № 15, МДОБУ д/с № 19)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Областной конкурс методических разработок «Путешествие в страну дорожных знаков»</a:t>
            </a:r>
            <a:r>
              <a:rPr lang="ru-RU" sz="1900" dirty="0" smtClean="0">
                <a:solidFill>
                  <a:schemeClr val="tx1"/>
                </a:solidFill>
              </a:rPr>
              <a:t> – 11 призовых мест в различных номинациях (МДОАУ д/с № 3, МДОАУ д/с № 12, МДОАУ ЦРР-д/с № 14, МДОАУ д/с № 15, МДОБУ д/с № 19)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Региональный конкурс «Лучшая методическая разработка мероприятия по финансовой грамотности»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– </a:t>
            </a:r>
            <a:r>
              <a:rPr lang="ru-RU" sz="1900" dirty="0" smtClean="0">
                <a:solidFill>
                  <a:schemeClr val="tx1"/>
                </a:solidFill>
              </a:rPr>
              <a:t>2 </a:t>
            </a:r>
            <a:r>
              <a:rPr lang="ru-RU" sz="1900" dirty="0">
                <a:solidFill>
                  <a:schemeClr val="tx1"/>
                </a:solidFill>
              </a:rPr>
              <a:t>место (</a:t>
            </a:r>
            <a:r>
              <a:rPr lang="ru-RU" sz="1900" dirty="0" smtClean="0">
                <a:solidFill>
                  <a:schemeClr val="tx1"/>
                </a:solidFill>
              </a:rPr>
              <a:t>МДОАУ д/с № 3)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Областной конкурс </a:t>
            </a:r>
            <a:r>
              <a:rPr lang="ru-RU" sz="1900" b="1" dirty="0" err="1" smtClean="0">
                <a:solidFill>
                  <a:schemeClr val="tx1"/>
                </a:solidFill>
              </a:rPr>
              <a:t>лэпбуков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– </a:t>
            </a:r>
            <a:r>
              <a:rPr lang="ru-RU" sz="1900" dirty="0" smtClean="0">
                <a:solidFill>
                  <a:schemeClr val="tx1"/>
                </a:solidFill>
              </a:rPr>
              <a:t>1,2,3 места в различных номинациях (</a:t>
            </a:r>
            <a:r>
              <a:rPr lang="ru-RU" sz="1900" dirty="0">
                <a:solidFill>
                  <a:schemeClr val="tx1"/>
                </a:solidFill>
              </a:rPr>
              <a:t>МДОБУ д/с № </a:t>
            </a:r>
            <a:r>
              <a:rPr lang="ru-RU" sz="1900" dirty="0" smtClean="0">
                <a:solidFill>
                  <a:schemeClr val="tx1"/>
                </a:solidFill>
              </a:rPr>
              <a:t>4, МДОБУ д/с № 11, МДОАУ д/с № 12, МДОАУ ЦРР-д/с № 14, МДОАУ д/с № 15, МДОБУ д/с № 19)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и другие</a:t>
            </a:r>
            <a:endParaRPr lang="ru-RU" sz="1900" dirty="0">
              <a:solidFill>
                <a:schemeClr val="tx1"/>
              </a:solidFill>
            </a:endParaRPr>
          </a:p>
          <a:p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1879" y="6324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4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46399" cy="74749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 для ДОО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8800"/>
            <a:ext cx="8153400" cy="37776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смотр-конкурс образовательных организаций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«ДОСТИЖЕНИЯ ОБРАЗОВАНИЯ»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многокомпонентного анализа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победитель МДОБУ д/с № 11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смотр-конкурс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«Образцовый детский сад 2018-2019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МДОАУ д/с № 12 и МДОАУ ЦРР-д/с № 14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0454" y="6324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8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5790053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534400" y="6324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1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с детьми</a:t>
            </a:r>
          </a:p>
        </p:txBody>
      </p:sp>
      <p:pic>
        <p:nvPicPr>
          <p:cNvPr id="99341" name="Picture 13" descr="438546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8585" y="2520979"/>
            <a:ext cx="4035829" cy="268916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2" name="Picture 14" descr="086919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24732" y="990600"/>
            <a:ext cx="3814468" cy="254159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6" name="Picture 18" descr="5517239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5102473" y="3691601"/>
            <a:ext cx="3658986" cy="2439324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1066800" y="5334000"/>
            <a:ext cx="3117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о казаке Ярославе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реке Амур</a:t>
            </a:r>
          </a:p>
        </p:txBody>
      </p:sp>
      <p:sp>
        <p:nvSpPr>
          <p:cNvPr id="5127" name="Rectangle 15"/>
          <p:cNvSpPr>
            <a:spLocks noChangeArrowheads="1"/>
          </p:cNvSpPr>
          <p:nvPr/>
        </p:nvSpPr>
        <p:spPr bwMode="auto">
          <a:xfrm>
            <a:off x="2375617" y="1529202"/>
            <a:ext cx="2498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казаками</a:t>
            </a:r>
          </a:p>
        </p:txBody>
      </p:sp>
      <p:sp>
        <p:nvSpPr>
          <p:cNvPr id="5128" name="Rectangle 19"/>
          <p:cNvSpPr>
            <a:spLocks noChangeArrowheads="1"/>
          </p:cNvSpPr>
          <p:nvPr/>
        </p:nvSpPr>
        <p:spPr bwMode="auto">
          <a:xfrm>
            <a:off x="4876800" y="6130925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Интересная встреча с гостьей из городской библиотеки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00" y="64029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71488"/>
            <a:ext cx="7391400" cy="9763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задача – помочь дошкольнику выработать умения, навыки и личностные качества: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9" t="11333" r="26130" b="8243"/>
          <a:stretch/>
        </p:blipFill>
        <p:spPr>
          <a:xfrm>
            <a:off x="5945256" y="1981200"/>
            <a:ext cx="2970143" cy="4140200"/>
          </a:xfrm>
        </p:spPr>
      </p:pic>
      <p:sp>
        <p:nvSpPr>
          <p:cNvPr id="81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598613"/>
            <a:ext cx="5181600" cy="3354387"/>
          </a:xfrm>
        </p:spPr>
        <p:txBody>
          <a:bodyPr>
            <a:noAutofit/>
          </a:bodyPr>
          <a:lstStyle/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1600" b="1" dirty="0" smtClean="0">
                <a:solidFill>
                  <a:schemeClr val="tx1"/>
                </a:solidFill>
              </a:rPr>
              <a:t>понимать и ценить окружающий предметный мир (мир вещей как результат труда людей);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1600" b="1" dirty="0" smtClean="0">
                <a:solidFill>
                  <a:schemeClr val="tx1"/>
                </a:solidFill>
              </a:rPr>
              <a:t>уважать людей, умеющих трудиться и честно зарабатывать деньги; 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1600" b="1" dirty="0" smtClean="0">
                <a:solidFill>
                  <a:schemeClr val="tx1"/>
                </a:solidFill>
              </a:rPr>
              <a:t>осознавать взаимосвязь понятий «труд — продукт — деньги» и «стоимость продукта в зависимости от его качества», видеть красоту человеческого творения;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1600" b="1" dirty="0" smtClean="0">
                <a:solidFill>
                  <a:schemeClr val="tx1"/>
                </a:solidFill>
              </a:rPr>
              <a:t>признавать авторитетными качества человека-хозяина: бережливость, рациональность, экономность, трудолюбие и вместе с тем — щедрость, благородство, честность, отзывчивость, сочувствие (примеры меценатства, материальной взаимопомощи, поддержки и т. п.);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chemeClr val="tx1"/>
                </a:solidFill>
              </a:rPr>
              <a:t>рационально оценивать способы и средства выполнения желаний, корректировать собственные потребности, выстраивать их иерархию и временную перспективу реализации;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chemeClr val="tx1"/>
                </a:solidFill>
              </a:rPr>
              <a:t>применять полученные умения и навыки в реальных жизненных ситуациях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23033" y="63193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с детьми, родителями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4" y="899071"/>
            <a:ext cx="3733662" cy="28732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51" y="872780"/>
            <a:ext cx="3447498" cy="287563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67" y="3804277"/>
            <a:ext cx="3751133" cy="277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57717"/>
            <a:ext cx="2231260" cy="317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90600" y="1056803"/>
            <a:ext cx="232018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Сбербанк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56776"/>
            <a:ext cx="26358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Тематическое мероприятие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«Гость в группе»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4754" y="6158962"/>
            <a:ext cx="32357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Деловая игра с родителями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правильно тратить деньги?»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7543" y="63128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с детьми, родителями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Объект 2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7" y="1219200"/>
            <a:ext cx="3485921" cy="4993877"/>
          </a:xfrm>
        </p:spPr>
      </p:pic>
      <p:pic>
        <p:nvPicPr>
          <p:cNvPr id="24" name="Объект 2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11" y="1056802"/>
            <a:ext cx="3885487" cy="2736873"/>
          </a:xfrm>
        </p:spPr>
      </p:pic>
      <p:pic>
        <p:nvPicPr>
          <p:cNvPr id="22" name="Объект 21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50" y="3821034"/>
            <a:ext cx="3660408" cy="2953059"/>
          </a:xfrm>
        </p:spPr>
      </p:pic>
      <p:sp>
        <p:nvSpPr>
          <p:cNvPr id="12" name="TextBox 11"/>
          <p:cNvSpPr txBox="1"/>
          <p:nvPr/>
        </p:nvSpPr>
        <p:spPr>
          <a:xfrm>
            <a:off x="7223310" y="1064496"/>
            <a:ext cx="12376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3902" y="6400800"/>
            <a:ext cx="25067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НОД «Семейный бюджет»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0" y="63392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1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24110"/>
            <a:ext cx="7315199" cy="67129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Проекты, реализуемые в ДОО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1510" name="Group 1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783774"/>
              </p:ext>
            </p:extLst>
          </p:nvPr>
        </p:nvGraphicFramePr>
        <p:xfrm>
          <a:off x="1143000" y="1371601"/>
          <a:ext cx="7620000" cy="5000557"/>
        </p:xfrm>
        <a:graphic>
          <a:graphicData uri="http://schemas.openxmlformats.org/drawingml/2006/table">
            <a:tbl>
              <a:tblPr/>
              <a:tblGrid>
                <a:gridCol w="2650434">
                  <a:extLst>
                    <a:ext uri="{9D8B030D-6E8A-4147-A177-3AD203B41FA5}">
                      <a16:colId xmlns:a16="http://schemas.microsoft.com/office/drawing/2014/main" val="825525019"/>
                    </a:ext>
                  </a:extLst>
                </a:gridCol>
                <a:gridCol w="4969566">
                  <a:extLst>
                    <a:ext uri="{9D8B030D-6E8A-4147-A177-3AD203B41FA5}">
                      <a16:colId xmlns:a16="http://schemas.microsoft.com/office/drawing/2014/main" val="1753797157"/>
                    </a:ext>
                  </a:extLst>
                </a:gridCol>
              </a:tblGrid>
              <a:tr h="689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МДОАУ д/с № 3</a:t>
                      </a: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«Волонтёрское движение «Планета добра»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30587"/>
                  </a:ext>
                </a:extLst>
              </a:tr>
              <a:tr h="12870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МДОБУ д/с № 4</a:t>
                      </a: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«Организация психолого-педагогического сопровождения и социализации детей дошкольного возраста с ОВЗ»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(Ресурсный центр) </a:t>
                      </a: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468372"/>
                  </a:ext>
                </a:extLst>
              </a:tr>
              <a:tr h="689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МДОАУ д/с № 12</a:t>
                      </a: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«Растим инженеров с детского сада»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187873"/>
                  </a:ext>
                </a:extLst>
              </a:tr>
              <a:tr h="9882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МДОАУ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ЦРР-д/с № 14</a:t>
                      </a: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«Организация деятельности центра игровой поддержки ребенка раннего возраста»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851546"/>
                  </a:ext>
                </a:extLst>
              </a:tr>
              <a:tr h="689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МДОАУ д/с № 15</a:t>
                      </a: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«Родной свой край люби и знай!»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539843"/>
                  </a:ext>
                </a:extLst>
              </a:tr>
              <a:tr h="570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МДОБУ д/с № 19</a:t>
                      </a: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«Зея заповедная»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1422" marR="71422" marT="46801" marB="46801" anchor="ctr" horzOverflow="overflow">
                    <a:lnL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85594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20149" y="63721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участия ДОО в инновационной деятельности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241669"/>
              </p:ext>
            </p:extLst>
          </p:nvPr>
        </p:nvGraphicFramePr>
        <p:xfrm>
          <a:off x="1308061" y="2185392"/>
          <a:ext cx="7310113" cy="413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31094" y="632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мер по формированию инфраструктуры служб ранней помощи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58" y="1408906"/>
            <a:ext cx="3377142" cy="253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8" y="4029075"/>
            <a:ext cx="3478741" cy="26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6" y="1417638"/>
            <a:ext cx="3791747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58" y="4129881"/>
            <a:ext cx="3377142" cy="253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812050" y="6293406"/>
            <a:ext cx="2051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МДОБУ д/с № 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3000" y="63497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638</TotalTime>
  <Words>1090</Words>
  <Application>Microsoft Office PowerPoint</Application>
  <PresentationFormat>Экран (4:3)</PresentationFormat>
  <Paragraphs>196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Достижения дошкольных образовательных организаций г. Зеи за 2018/2019 учебный год</vt:lpstr>
      <vt:lpstr>Инновационная деятельность ДОО</vt:lpstr>
      <vt:lpstr>Мероприятия с детьми</vt:lpstr>
      <vt:lpstr>Основная задача – помочь дошкольнику выработать умения, навыки и личностные качества:</vt:lpstr>
      <vt:lpstr>Мероприятия с детьми, родителями</vt:lpstr>
      <vt:lpstr>Мероприятия с детьми, родителями</vt:lpstr>
      <vt:lpstr>Проекты, реализуемые в ДОО</vt:lpstr>
      <vt:lpstr>Анализ участия ДОО в инновационной деятельности</vt:lpstr>
      <vt:lpstr>Комплекс мер по формированию инфраструктуры служб ранней помощи</vt:lpstr>
      <vt:lpstr>Комплекс мер по формированию инфраструктуры служб ранней помощи</vt:lpstr>
      <vt:lpstr>ВФСК ГТО в ДОО</vt:lpstr>
      <vt:lpstr>Результаты участия в ВФСК ГТО</vt:lpstr>
      <vt:lpstr>Лыжня России </vt:lpstr>
      <vt:lpstr>«Добрые дела дошколят» (волонтерское движение в МДОБУ д/с № 19)</vt:lpstr>
      <vt:lpstr>«Добрые дела дошколят» (волонтерское движение в МДОБУ д/с № 19)</vt:lpstr>
      <vt:lpstr>«Планета добра»  (волонтерское движение в МДОАУ д/с № 3)</vt:lpstr>
      <vt:lpstr>Детская конференция  «Сегодня – фантазеры, завтра – изобретатели»  в МДОАУ д/с № 12</vt:lpstr>
      <vt:lpstr>Детская конференция  «Сегодня – фантазеры, завтра – изобретатели»  в МДОАУ д/с № 12</vt:lpstr>
      <vt:lpstr>Конкурсы для дошкольников</vt:lpstr>
      <vt:lpstr>Конкурсы для дошкольников</vt:lpstr>
      <vt:lpstr>Конкурсы для дошкольников</vt:lpstr>
      <vt:lpstr>Конкурсы для дошкольников</vt:lpstr>
      <vt:lpstr>Анализ участия дошкольников в конкурсах различного уровня</vt:lpstr>
      <vt:lpstr>Развитие профессиональной компетенции</vt:lpstr>
      <vt:lpstr>«Воспитатель года-2019»</vt:lpstr>
      <vt:lpstr>«Современное занятие (НОД): работаем по ФГОС ДО»</vt:lpstr>
      <vt:lpstr>Конкурсы для педагогов ДОО</vt:lpstr>
      <vt:lpstr>Конкурсы для ДОО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Голубева О.В.</cp:lastModifiedBy>
  <cp:revision>39</cp:revision>
  <cp:lastPrinted>1601-01-01T00:00:00Z</cp:lastPrinted>
  <dcterms:created xsi:type="dcterms:W3CDTF">2019-08-26T10:59:45Z</dcterms:created>
  <dcterms:modified xsi:type="dcterms:W3CDTF">2019-08-28T23:52:35Z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