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7" r:id="rId2"/>
    <p:sldId id="256" r:id="rId3"/>
    <p:sldId id="275" r:id="rId4"/>
    <p:sldId id="283" r:id="rId5"/>
    <p:sldId id="290" r:id="rId6"/>
    <p:sldId id="292" r:id="rId7"/>
    <p:sldId id="294" r:id="rId8"/>
    <p:sldId id="282" r:id="rId9"/>
    <p:sldId id="293" r:id="rId10"/>
    <p:sldId id="276" r:id="rId11"/>
    <p:sldId id="295" r:id="rId12"/>
    <p:sldId id="284" r:id="rId13"/>
    <p:sldId id="277" r:id="rId14"/>
    <p:sldId id="296" r:id="rId15"/>
    <p:sldId id="286" r:id="rId16"/>
    <p:sldId id="278" r:id="rId17"/>
    <p:sldId id="285" r:id="rId18"/>
    <p:sldId id="279" r:id="rId19"/>
    <p:sldId id="287" r:id="rId20"/>
    <p:sldId id="288" r:id="rId21"/>
    <p:sldId id="289" r:id="rId22"/>
    <p:sldId id="29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40634-0A61-42E5-9596-CB45B8AD4214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91E88-2250-469E-B711-06F62183B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43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D4E2-C42A-4205-9CB9-B63A439673C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4D4E2-C42A-4205-9CB9-B63A439673C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E7A9D-A63B-417F-8092-3BC764186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285720" y="1214422"/>
            <a:ext cx="6643734" cy="5024876"/>
            <a:chOff x="1115616" y="849140"/>
            <a:chExt cx="7165477" cy="570320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849140"/>
              <a:ext cx="7165477" cy="26199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48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4F81BD">
                      <a:lumMod val="75000"/>
                    </a:srgb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Развитие речи через </a:t>
              </a:r>
              <a:r>
                <a:rPr lang="ru-RU" sz="4800" b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4F81BD">
                      <a:lumMod val="75000"/>
                    </a:srgb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составлениетекста</a:t>
              </a:r>
              <a:r>
                <a:rPr lang="ru-RU" sz="48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4F81BD">
                      <a:lumMod val="75000"/>
                    </a:srgb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ru-RU" sz="4800" b="1" dirty="0" err="1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4F81BD">
                      <a:lumMod val="75000"/>
                    </a:srgb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описанияпо</a:t>
              </a:r>
              <a:r>
                <a:rPr lang="ru-RU" sz="48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4F81BD">
                      <a:lumMod val="75000"/>
                    </a:srgb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картине</a:t>
              </a:r>
              <a:endParaRPr lang="ru-RU" sz="4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4F81BD">
                    <a:lumMod val="75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96153" y="5818766"/>
              <a:ext cx="5084703" cy="733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err="1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Горькова</a:t>
              </a:r>
              <a:r>
                <a:rPr lang="ru-RU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Елена Игнатьевна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МОБУ СОШ № 5 г. </a:t>
              </a:r>
              <a:r>
                <a:rPr lang="ru-RU" dirty="0" err="1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Зея</a:t>
              </a:r>
              <a:r>
                <a:rPr lang="ru-RU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286000" y="323363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9581" y="4005064"/>
            <a:ext cx="2982181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93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 descr="http://itd0.mycdn.me/image?id=866710221100&amp;t=20&amp;plc=WEB&amp;tkn=*XlW868tLKsWs297nhNf9v3FWX9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1711484"/>
            <a:ext cx="8435280" cy="4813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989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>
              <a:lnSpc>
                <a:spcPts val="1800"/>
              </a:lnSpc>
              <a:spcBef>
                <a:spcPts val="1500"/>
              </a:spcBef>
              <a:spcAft>
                <a:spcPts val="15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Шаг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второй: соединяй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!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6074670" cy="4525963"/>
          </a:xfrm>
        </p:spPr>
        <p:txBody>
          <a:bodyPr>
            <a:noAutofit/>
          </a:bodyPr>
          <a:lstStyle/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Соединим два кружочка на доске и объясним, почему мы это сделали. Расскажем, как связаны между собой объекты в соединенных кружочках.</a:t>
            </a:r>
            <a:endParaRPr lang="ru-RU" sz="2400" dirty="0">
              <a:solidFill>
                <a:schemeClr val="tx2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31870" y="3284984"/>
            <a:ext cx="2458673" cy="332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2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>
              <a:lnSpc>
                <a:spcPts val="1800"/>
              </a:lnSpc>
              <a:spcBef>
                <a:spcPts val="1500"/>
              </a:spcBef>
              <a:spcAft>
                <a:spcPts val="15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Шаг третий: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войди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в картинку!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82041"/>
            <a:ext cx="684076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 детей входить в пространство картины и описывать воспринимаемое через различные органы чувств.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помощь приходит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волшебник «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Любознайка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(ему все интересно, он любит все трогать руками, пробовать, нюхать, слушать). 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Правило: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 предлагает детям перешагнуть 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рамки картины и: 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Прислушаться. Что услышали?	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Походить. Что почувствовали? 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Дотроньтесь рукой. Что ощутили?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Вдохните запах. Чем пахнет?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Попробуйте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что-нибудь пожевать, если не вредно.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itd2.mycdn.me/image?id=862590602419&amp;t=20&amp;plc=WEB&amp;tkn=*OIZyqiQehCJkoe232MA16vtIp5w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4470" y="3645023"/>
            <a:ext cx="2175179" cy="302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53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 descr="http://itd0.mycdn.me/image?id=866710221100&amp;t=20&amp;plc=WEB&amp;tkn=*XlW868tLKsWs297nhNf9v3FWX9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1711484"/>
            <a:ext cx="8435280" cy="4813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989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>
              <a:lnSpc>
                <a:spcPts val="1800"/>
              </a:lnSpc>
              <a:spcBef>
                <a:spcPts val="1500"/>
              </a:spcBef>
              <a:spcAft>
                <a:spcPts val="15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Шаг третий: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войди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в картинку!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82041"/>
            <a:ext cx="6840760" cy="45259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Усиление образности характеристиками.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Используется прием вхождения в картинку. Активно исследуем картинку с помощью каждого органа чувств поочередно. Можем при этом последовательно передвигаться по кружочкам и линиям схематического рисунка. Рассказываем о полученных ощущениях.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itd2.mycdn.me/image?id=862590602419&amp;t=20&amp;plc=WEB&amp;tkn=*OIZyqiQehCJkoe232MA16vtIp5w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3249" y="4005064"/>
            <a:ext cx="1916400" cy="266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58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Шаг четвёртый: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«Отставай и забегай» - выстраивание временной последовательности.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4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3539056"/>
            <a:ext cx="2492127" cy="307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1124744"/>
            <a:ext cx="63367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выстраиванию временной последовательности</a:t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Правило: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Выбрать одного из героев и представить по шагам, что он делал раньше, до появления на картине, что будет делать потом. В этом поможет «Волшебник-времени». Он позволит познакомиться с событиями предшествующими и последующими. Найти для рассказа начало и конец, а также выстроить все события в нужной последовательности. Ребенок выбирает одного из героев и по команде «Давай-Отставай» представляет по шагам, что герой делал раньше до появления на картине. А по команде «Давай-Забегай», что будет потом. Повествование рассказа и будет вестись от лица того героя, которого он представил.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1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 descr="http://itd0.mycdn.me/image?id=866710221100&amp;t=20&amp;plc=WEB&amp;tkn=*XlW868tLKsWs297nhNf9v3FWX9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1711484"/>
            <a:ext cx="8435280" cy="4813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989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Прием увеличения-уменьшения</a:t>
            </a:r>
            <a:endParaRPr lang="ru-RU" sz="4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3034670"/>
            <a:ext cx="2740674" cy="3588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71600" y="1388442"/>
            <a:ext cx="5886400" cy="315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Суть приема </a:t>
            </a:r>
            <a:r>
              <a:rPr lang="ru-RU" sz="28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изменении по убывающей или возрастающей любого признака объекта. 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32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размер 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32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32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специфический признак</a:t>
            </a:r>
          </a:p>
        </p:txBody>
      </p:sp>
    </p:spTree>
    <p:extLst>
      <p:ext uri="{BB962C8B-B14F-4D97-AF65-F5344CB8AC3E}">
        <p14:creationId xmlns:p14="http://schemas.microsoft.com/office/powerpoint/2010/main" val="362038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 descr="http://itd0.mycdn.me/image?id=866710221100&amp;t=20&amp;plc=WEB&amp;tkn=*XlW868tLKsWs297nhNf9v3FWX9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1711484"/>
            <a:ext cx="8435280" cy="4813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989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Прием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«Оживление - окаменение» </a:t>
            </a:r>
            <a:b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5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6674" y="3284984"/>
            <a:ext cx="2559411" cy="331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1052736"/>
            <a:ext cx="57606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Aft>
                <a:spcPct val="0"/>
              </a:spcAft>
              <a:defRPr/>
            </a:pPr>
            <a:r>
              <a:rPr lang="ru-RU" sz="24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воздействии Волшебника Оживления неживое становится живым и подвижным, живые организмы становятся более динамичными.</a:t>
            </a:r>
          </a:p>
          <a:p>
            <a:pPr lvl="0" algn="just" eaLnBrk="0" fontAlgn="base" hangingPunct="0">
              <a:spcAft>
                <a:spcPct val="0"/>
              </a:spcAft>
              <a:defRPr/>
            </a:pPr>
            <a:r>
              <a:rPr lang="ru-RU" sz="24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воздействии Волшебника Окаменения живое становится неподвижным, а неживое – абсолютно статичным.</a:t>
            </a:r>
          </a:p>
          <a:p>
            <a:pPr lvl="0" algn="just" eaLnBrk="0" fontAlgn="base" hangingPunct="0">
              <a:spcAft>
                <a:spcPct val="0"/>
              </a:spcAft>
              <a:defRPr/>
            </a:pPr>
            <a:r>
              <a:rPr lang="ru-RU" sz="24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приемов  позволяет изменять объект, его часть или место обитания по признаку динамичности или статичности.</a:t>
            </a: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ru-RU" sz="32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10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285720" y="1214422"/>
            <a:ext cx="6643734" cy="5024876"/>
            <a:chOff x="1115616" y="849140"/>
            <a:chExt cx="7165477" cy="570320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849140"/>
              <a:ext cx="7165477" cy="22007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4F81BD">
                      <a:lumMod val="75000"/>
                    </a:srgb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КАРТИНКА БЕЗ ЗАПИНКИ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96153" y="5818766"/>
              <a:ext cx="5084703" cy="7335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err="1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Горькова</a:t>
              </a:r>
              <a:r>
                <a:rPr lang="ru-RU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Елена Игнатьевна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МОБУ СОШ № 5 г. </a:t>
              </a:r>
              <a:r>
                <a:rPr lang="ru-RU" dirty="0" err="1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Зея</a:t>
              </a:r>
              <a:r>
                <a:rPr lang="ru-RU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2286000" y="323363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Методика рассказа по картинке)</a:t>
            </a:r>
          </a:p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Ингрида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Николаевна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Мурашковска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Надежда Петровна </a:t>
            </a:r>
            <a:r>
              <a:rPr lang="ru-RU" i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Валюмс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9581" y="4005064"/>
            <a:ext cx="2982181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Прием «Специализация-универсализация» </a:t>
            </a: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3426242"/>
            <a:ext cx="2504596" cy="3154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924465"/>
            <a:ext cx="6264696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ru-RU" sz="2800" kern="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 </a:t>
            </a:r>
            <a:r>
              <a:rPr lang="ru-RU" sz="28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двумя волшебниками: </a:t>
            </a:r>
            <a:r>
              <a:rPr lang="ru-RU" sz="28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Волшебник </a:t>
            </a:r>
            <a:r>
              <a:rPr lang="ru-RU" sz="2800" b="1" kern="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Всемогу</a:t>
            </a:r>
            <a:r>
              <a:rPr lang="ru-RU" sz="28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(универсализация) и </a:t>
            </a:r>
            <a:r>
              <a:rPr lang="ru-RU" sz="28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Волшебник </a:t>
            </a:r>
            <a:r>
              <a:rPr lang="ru-RU" sz="2800" b="1" kern="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Могутолько</a:t>
            </a:r>
            <a:r>
              <a:rPr lang="ru-RU" sz="28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(специализация).</a:t>
            </a: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 Универсализации дает возможность объекту выполнять множество функций, даже ему не свойственных. </a:t>
            </a: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 Специализации позволяет ограничить возможности объекта в рамках типичной для него функции.</a:t>
            </a:r>
          </a:p>
        </p:txBody>
      </p:sp>
    </p:spTree>
    <p:extLst>
      <p:ext uri="{BB962C8B-B14F-4D97-AF65-F5344CB8AC3E}">
        <p14:creationId xmlns:p14="http://schemas.microsoft.com/office/powerpoint/2010/main" val="310075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Прием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«Наоборот» </a:t>
            </a:r>
            <a:b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4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3356992"/>
            <a:ext cx="2644456" cy="3291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1556792"/>
            <a:ext cx="58143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3200" b="1" kern="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Суть приема заключается в выявлении определенного признака или значения признака объекта и замене их на противоположные.</a:t>
            </a:r>
          </a:p>
        </p:txBody>
      </p:sp>
    </p:spTree>
    <p:extLst>
      <p:ext uri="{BB962C8B-B14F-4D97-AF65-F5344CB8AC3E}">
        <p14:creationId xmlns:p14="http://schemas.microsoft.com/office/powerpoint/2010/main" val="262611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285720" y="1214422"/>
            <a:ext cx="6643734" cy="4747877"/>
            <a:chOff x="1115616" y="849140"/>
            <a:chExt cx="7165477" cy="538881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849140"/>
              <a:ext cx="7165477" cy="22007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4F81BD">
                      <a:lumMod val="75000"/>
                    </a:srgb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Спасибо за внимание!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4F81BD">
                    <a:lumMod val="75000"/>
                  </a:srgb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196153" y="5818766"/>
              <a:ext cx="5084703" cy="41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3301052"/>
            <a:ext cx="3528392" cy="3152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517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 descr="http://itd0.mycdn.me/image?id=866710221100&amp;t=20&amp;plc=WEB&amp;tkn=*XlW868tLKsWs297nhNf9v3FWX9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1711484"/>
            <a:ext cx="8435280" cy="48138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186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>
              <a:lnSpc>
                <a:spcPts val="1800"/>
              </a:lnSpc>
              <a:spcBef>
                <a:spcPts val="1500"/>
              </a:spcBef>
              <a:spcAft>
                <a:spcPts val="15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Шаг первый: дели!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08720"/>
            <a:ext cx="590465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Выявление как можно большего количества объектов по картине.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побуждения детей к выделению и называнию объектов на картине используется прием «подзорная труба» (альбомный лист бумаги, свернутый для имитации подзорной трубы). 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этой ситуации на помощь приходит волшебник «Дели-Давай». 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«Дели-Давай» умеет все на свете делить на части.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Правило: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Навести глазок подзорной трубы на один объект и назвать его. Педагог фиксирует его в кружке и прикрепляет к доске (в кружке должен находиться один объект).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3429000"/>
            <a:ext cx="2209217" cy="298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Объект 5" descr="http://itd0.mycdn.me/image?id=866710221100&amp;t=20&amp;plc=WEB&amp;tkn=*XlW868tLKsWs297nhNf9v3FWX9E"/>
          <p:cNvPicPr>
            <a:picLocks noGrp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332656"/>
            <a:ext cx="1641622" cy="23280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Объект 5" descr="http://itd0.mycdn.me/image?id=866710221100&amp;t=20&amp;plc=WEB&amp;tkn=*XlW868tLKsWs297nhNf9v3FWX9E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43808" y="1052736"/>
            <a:ext cx="1295400" cy="127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Объект 5" descr="http://itd0.mycdn.me/image?id=866710221100&amp;t=20&amp;plc=WEB&amp;tkn=*XlW868tLKsWs297nhNf9v3FWX9E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88024" y="1022992"/>
            <a:ext cx="1435100" cy="127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Объект 5" descr="http://itd0.mycdn.me/image?id=866710221100&amp;t=20&amp;plc=WEB&amp;tkn=*XlW868tLKsWs297nhNf9v3FWX9E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99698" y="2816871"/>
            <a:ext cx="2079020" cy="9570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Объект 5" descr="http://itd0.mycdn.me/image?id=866710221100&amp;t=20&amp;plc=WEB&amp;tkn=*XlW868tLKsWs297nhNf9v3FWX9E"/>
          <p:cNvPicPr/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5576" y="4149080"/>
            <a:ext cx="1584176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Объект 5" descr="http://itd0.mycdn.me/image?id=866710221100&amp;t=20&amp;plc=WEB&amp;tkn=*XlW868tLKsWs297nhNf9v3FWX9E"/>
          <p:cNvPicPr/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43808" y="4149080"/>
            <a:ext cx="165618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Объект 5" descr="http://itd0.mycdn.me/image?id=866710221100&amp;t=20&amp;plc=WEB&amp;tkn=*XlW868tLKsWs297nhNf9v3FWX9E"/>
          <p:cNvPicPr/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65354" y="4084948"/>
            <a:ext cx="1810901" cy="13602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9925" y="3810000"/>
            <a:ext cx="2070618" cy="28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950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9925" y="3810000"/>
            <a:ext cx="2070618" cy="28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Объект 5" descr="http://itd0.mycdn.me/image?id=866710221100&amp;t=20&amp;plc=WEB&amp;tkn=*XlW868tLKsWs297nhNf9v3FWX9E"/>
          <p:cNvPicPr>
            <a:picLocks noGrp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78820" y="764704"/>
            <a:ext cx="2448272" cy="21602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Объект 5" descr="http://itd0.mycdn.me/image?id=866710221100&amp;t=20&amp;plc=WEB&amp;tkn=*XlW868tLKsWs297nhNf9v3FWX9E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9632" y="3573016"/>
            <a:ext cx="1080120" cy="10801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Объект 5" descr="http://itd0.mycdn.me/image?id=866710221100&amp;t=20&amp;plc=WEB&amp;tkn=*XlW868tLKsWs297nhNf9v3FWX9E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5856" y="4113076"/>
            <a:ext cx="927100" cy="533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Объект 5" descr="http://itd0.mycdn.me/image?id=866710221100&amp;t=20&amp;plc=WEB&amp;tkn=*XlW868tLKsWs297nhNf9v3FWX9E"/>
          <p:cNvPicPr/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76056" y="3573016"/>
            <a:ext cx="1329432" cy="9862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8030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>
              <a:lnSpc>
                <a:spcPts val="1800"/>
              </a:lnSpc>
              <a:spcBef>
                <a:spcPts val="1500"/>
              </a:spcBef>
              <a:spcAft>
                <a:spcPts val="150"/>
              </a:spcAft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Шаг первый: дели!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4000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916832"/>
            <a:ext cx="58326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Наводим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</a:rPr>
              <a:t>глазок "камеры" на картинку так, чтобы в ней был виден только один объект. Называем объекты и схематически фиксируем их в кружочках на доске.</a:t>
            </a:r>
            <a:endParaRPr lang="ru-RU" sz="2400" dirty="0">
              <a:solidFill>
                <a:schemeClr val="tx2">
                  <a:lumMod val="50000"/>
                </a:schemeClr>
              </a:solidFill>
              <a:ea typeface="Calibri"/>
              <a:cs typeface="Times New Roman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3429000"/>
            <a:ext cx="2209217" cy="298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693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>
              <a:lnSpc>
                <a:spcPts val="1800"/>
              </a:lnSpc>
              <a:spcBef>
                <a:spcPts val="1500"/>
              </a:spcBef>
              <a:spcAft>
                <a:spcPts val="150"/>
              </a:spcAft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Шаг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второй: соединяй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!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607467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Найти связи, взаимодействия между всеми разрозненными объектами на доске.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этого нам понадобится позаимствовать у волшебника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«Дели-Давай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умение объединять. Он поможет навести порядок, соединить части картины в единое целое. 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Правило: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Соединить два кружка на доске и объяснить, почему это сделали. Рассказать, как связаны между собой объекты в соединенных кружках. Игровые упражнения «Ищу друзей» (найти объекты, которые связаны по взаимному расположению), «Ищу недругов» (найти объекты, которые между собой не дружат).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31870" y="3284984"/>
            <a:ext cx="2458673" cy="332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03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Объект 5" descr="http://itd0.mycdn.me/image?id=866710221100&amp;t=20&amp;plc=WEB&amp;tkn=*XlW868tLKsWs297nhNf9v3FWX9E"/>
          <p:cNvPicPr>
            <a:picLocks noGrp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332656"/>
            <a:ext cx="1641622" cy="232808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Объект 5" descr="http://itd0.mycdn.me/image?id=866710221100&amp;t=20&amp;plc=WEB&amp;tkn=*XlW868tLKsWs297nhNf9v3FWX9E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43808" y="1052736"/>
            <a:ext cx="1295400" cy="127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Объект 5" descr="http://itd0.mycdn.me/image?id=866710221100&amp;t=20&amp;plc=WEB&amp;tkn=*XlW868tLKsWs297nhNf9v3FWX9E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88024" y="1022992"/>
            <a:ext cx="1435100" cy="127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Объект 5" descr="http://itd0.mycdn.me/image?id=866710221100&amp;t=20&amp;plc=WEB&amp;tkn=*XlW868tLKsWs297nhNf9v3FWX9E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99698" y="2816871"/>
            <a:ext cx="2079020" cy="9570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Объект 5" descr="http://itd0.mycdn.me/image?id=866710221100&amp;t=20&amp;plc=WEB&amp;tkn=*XlW868tLKsWs297nhNf9v3FWX9E"/>
          <p:cNvPicPr/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5576" y="4149080"/>
            <a:ext cx="1584176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Объект 5" descr="http://itd0.mycdn.me/image?id=866710221100&amp;t=20&amp;plc=WEB&amp;tkn=*XlW868tLKsWs297nhNf9v3FWX9E"/>
          <p:cNvPicPr/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43808" y="4149080"/>
            <a:ext cx="1656184" cy="12961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Объект 5" descr="http://itd0.mycdn.me/image?id=866710221100&amp;t=20&amp;plc=WEB&amp;tkn=*XlW868tLKsWs297nhNf9v3FWX9E"/>
          <p:cNvPicPr/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65354" y="4084948"/>
            <a:ext cx="1810901" cy="13602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9925" y="3810000"/>
            <a:ext cx="2070618" cy="28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028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521</TotalTime>
  <Words>332</Words>
  <Application>Microsoft Office PowerPoint</Application>
  <PresentationFormat>Экран (4:3)</PresentationFormat>
  <Paragraphs>43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Шаг первый: дели! </vt:lpstr>
      <vt:lpstr>  </vt:lpstr>
      <vt:lpstr>Презентация PowerPoint</vt:lpstr>
      <vt:lpstr>Шаг первый: дели! </vt:lpstr>
      <vt:lpstr> Шаг второй: соединяй! </vt:lpstr>
      <vt:lpstr>  </vt:lpstr>
      <vt:lpstr>Презентация PowerPoint</vt:lpstr>
      <vt:lpstr> Шаг второй: соединяй! </vt:lpstr>
      <vt:lpstr>Шаг третий:   войди в картинку! </vt:lpstr>
      <vt:lpstr>Презентация PowerPoint</vt:lpstr>
      <vt:lpstr>Шаг третий:   войди в картинку! </vt:lpstr>
      <vt:lpstr>  Шаг четвёртый: «Отставай и забегай» - выстраивание временной последовательности.  </vt:lpstr>
      <vt:lpstr>Презентация PowerPoint</vt:lpstr>
      <vt:lpstr>Прием увеличения-уменьшения</vt:lpstr>
      <vt:lpstr>Презентация PowerPoint</vt:lpstr>
      <vt:lpstr> Прием «Оживление - окаменение»  </vt:lpstr>
      <vt:lpstr>Прием «Специализация-универсализация» </vt:lpstr>
      <vt:lpstr> Прием «Наоборот»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Ширшов К.В.</cp:lastModifiedBy>
  <cp:revision>54</cp:revision>
  <dcterms:created xsi:type="dcterms:W3CDTF">2014-07-06T17:14:47Z</dcterms:created>
  <dcterms:modified xsi:type="dcterms:W3CDTF">2019-04-03T03:31:13Z</dcterms:modified>
</cp:coreProperties>
</file>