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0" r:id="rId4"/>
    <p:sldId id="269" r:id="rId5"/>
    <p:sldId id="270" r:id="rId6"/>
    <p:sldId id="297" r:id="rId7"/>
    <p:sldId id="262" r:id="rId8"/>
    <p:sldId id="299" r:id="rId9"/>
    <p:sldId id="291" r:id="rId10"/>
    <p:sldId id="301" r:id="rId11"/>
    <p:sldId id="300" r:id="rId12"/>
    <p:sldId id="263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333399"/>
    <a:srgbClr val="003300"/>
    <a:srgbClr val="336600"/>
    <a:srgbClr val="FF9900"/>
    <a:srgbClr val="FF5050"/>
    <a:srgbClr val="3333C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106" d="100"/>
          <a:sy n="106" d="100"/>
        </p:scale>
        <p:origin x="1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Личностные</c:v>
                </c:pt>
                <c:pt idx="1">
                  <c:v>Регулятивные</c:v>
                </c:pt>
                <c:pt idx="2">
                  <c:v>Коммуникативные</c:v>
                </c:pt>
                <c:pt idx="3">
                  <c:v>Познавательные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14.3</c:v>
                </c:pt>
                <c:pt idx="1">
                  <c:v>14.3</c:v>
                </c:pt>
                <c:pt idx="2">
                  <c:v>7.1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9-45D1-BD38-FE4F313AF0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Март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Личностные</c:v>
                </c:pt>
                <c:pt idx="1">
                  <c:v>Регулятивные</c:v>
                </c:pt>
                <c:pt idx="2">
                  <c:v>Коммуникативные</c:v>
                </c:pt>
                <c:pt idx="3">
                  <c:v>Познавательные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42.9</c:v>
                </c:pt>
                <c:pt idx="1">
                  <c:v>50</c:v>
                </c:pt>
                <c:pt idx="2">
                  <c:v>50</c:v>
                </c:pt>
                <c:pt idx="3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49-45D1-BD38-FE4F313AF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21344"/>
        <c:axId val="37331328"/>
      </c:barChart>
      <c:catAx>
        <c:axId val="37321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331328"/>
        <c:crosses val="autoZero"/>
        <c:auto val="1"/>
        <c:lblAlgn val="ctr"/>
        <c:lblOffset val="100"/>
        <c:noMultiLvlLbl val="0"/>
      </c:catAx>
      <c:valAx>
        <c:axId val="3733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21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5524-4D88-4E66-A2AE-D0158655107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5743E-B7F2-488A-BC25-E7893EF0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81452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Возможности занятий внеурочной деятельности «Оригами» для развития речи</a:t>
            </a:r>
            <a:endParaRPr lang="ru-RU" sz="3600" dirty="0"/>
          </a:p>
        </p:txBody>
      </p:sp>
      <p:pic>
        <p:nvPicPr>
          <p:cNvPr id="2050" name="Picture 2" descr="F:\Доклад 13 марта\фото\IMG_20180518_1341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2357430"/>
            <a:ext cx="5429288" cy="30539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F:\Доклад 13 марта\фото\IMG_20190227_1647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0"/>
            <a:ext cx="2003379" cy="3561562"/>
          </a:xfrm>
          <a:prstGeom prst="rect">
            <a:avLst/>
          </a:prstGeom>
          <a:noFill/>
        </p:spPr>
      </p:pic>
      <p:pic>
        <p:nvPicPr>
          <p:cNvPr id="6" name="Picture 3" descr="F:\Доклад 13 марта\фото\IMG_20180518_1341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36176"/>
            <a:ext cx="5143504" cy="2893220"/>
          </a:xfrm>
          <a:prstGeom prst="rect">
            <a:avLst/>
          </a:prstGeom>
          <a:noFill/>
        </p:spPr>
      </p:pic>
      <p:pic>
        <p:nvPicPr>
          <p:cNvPr id="6149" name="Picture 5" descr="F:\Доклад 13 марта\фото\IMG_20190131_12095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784" y="571480"/>
            <a:ext cx="5077188" cy="2855918"/>
          </a:xfrm>
          <a:prstGeom prst="rect">
            <a:avLst/>
          </a:prstGeom>
          <a:noFill/>
        </p:spPr>
      </p:pic>
      <p:pic>
        <p:nvPicPr>
          <p:cNvPr id="8" name="Picture 2" descr="F:\Доклад 13 марта\фото\IMG_20180518_13413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3357562"/>
            <a:ext cx="4191001" cy="235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Контрольные исследования: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435280" cy="547260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1)    Изготовление готовых форм по образцу.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2)    Чтение технологических  карт, схем.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3)    Оформление поделки деталями (элементами);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4)    Использование оригами в самостоятельной деятельности.</a:t>
            </a:r>
            <a:endParaRPr lang="ru-RU" dirty="0" smtClean="0"/>
          </a:p>
          <a:p>
            <a:pPr indent="-252000">
              <a:spcBef>
                <a:spcPts val="0"/>
              </a:spcBef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461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УУД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227965"/>
              </p:ext>
            </p:extLst>
          </p:nvPr>
        </p:nvGraphicFramePr>
        <p:xfrm>
          <a:off x="1357290" y="1357298"/>
          <a:ext cx="700092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  <a:solidFill>
            <a:srgbClr val="FFFFFF">
              <a:alpha val="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Доклад 13 марта\фото\IMG_20180425_1401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799145"/>
            <a:ext cx="7929618" cy="44604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rg_hi" descr="ANd9GcSGPob5L6C2RL0bqH0460cPSFAWtl5vB4uxmxNbkQM75ivhxz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552859"/>
            <a:ext cx="2214546" cy="230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543802" cy="881082"/>
          </a:xfrm>
        </p:spPr>
        <p:txBody>
          <a:bodyPr>
            <a:normAutofit/>
          </a:bodyPr>
          <a:lstStyle/>
          <a:p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	«Истоки творческих способностей и дарований детей на кончиках их пальцев. От пальцев, образно говоря, идут «тончайшие ручейки, которые питают источник творческой мысли».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					В.А.Сухомлинский</a:t>
            </a:r>
            <a:r>
              <a:rPr lang="ru-RU" sz="2800" dirty="0" smtClean="0"/>
              <a:t> </a:t>
            </a:r>
          </a:p>
          <a:p>
            <a:pPr algn="ctr">
              <a:buNone/>
            </a:pPr>
            <a:endParaRPr lang="ru-RU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https://encrypted-tbn0.gstatic.com/images?q=tbn:ANd9GcSwsTK_MJEeMvnTYxgPjof5Kw606AxSGfVhRu0VDp9RW_w5IGkV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3732" y="5214950"/>
            <a:ext cx="2300268" cy="1643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/>
          </a:bodyPr>
          <a:lstStyle/>
          <a:p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43050"/>
            <a:ext cx="8678198" cy="46662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«Движение рук тесно связано с речью и её развитием».</a:t>
            </a:r>
          </a:p>
          <a:p>
            <a:pPr>
              <a:buNone/>
            </a:pPr>
            <a:r>
              <a:rPr lang="ru-RU" i="1" dirty="0" smtClean="0"/>
              <a:t> 						В.М. Бехтерев </a:t>
            </a:r>
          </a:p>
          <a:p>
            <a:pPr>
              <a:buNone/>
            </a:pPr>
            <a:r>
              <a:rPr lang="ru-RU" i="1" dirty="0" smtClean="0">
                <a:solidFill>
                  <a:srgbClr val="9933FF"/>
                </a:solidFill>
              </a:rPr>
              <a:t>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8640"/>
            <a:ext cx="822960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Мелкая моторика — совокупность скоординированных действий человека, направленных на выполнение точных мелких движений кистями и пальцами рук и ног. 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4" descr="https://encrypted-tbn1.gstatic.com/images?q=tbn:ANd9GcQERzZmk-4Z5giLB3Sod0T8cBZ5n9JeEZtvZzpEInZzAF5p5XJ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5"/>
            <a:ext cx="2284704" cy="2564905"/>
          </a:xfrm>
          <a:prstGeom prst="rect">
            <a:avLst/>
          </a:prstGeom>
          <a:noFill/>
        </p:spPr>
      </p:pic>
      <p:pic>
        <p:nvPicPr>
          <p:cNvPr id="3074" name="Picture 2" descr="F:\Доклад 13 марта\фото\IMG_20190123_1104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3" y="2835172"/>
            <a:ext cx="5500726" cy="3094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17596"/>
          </a:xfrm>
        </p:spPr>
        <p:txBody>
          <a:bodyPr/>
          <a:lstStyle/>
          <a:p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8" name="Picture 4" descr="F:\Доклад 13 марта\фото\IMG_20180518_1154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142984"/>
            <a:ext cx="7874054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Задачи программы: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i="1" dirty="0" smtClean="0"/>
              <a:t>Познакомить детей с основными геометрическими понятиями и базовыми формами оригами.</a:t>
            </a:r>
            <a:endParaRPr lang="ru-RU" dirty="0" smtClean="0"/>
          </a:p>
          <a:p>
            <a:pPr lvl="0"/>
            <a:r>
              <a:rPr lang="ru-RU" i="1" dirty="0" smtClean="0"/>
              <a:t>Формировать умение следовать устным инструкциям, читать и зарисовывать схемы изделий.</a:t>
            </a:r>
            <a:endParaRPr lang="ru-RU" dirty="0" smtClean="0"/>
          </a:p>
          <a:p>
            <a:pPr lvl="0"/>
            <a:r>
              <a:rPr lang="ru-RU" i="1" dirty="0" smtClean="0"/>
              <a:t> Развивать у детей умение анализировать, планировать, создавать конструкции по образцу, заданным условиям,  технологическим картам, схемам.</a:t>
            </a:r>
            <a:endParaRPr lang="ru-RU" dirty="0" smtClean="0"/>
          </a:p>
          <a:p>
            <a:pPr lvl="0"/>
            <a:r>
              <a:rPr lang="ru-RU" i="1" dirty="0" smtClean="0"/>
              <a:t>Совершенствовать речь и развивать коммуникативные способности.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D:\конкурс ЦМиРО\2 класс\лебедь1 оригами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56269">
            <a:off x="7448847" y="2205480"/>
            <a:ext cx="1534802" cy="12396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75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работы:</a:t>
            </a:r>
            <a:endParaRPr lang="ru-RU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lvl="0"/>
            <a:r>
              <a:rPr lang="ru-RU" i="1" dirty="0" smtClean="0"/>
              <a:t>Вызвать интерес к  предстоящей работе, обогатить словарный запас.</a:t>
            </a:r>
          </a:p>
          <a:p>
            <a:pPr lvl="0"/>
            <a:r>
              <a:rPr lang="ru-RU" i="1" dirty="0" smtClean="0"/>
              <a:t>Складывание форм и моделей  с помощью схем, технологических карт.</a:t>
            </a:r>
          </a:p>
          <a:p>
            <a:r>
              <a:rPr lang="ru-RU" i="1" dirty="0" smtClean="0"/>
              <a:t>Творческий.</a:t>
            </a:r>
            <a:endParaRPr lang="ru-RU" dirty="0" smtClean="0"/>
          </a:p>
          <a:p>
            <a:pPr lvl="0"/>
            <a:endParaRPr lang="ru-RU" i="1" dirty="0" smtClean="0"/>
          </a:p>
          <a:p>
            <a:pPr lvl="0"/>
            <a:endParaRPr lang="ru-RU" dirty="0"/>
          </a:p>
        </p:txBody>
      </p:sp>
      <p:pic>
        <p:nvPicPr>
          <p:cNvPr id="24577" name="Picture 1" descr="D:\конкурс ЦМиРО\3 класс\звезл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2364" y="0"/>
            <a:ext cx="1671636" cy="1587210"/>
          </a:xfrm>
          <a:prstGeom prst="rect">
            <a:avLst/>
          </a:prstGeom>
          <a:noFill/>
        </p:spPr>
      </p:pic>
      <p:pic>
        <p:nvPicPr>
          <p:cNvPr id="24578" name="Picture 2" descr="D:\конкурс ЦМиРО\3 класс\слон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44654">
            <a:off x="6970307" y="5151427"/>
            <a:ext cx="1901540" cy="1256365"/>
          </a:xfrm>
          <a:prstGeom prst="rect">
            <a:avLst/>
          </a:prstGeom>
          <a:noFill/>
        </p:spPr>
      </p:pic>
      <p:pic>
        <p:nvPicPr>
          <p:cNvPr id="7" name="Picture 3" descr="D:\конкурс ЦМиРО\2 класс\серый котенок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43048">
            <a:off x="72519" y="67363"/>
            <a:ext cx="1094261" cy="1167211"/>
          </a:xfrm>
          <a:prstGeom prst="rect">
            <a:avLst/>
          </a:prstGeom>
          <a:noFill/>
        </p:spPr>
      </p:pic>
      <p:pic>
        <p:nvPicPr>
          <p:cNvPr id="9" name="Picture 2" descr="D:\конкурс ЦМиРО\2 класс\лебедь 2 кл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80142">
            <a:off x="4088155" y="5592534"/>
            <a:ext cx="1368152" cy="1152127"/>
          </a:xfrm>
          <a:prstGeom prst="rect">
            <a:avLst/>
          </a:prstGeom>
          <a:noFill/>
        </p:spPr>
      </p:pic>
      <p:pic>
        <p:nvPicPr>
          <p:cNvPr id="24579" name="Picture 3" descr="D:\конкурс ЦМиРО\3 класс\овчарка серая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69118">
            <a:off x="169945" y="5352555"/>
            <a:ext cx="1552771" cy="1375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958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Приёмы:</a:t>
            </a: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544616"/>
          </a:xfrm>
        </p:spPr>
        <p:txBody>
          <a:bodyPr/>
          <a:lstStyle/>
          <a:p>
            <a:r>
              <a:rPr lang="ru-RU" i="1" dirty="0" smtClean="0"/>
              <a:t>Объяснение, сопровождаемое показом с опорой на символы, ориентиры.</a:t>
            </a:r>
            <a:endParaRPr lang="en-US" i="1" dirty="0" smtClean="0"/>
          </a:p>
          <a:p>
            <a:r>
              <a:rPr lang="ru-RU" i="1" dirty="0" smtClean="0"/>
              <a:t>Выполнение действий с проговариванием. </a:t>
            </a:r>
            <a:endParaRPr lang="en-US" i="1" dirty="0" smtClean="0"/>
          </a:p>
          <a:p>
            <a:r>
              <a:rPr lang="ru-RU" i="1" dirty="0" smtClean="0"/>
              <a:t>Выполнение по технологическим  картам. </a:t>
            </a:r>
            <a:endParaRPr lang="en-US" i="1" dirty="0" smtClean="0"/>
          </a:p>
          <a:p>
            <a:r>
              <a:rPr lang="ru-RU" i="1" dirty="0" smtClean="0"/>
              <a:t>Повторение.</a:t>
            </a:r>
            <a:endParaRPr lang="en-US" i="1" dirty="0" smtClean="0"/>
          </a:p>
          <a:p>
            <a:r>
              <a:rPr lang="ru-RU" i="1" dirty="0" smtClean="0"/>
              <a:t>Выполнение по команде. </a:t>
            </a:r>
          </a:p>
          <a:p>
            <a:r>
              <a:rPr lang="ru-RU" i="1" dirty="0" smtClean="0"/>
              <a:t>«Отгадай, что сделано».</a:t>
            </a:r>
            <a:endParaRPr lang="ru-RU" i="1" dirty="0"/>
          </a:p>
        </p:txBody>
      </p:sp>
      <p:pic>
        <p:nvPicPr>
          <p:cNvPr id="1027" name="Picture 3" descr="C:\Users\Админ\Downloads\Безымянный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9" y="3480270"/>
            <a:ext cx="3786182" cy="2126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Доклад 13 марта\фото\IMG_20180126_1501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714620"/>
            <a:ext cx="2451203" cy="4357694"/>
          </a:xfrm>
          <a:prstGeom prst="rect">
            <a:avLst/>
          </a:prstGeom>
          <a:noFill/>
        </p:spPr>
      </p:pic>
      <p:pic>
        <p:nvPicPr>
          <p:cNvPr id="9" name="Picture 5" descr="F:\Доклад 13 марта\фото\IMG_20180518_1342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0"/>
            <a:ext cx="2357454" cy="4191030"/>
          </a:xfrm>
          <a:prstGeom prst="rect">
            <a:avLst/>
          </a:prstGeom>
          <a:noFill/>
        </p:spPr>
      </p:pic>
      <p:pic>
        <p:nvPicPr>
          <p:cNvPr id="10" name="Picture 3" descr="F:\Доклад 13 марта\фото\IMG_20180518_1341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214290"/>
            <a:ext cx="5969042" cy="3357586"/>
          </a:xfrm>
          <a:prstGeom prst="rect">
            <a:avLst/>
          </a:prstGeom>
          <a:noFill/>
        </p:spPr>
      </p:pic>
      <p:pic>
        <p:nvPicPr>
          <p:cNvPr id="11" name="Picture 4" descr="F:\Доклад 13 марта\фото\IMG_20180518_1343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3571876"/>
            <a:ext cx="4571990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1481</TotalTime>
  <Words>106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4_aksesuary</vt:lpstr>
      <vt:lpstr>Возможности занятий внеурочной деятельности «Оригами» для развития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программы:</vt:lpstr>
      <vt:lpstr>Этапы работы:</vt:lpstr>
      <vt:lpstr>Приёмы:</vt:lpstr>
      <vt:lpstr>Презентация PowerPoint</vt:lpstr>
      <vt:lpstr>Презентация PowerPoint</vt:lpstr>
      <vt:lpstr>Контрольные исследования:</vt:lpstr>
      <vt:lpstr>Диагностика УУД</vt:lpstr>
      <vt:lpstr>Презентация PowerPoint</vt:lpstr>
    </vt:vector>
  </TitlesOfParts>
  <Company>НН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Развитие младшего школьника посредством оригами</dc:title>
  <dc:creator>Наталья</dc:creator>
  <cp:lastModifiedBy>Ширшов К.В.</cp:lastModifiedBy>
  <cp:revision>257</cp:revision>
  <dcterms:created xsi:type="dcterms:W3CDTF">2014-03-23T18:24:25Z</dcterms:created>
  <dcterms:modified xsi:type="dcterms:W3CDTF">2019-04-03T03:32:40Z</dcterms:modified>
</cp:coreProperties>
</file>