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64" r:id="rId7"/>
    <p:sldId id="263" r:id="rId8"/>
    <p:sldId id="262" r:id="rId9"/>
    <p:sldId id="261" r:id="rId10"/>
    <p:sldId id="259" r:id="rId11"/>
    <p:sldId id="269" r:id="rId12"/>
    <p:sldId id="270" r:id="rId13"/>
    <p:sldId id="271" r:id="rId14"/>
    <p:sldId id="272" r:id="rId15"/>
    <p:sldId id="275" r:id="rId16"/>
    <p:sldId id="273" r:id="rId17"/>
    <p:sldId id="268" r:id="rId18"/>
    <p:sldId id="274" r:id="rId1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ABDD-DA2A-4527-B6E5-7F787047E01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C9D1-4947-42A9-B11C-5AF7DDF00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2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6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5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2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0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C9D1-4947-42A9-B11C-5AF7DDF00B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1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8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9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9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2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B3F18-4DF6-42D8-88C7-416C879980F0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52FC-8CD6-421F-909E-C080EF96D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5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389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800" y="1122363"/>
            <a:ext cx="96203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«Экологическое воспитание,</a:t>
            </a:r>
          </a:p>
          <a:p>
            <a:r>
              <a:rPr lang="ru-RU" sz="4000" dirty="0">
                <a:solidFill>
                  <a:srgbClr val="7030A0"/>
                </a:solidFill>
                <a:latin typeface="Aniron" panose="02000607000000020002" pitchFamily="2" charset="0"/>
              </a:rPr>
              <a:t>к</a:t>
            </a:r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ак опыт социализации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обучающихся»</a:t>
            </a:r>
          </a:p>
          <a:p>
            <a:r>
              <a:rPr lang="ru-RU" sz="4000" dirty="0">
                <a:solidFill>
                  <a:srgbClr val="7030A0"/>
                </a:solidFill>
                <a:latin typeface="Aniron" panose="02000607000000020002" pitchFamily="2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                         Подготовила:</a:t>
            </a:r>
          </a:p>
          <a:p>
            <a:r>
              <a:rPr lang="ru-RU" sz="4000" dirty="0">
                <a:solidFill>
                  <a:srgbClr val="7030A0"/>
                </a:solidFill>
                <a:latin typeface="Aniron" panose="02000607000000020002" pitchFamily="2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                          </a:t>
            </a:r>
            <a:r>
              <a:rPr lang="ru-RU" sz="4000" dirty="0" err="1" smtClean="0">
                <a:solidFill>
                  <a:srgbClr val="7030A0"/>
                </a:solidFill>
                <a:latin typeface="Aniron" panose="02000607000000020002" pitchFamily="2" charset="0"/>
              </a:rPr>
              <a:t>Г.В.Ходунова</a:t>
            </a:r>
            <a:endParaRPr lang="ru-RU" sz="4000" dirty="0" smtClean="0">
              <a:solidFill>
                <a:srgbClr val="7030A0"/>
              </a:solidFill>
              <a:latin typeface="Aniron" panose="02000607000000020002" pitchFamily="2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Aniron" panose="02000607000000020002" pitchFamily="2" charset="0"/>
              </a:rPr>
              <a:t>                                  </a:t>
            </a:r>
            <a:endParaRPr lang="ru-RU" sz="4000" dirty="0">
              <a:solidFill>
                <a:srgbClr val="7030A0"/>
              </a:solidFill>
              <a:latin typeface="Aniron" panose="02000607000000020002" pitchFamily="2" charset="0"/>
            </a:endParaRPr>
          </a:p>
          <a:p>
            <a:endParaRPr lang="ru-RU" sz="4000" dirty="0" smtClean="0">
              <a:solidFill>
                <a:srgbClr val="7030A0"/>
              </a:solidFill>
              <a:latin typeface="Aniron" panose="02000607000000020002" pitchFamily="2" charset="0"/>
            </a:endParaRPr>
          </a:p>
          <a:p>
            <a:endParaRPr lang="ru-RU" sz="4000" dirty="0">
              <a:solidFill>
                <a:srgbClr val="7030A0"/>
              </a:solidFill>
              <a:latin typeface="Aniron" panose="02000607000000020002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9666" y="228179"/>
            <a:ext cx="24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_BosaNovaDcFr" panose="04030505020802020C04" pitchFamily="82" charset="-52"/>
              </a:rPr>
              <a:t>МОБУ «ЦО»  </a:t>
            </a:r>
            <a:r>
              <a:rPr lang="ru-RU" sz="2000" b="1" dirty="0" err="1" smtClean="0">
                <a:solidFill>
                  <a:srgbClr val="0000FF"/>
                </a:solidFill>
                <a:latin typeface="a_BosaNovaDcFr" panose="04030505020802020C04" pitchFamily="82" charset="-52"/>
              </a:rPr>
              <a:t>г.Зея</a:t>
            </a:r>
            <a:endParaRPr lang="ru-RU" sz="2000" b="1" dirty="0">
              <a:solidFill>
                <a:srgbClr val="0000FF"/>
              </a:solidFill>
              <a:latin typeface="a_BosaNovaDcF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42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45143"/>
            <a:ext cx="5587999" cy="4354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99" y="145143"/>
            <a:ext cx="5475515" cy="4078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4" y="3218655"/>
            <a:ext cx="4782458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забавы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1190171"/>
            <a:ext cx="4270829" cy="498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6" y="638629"/>
            <a:ext cx="5457369" cy="55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6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Выезд на Кордон</a:t>
            </a: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971"/>
            <a:ext cx="4241800" cy="50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365125"/>
            <a:ext cx="6400801" cy="613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0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1886"/>
            <a:ext cx="5257800" cy="551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91887"/>
            <a:ext cx="5442857" cy="551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6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Встречаем </a:t>
            </a:r>
            <a:r>
              <a:rPr lang="ru-RU" dirty="0"/>
              <a:t>Н</a:t>
            </a:r>
            <a:r>
              <a:rPr lang="ru-RU" dirty="0" smtClean="0"/>
              <a:t>овый год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279864"/>
            <a:ext cx="5505905" cy="479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63" y="686426"/>
            <a:ext cx="5811112" cy="561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01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4996542" cy="419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8" y="1690688"/>
            <a:ext cx="5649686" cy="459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99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снега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9600"/>
            <a:ext cx="5562600" cy="570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1407886"/>
            <a:ext cx="5165121" cy="490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24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831"/>
            <a:ext cx="12192000" cy="68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365125"/>
            <a:ext cx="10918371" cy="1325563"/>
          </a:xfrm>
        </p:spPr>
        <p:txBody>
          <a:bodyPr/>
          <a:lstStyle/>
          <a:p>
            <a:r>
              <a:rPr lang="ru-RU" dirty="0" smtClean="0"/>
              <a:t>Как прекрасен этот мир! Посмотри и сохрани!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9" y="1229067"/>
            <a:ext cx="5459647" cy="417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44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888182" y="145564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niron" panose="02000607000000020002" pitchFamily="2" charset="0"/>
              </a:rPr>
              <a:t>«…логика природы есть самая доступная и полезная логика для детей.»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Aniron" panose="02000607000000020002" pitchFamily="2" charset="0"/>
            </a:endParaRP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Aniron" panose="02000607000000020002" pitchFamily="2" charset="0"/>
              </a:rPr>
              <a:t>К. Ушинский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8" y="1455648"/>
            <a:ext cx="4153251" cy="36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06582" y="1720840"/>
            <a:ext cx="10834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Aniron" panose="02000607000000020002" pitchFamily="2" charset="0"/>
              </a:rPr>
              <a:t>Экологическое воспитание и образование детей – 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0024" y="982802"/>
            <a:ext cx="4071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latin typeface="Antikvar Shadow" panose="020B0000000000000000" pitchFamily="34" charset="0"/>
              </a:rPr>
              <a:t>Актуальность</a:t>
            </a:r>
            <a:endParaRPr lang="ru-RU" sz="4000" b="1" dirty="0">
              <a:solidFill>
                <a:srgbClr val="CC0066"/>
              </a:solidFill>
              <a:latin typeface="Antikvar Shadow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Начало большого пути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837" y="7235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niron" panose="02000607000000020002" pitchFamily="2" charset="0"/>
              </a:rPr>
              <a:t>.</a:t>
            </a:r>
            <a:endParaRPr lang="ru-RU" dirty="0">
              <a:solidFill>
                <a:srgbClr val="0000FF"/>
              </a:solidFill>
              <a:latin typeface="Aniron" panose="02000607000000020002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7188133" cy="471328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47253" y="1092885"/>
            <a:ext cx="110974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1. Понимание человеком </a:t>
            </a:r>
            <a:r>
              <a:rPr lang="ru-RU" sz="2400" b="1" dirty="0" err="1">
                <a:latin typeface="Arial Black" panose="020B0A04020102020204" pitchFamily="34" charset="0"/>
              </a:rPr>
              <a:t>самоценности</a:t>
            </a:r>
            <a:r>
              <a:rPr lang="ru-RU" sz="2400" b="1" dirty="0">
                <a:latin typeface="Arial Black" panose="020B0A04020102020204" pitchFamily="34" charset="0"/>
              </a:rPr>
              <a:t> природы.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2</a:t>
            </a:r>
            <a:r>
              <a:rPr lang="ru-RU" sz="2400" b="1" dirty="0">
                <a:latin typeface="Arial Black" panose="020B0A04020102020204" pitchFamily="34" charset="0"/>
              </a:rPr>
              <a:t>. Осознание себя как части природы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3. Воспитание уважительного отношения ко всем без исключения объектам природы вне зависимости от наших симпатий и антипатий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4. Понимание взаимосвязей и взаимозависимости в природе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5. Воспитание активной жизненной позиции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6. Обучение азам экологической безопасности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7. Формирование эмоционально – положительного отношения к окружающему миру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8. Подведение к пониманию неповторимости и красоты окружающего мира.</a:t>
            </a:r>
          </a:p>
          <a:p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4372" y="1387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C0066"/>
                </a:solidFill>
                <a:latin typeface="a_BosaNovaDcFr" panose="04030505020802020C04" pitchFamily="82" charset="-52"/>
              </a:rPr>
              <a:t>Задачи экологического </a:t>
            </a:r>
            <a:r>
              <a:rPr lang="ru-RU" sz="2800" b="1" dirty="0" smtClean="0">
                <a:solidFill>
                  <a:srgbClr val="CC0066"/>
                </a:solidFill>
                <a:latin typeface="a_BosaNovaDcFr" panose="04030505020802020C04" pitchFamily="82" charset="-52"/>
              </a:rPr>
              <a:t>воспитания</a:t>
            </a:r>
            <a:endParaRPr lang="ru-RU" sz="2800" b="1" dirty="0">
              <a:solidFill>
                <a:srgbClr val="CC0066"/>
              </a:solidFill>
              <a:latin typeface="a_BosaNovaDcF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08931" y="365125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_BosaNovaDcFr" panose="04030505020802020C04" pitchFamily="82" charset="-52"/>
              </a:rPr>
              <a:t>Формы и методы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51344"/>
            <a:ext cx="10086109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Arial Black" panose="020B0A04020102020204" pitchFamily="34" charset="0"/>
              </a:rPr>
              <a:t>Экологические занятия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Arial Black" panose="020B0A04020102020204" pitchFamily="34" charset="0"/>
              </a:rPr>
              <a:t>Экологические экскурсии, наблюдения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Уроки доброты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Экологический кружок.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Экологические конкурсы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- </a:t>
            </a:r>
            <a:r>
              <a:rPr lang="ru-RU" sz="2400" b="1" dirty="0">
                <a:latin typeface="Arial Black" panose="020B0A04020102020204" pitchFamily="34" charset="0"/>
              </a:rPr>
              <a:t>Экологические акции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Обсуждение и обыгрывание ситуаций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Трудовой десант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Зелёный патруль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Клуб исследователей природы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Лаборатория юного эколога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Экологические </a:t>
            </a:r>
            <a:r>
              <a:rPr lang="ru-RU" sz="2400" b="1" dirty="0" smtClean="0">
                <a:latin typeface="Arial Black" panose="020B0A04020102020204" pitchFamily="34" charset="0"/>
              </a:rPr>
              <a:t>праздники.</a:t>
            </a:r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- Экологические </a:t>
            </a:r>
            <a:r>
              <a:rPr lang="ru-RU" sz="2400" b="1" dirty="0" smtClean="0">
                <a:latin typeface="Arial Black" panose="020B0A04020102020204" pitchFamily="34" charset="0"/>
              </a:rPr>
              <a:t>игры.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524000" y="365125"/>
            <a:ext cx="1003069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Главные принципы жизни в гармонии с природой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  <a:p>
            <a:r>
              <a:rPr lang="ru-RU" sz="2400" b="1" dirty="0">
                <a:latin typeface="Aniron" panose="02000607000000020002" pitchFamily="2" charset="0"/>
              </a:rPr>
              <a:t>1. «Не навреди».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r>
              <a:rPr lang="ru-RU" sz="2400" b="1" dirty="0">
                <a:latin typeface="Aniron" panose="02000607000000020002" pitchFamily="2" charset="0"/>
              </a:rPr>
              <a:t>2. «Познавая, не разрушай».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r>
              <a:rPr lang="ru-RU" sz="2400" b="1" dirty="0">
                <a:latin typeface="Aniron" panose="02000607000000020002" pitchFamily="2" charset="0"/>
              </a:rPr>
              <a:t>3. «Не бери у природы больше, чем тебе необходимо».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r>
              <a:rPr lang="ru-RU" sz="2400" b="1" dirty="0">
                <a:latin typeface="Aniron" panose="02000607000000020002" pitchFamily="2" charset="0"/>
              </a:rPr>
              <a:t>4. «Прежде чем сделать, ответь себе на три вопроса: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niron" panose="02000607000000020002" pitchFamily="2" charset="0"/>
              </a:rPr>
              <a:t>1.Что </a:t>
            </a:r>
            <a:r>
              <a:rPr lang="ru-RU" sz="2400" b="1" dirty="0">
                <a:latin typeface="Aniron" panose="02000607000000020002" pitchFamily="2" charset="0"/>
              </a:rPr>
              <a:t>я хочу сделать?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niron" panose="02000607000000020002" pitchFamily="2" charset="0"/>
              </a:rPr>
              <a:t>2. Зачем мне это нужно?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niron" panose="02000607000000020002" pitchFamily="2" charset="0"/>
              </a:rPr>
              <a:t>3. Кто и что при этом приобретает, а кто и что потеряет?</a:t>
            </a:r>
          </a:p>
          <a:p>
            <a:endParaRPr lang="ru-RU" sz="2400" b="1" dirty="0">
              <a:latin typeface="Aniron" panose="02000607000000020002" pitchFamily="2" charset="0"/>
            </a:endParaRPr>
          </a:p>
          <a:p>
            <a:r>
              <a:rPr lang="ru-RU" sz="2400" b="1" dirty="0">
                <a:latin typeface="Aniron" panose="02000607000000020002" pitchFamily="2" charset="0"/>
              </a:rPr>
              <a:t>5. «Подумай о последствиях!»</a:t>
            </a:r>
          </a:p>
        </p:txBody>
      </p:sp>
    </p:spTree>
    <p:extLst>
      <p:ext uri="{BB962C8B-B14F-4D97-AF65-F5344CB8AC3E}">
        <p14:creationId xmlns:p14="http://schemas.microsoft.com/office/powerpoint/2010/main" val="1504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838200" y="1146001"/>
            <a:ext cx="1066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205468"/>
            <a:ext cx="6255440" cy="465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47" y="205468"/>
            <a:ext cx="4844253" cy="639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7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бывает разная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842" y="1230316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ь</a:t>
            </a:r>
            <a:r>
              <a:rPr lang="ru-RU" b="1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1" y="1825625"/>
            <a:ext cx="4926983" cy="456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0" y="783995"/>
            <a:ext cx="4778830" cy="529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333</Words>
  <Application>Microsoft Office PowerPoint</Application>
  <PresentationFormat>Широкоэкранный</PresentationFormat>
  <Paragraphs>70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a_BosaNovaDcFr</vt:lpstr>
      <vt:lpstr>Aniron</vt:lpstr>
      <vt:lpstr>Antikvar Shadow</vt:lpstr>
      <vt:lpstr>Arial</vt:lpstr>
      <vt:lpstr>Arial Black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Начало большого пути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бывает разная </vt:lpstr>
      <vt:lpstr>Презентация PowerPoint</vt:lpstr>
      <vt:lpstr>Осенние забавы  </vt:lpstr>
      <vt:lpstr>Выезд на Кордон</vt:lpstr>
      <vt:lpstr>Презентация PowerPoint</vt:lpstr>
      <vt:lpstr>Встречаем Новый год </vt:lpstr>
      <vt:lpstr>Презентация PowerPoint</vt:lpstr>
      <vt:lpstr>День снега </vt:lpstr>
      <vt:lpstr>Презентация PowerPoint</vt:lpstr>
      <vt:lpstr>Как прекрасен этот мир! Посмотри и сохрани!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Teacher</cp:lastModifiedBy>
  <cp:revision>30</cp:revision>
  <cp:lastPrinted>2020-01-31T00:45:03Z</cp:lastPrinted>
  <dcterms:created xsi:type="dcterms:W3CDTF">2016-11-21T07:39:30Z</dcterms:created>
  <dcterms:modified xsi:type="dcterms:W3CDTF">2020-01-31T01:18:08Z</dcterms:modified>
</cp:coreProperties>
</file>