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64" r:id="rId10"/>
    <p:sldId id="265" r:id="rId11"/>
    <p:sldId id="291" r:id="rId12"/>
    <p:sldId id="292" r:id="rId13"/>
    <p:sldId id="293" r:id="rId14"/>
    <p:sldId id="294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5" r:id="rId23"/>
    <p:sldId id="27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09A"/>
    <a:srgbClr val="CC0000"/>
    <a:srgbClr val="95F2F7"/>
    <a:srgbClr val="EBEE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76A29E-AF2C-4A8A-A1A8-061EC14691E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1352A3-1DE7-4F07-A420-86011F6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://standart.edu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Максимишина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О.В., начальник отдела образования администрации города Зея</a:t>
            </a:r>
          </a:p>
          <a:p>
            <a:pPr algn="r"/>
            <a:endParaRPr lang="ru-RU" sz="1800" i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r"/>
            <a:endParaRPr lang="ru-RU" sz="1800" i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г.Зея, 2017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Сопровождение введения и реализации ФГОС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муниципальном уровне</a:t>
            </a: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/>
            </a:r>
            <a:b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</a:br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58765" y="2487005"/>
            <a:ext cx="3096344" cy="19442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Финансово-экономическое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81401" y="792935"/>
            <a:ext cx="3600400" cy="19442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517718" y="435944"/>
            <a:ext cx="3071813" cy="1857375"/>
          </a:xfrm>
          <a:prstGeom prst="ellipse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2103761" y="3638178"/>
            <a:ext cx="3528392" cy="2095078"/>
          </a:xfrm>
          <a:prstGeom prst="ellipse">
            <a:avLst/>
          </a:prstGeom>
          <a:solidFill>
            <a:srgbClr val="EBEEC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5430196" y="1623209"/>
            <a:ext cx="3104331" cy="1797348"/>
          </a:xfrm>
          <a:prstGeom prst="ellipse">
            <a:avLst/>
          </a:prstGeom>
          <a:solidFill>
            <a:srgbClr val="F4A09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4927515" y="3096417"/>
            <a:ext cx="3384376" cy="2001391"/>
          </a:xfrm>
          <a:prstGeom prst="ellipse">
            <a:avLst/>
          </a:prstGeom>
          <a:solidFill>
            <a:srgbClr val="95F2F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Научно-методическое обеспечение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2667865" y="1933566"/>
            <a:ext cx="3357562" cy="2000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карта по введению ФГОС ООО</a:t>
            </a:r>
          </a:p>
        </p:txBody>
      </p:sp>
      <p:pic>
        <p:nvPicPr>
          <p:cNvPr id="11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разработки основных образовательных программ основного общего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основных образовательных программ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мере готовности), внесение изменений, дополнений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соответствия нормативной базы школ требованиям ФГОС ООО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утверждение плана-графика введения ФГОС ООО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Приведение должностных инструкций работников ОО в соответствие с требованиями ФГОС ООО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Организационное обеспечение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08923" y="980728"/>
            <a:ext cx="777240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Диагностика готовности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введению ФГОС ООО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Определение списка учебников и учебных пособий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заказа на учебники и учебную литературу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Разработка и реализация моделей взаимодействия общеобразовательных организаций и организаций дополнительного образования детей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Анализ имеющихся условий материально-технического оснащения</a:t>
            </a: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введения ФГОС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кадрового обеспечения введения и реализации ФГОС ООО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плана-графика повышения квалификации педагогических и руководящих работников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(корректировка) плана научно-методической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проблемных семинаров, семинаров-практикумов, круглых столов, мастер-классов, открытых уроков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участия методистов, педагогов и руководителей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мероприятиях регионального уровня</a:t>
            </a:r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введения ФГОС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объёма расходов, необходимых для реализации основных образовательных программ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локальных актов (внесение изменений в имеющиеся), регламентирующих установление заработной платы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заключение дополнительных соглашений к трудовому договору с педагогическими работниками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муниципального задания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требований ФГОС ООО</a:t>
            </a: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уга 10"/>
          <p:cNvSpPr/>
          <p:nvPr/>
        </p:nvSpPr>
        <p:spPr>
          <a:xfrm>
            <a:off x="899592" y="755102"/>
            <a:ext cx="7416824" cy="4968552"/>
          </a:xfrm>
          <a:prstGeom prst="arc">
            <a:avLst>
              <a:gd name="adj1" fmla="val 7941919"/>
              <a:gd name="adj2" fmla="val 79138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760" y="428295"/>
            <a:ext cx="46085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Отдел образования администрации города Зеи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5982" y="1988840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Рабочая группа по введению ФГОС ООО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68550" y="1988840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Экспертный Совет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982" y="3571191"/>
            <a:ext cx="30243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Городской методический Совет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3571191"/>
            <a:ext cx="30243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Городские методические объединения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4957935"/>
            <a:ext cx="4608512" cy="99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Общеобразовательные организации</a:t>
            </a:r>
            <a:endParaRPr lang="ru-RU" sz="2000" b="1" dirty="0"/>
          </a:p>
        </p:txBody>
      </p:sp>
      <p:pic>
        <p:nvPicPr>
          <p:cNvPr id="12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55" y="5723654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группа по ФГОС ООО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496944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составить основную образовательную программу ООО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составить учебный план, план внеурочной деятельности по ФГОС ООО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Положений системы оценивания, разработанные общеобразовательными организациями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примерного договора о сотрудничестве с организациями дополнительного образования в части учета результатов обучающихся  в части реализации внеурочной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проведении единой итоговой комплексной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работы в 5 классах и 6-8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классах, обучающихся по ФГОС ООО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организации внеурочной деятельности в 5-х классах в 2015-2016 учебном году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различных подходов к организации проектной деятельности (круглый стол)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проведении единого дня открытых дверей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школами-пилотниками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Итоги реализации ФГОС ООО в 5 классах в штатном режиме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методический Совет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208912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ГМС «Подведение итогов работы за учебный год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площадок»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№ 5 «Опережающее введение ФГОС НОО, МОБУ СОШ № 4 – «Опережающее введение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ООО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ГМС «Итоги реализации ФГОС НОО, готовность общеобразовательных организаций к введению ФГОС ООО»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ГМС «Организация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профильного обучения, профессионального самоопределения обучающихся»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ГМС – Представление опыта работы педагогов города</a:t>
            </a:r>
          </a:p>
          <a:p>
            <a:endParaRPr lang="ru-RU" dirty="0"/>
          </a:p>
        </p:txBody>
      </p:sp>
      <p:pic>
        <p:nvPicPr>
          <p:cNvPr id="5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Экспертное заключение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основную образовательную программу основного общего образования (ООП ООО)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МОБУ СОШ № 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(наименование ОУ)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268760"/>
          <a:ext cx="8568951" cy="541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6263814"/>
                <a:gridCol w="702409"/>
                <a:gridCol w="624363"/>
                <a:gridCol w="546318"/>
              </a:tblGrid>
              <a:tr h="364294"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gridSpan="3">
                  <a:txBody>
                    <a:bodyPr/>
                    <a:lstStyle/>
                    <a:p>
                      <a:pPr marL="6985"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Отметка о соответствии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985"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(от 0 до 2 баллов)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29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Требования к целевому разделу ООП ООО ФГОС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6776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Пояснительная записка (от 0 до 22 баллов)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766">
                <a:tc rowSpan="2">
                  <a:txBody>
                    <a:bodyPr/>
                    <a:lstStyle/>
                    <a:p>
                      <a:pPr marL="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Цели реализации ООП ООО, конкретизированные в соответствии с требованиями Стандарта к результатам освоения обучающимися ООП ООО.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37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Принципы и подходы к формированию ООП ООО и состав участников образовательного процесса конкретного образовательного учреждения.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413168">
                <a:tc rowSpan="9"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характеристика ООП ООО: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авторы ООП ООО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нормативные документы, на основе которых разрабатывалась ООП ООО;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описание концепции реализуемого УМК;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особенности организации образовательного процесса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краткое описание планируемых результатов освоения ООП ООО;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описание разделов и приложений ООП ООО;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описание модели организации внеурочной деятельности;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2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учет национальных, этнокультурных особенностей;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  <a:tr h="364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Общие подходы к организации внеурочной деятельности.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(соответствует,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 в полной мере соответствует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полностью не соответствует)  установленным требованиям ФГОС ООО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280920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Рекомендации: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описать преемственность программ формирования УУД при переходе от начального к основному общему образованию;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программа коррекционной работы требует доработки (слабо освещены вопросы коррекционной работы с детьми с ОВЗ);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в учебном плане распределить часы на внеурочную деятельность, сетку часов составить на 5-9 классы;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по тексту программы устранить указанные недостатки (закладки в программе);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описать деятельность образовательного учреждения с предприятиями, системой дополнительного образования;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при описании  внеурочной деятельности учесть, что в 8-9 классе – ориентация на осознанный выбор учащимися дальнейшего профиля обучения, организовывать курсы по основам проектной и исследовательской деятельности;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в программе воспитания и социализации цели и задачи прописать для обучающихся основного общего образования (цели, задачи и частично текс прописан для младших школьников)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дополнить общую характеристику ООП ООО: описанием концепции реализуемого УМК, разделов и приложений ООП ООО,  модели организации внеурочной деятельности, описать общие подходы к организации внеурочной деятельности. </a:t>
            </a: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Руководитель экспертной группы ____________________________ /  Лысенко С.Н. /</a:t>
            </a: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Эксперт __________/Т.Г.Решетникова/                      Эксперт ___________________/Дорошенко Т.А./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Эксперт ____________________/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М.Г.Пчелинцева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/  Эксперт ___________________/Кузнецова Н.Л./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 стандартов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19675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2010 г. – МОБУ СОШ № 5 – ФГОС НОО (в опережающем режиме)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2011 г. – во всех школах – ФГОС НОО (в штатном режиме)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2012 г. – МОБУ СОШ № 4 – ФГОС ООО (в опережающем режиме)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2014 г. – МОБУ СОШ № 5 – ФГОС ООО (в опережающем режиме)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2015 г. во всех школах – ФГОС ООО (в штатном режиме)</a:t>
            </a: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перехода на ФГОС ООО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условия для непрерывного профессионального развития руководящих и педагогических работников общеобразовательных организаций с целью доведения уровня их квалификации до соответствия требованиям квалификационных характеристик, квалификационной категории и требованиям ФГОС ООО, профессиональному стандарту «Педагог», «Руководитель»</a:t>
            </a:r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Затруднения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26876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для достижения всеми обучающимися запланированных результатов освоения основной образовательной программы: предметных,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личностных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предметном преподавании междисциплинарных программ: формирование универсальных учебных действий, ИКТ-компетентности обучающихся, основы учебно-исследовательской деятельности, основы смыслового чтения и работа с текстом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(62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учащихся личностных, познавательных, коммуникативных и регулятивных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УУД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(50 %)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учения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(54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60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Городские практико-ориентированные семинары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25747773"/>
              </p:ext>
            </p:extLst>
          </p:nvPr>
        </p:nvGraphicFramePr>
        <p:xfrm>
          <a:off x="179512" y="1124744"/>
          <a:ext cx="878497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645"/>
                <a:gridCol w="3049331"/>
              </a:tblGrid>
              <a:tr h="414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семинара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Организаторы </a:t>
                      </a:r>
                      <a:endParaRPr lang="ru-RU" dirty="0"/>
                    </a:p>
                  </a:txBody>
                  <a:tcPr/>
                </a:tc>
              </a:tr>
              <a:tr h="442691"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Формирование мотивации учения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МОБУ ЦО</a:t>
                      </a:r>
                      <a:endParaRPr lang="ru-RU" sz="2000" dirty="0"/>
                    </a:p>
                  </a:txBody>
                  <a:tcPr/>
                </a:tc>
              </a:tr>
              <a:tr h="552838"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Формирование у учащихся познавательных УУД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МОАУ СОШ № 1</a:t>
                      </a:r>
                      <a:endParaRPr lang="ru-RU" sz="2000" dirty="0"/>
                    </a:p>
                  </a:txBody>
                  <a:tcPr/>
                </a:tc>
              </a:tr>
              <a:tr h="1425608"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Создание условий для достижения всеми обучающимися запланированных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метапредметных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результатов освоения образовательной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МОБУ СОШ № 4</a:t>
                      </a:r>
                      <a:endParaRPr lang="ru-RU" sz="2000" dirty="0"/>
                    </a:p>
                  </a:txBody>
                  <a:tcPr/>
                </a:tc>
              </a:tr>
              <a:tr h="1629047"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Создание условий для достижения всеми обучающимися запланированных предметных и личностных результатов освоения образовательной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МОБУ СОШ № 5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56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Анкетирование педагогов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72611134"/>
              </p:ext>
            </p:extLst>
          </p:nvPr>
        </p:nvGraphicFramePr>
        <p:xfrm>
          <a:off x="395536" y="908725"/>
          <a:ext cx="8568951" cy="58166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53813"/>
                <a:gridCol w="391913"/>
                <a:gridCol w="392467"/>
                <a:gridCol w="391913"/>
                <a:gridCol w="392467"/>
                <a:gridCol w="391913"/>
                <a:gridCol w="392467"/>
                <a:gridCol w="391913"/>
                <a:gridCol w="392467"/>
                <a:gridCol w="390253"/>
                <a:gridCol w="390253"/>
                <a:gridCol w="398556"/>
                <a:gridCol w="398556"/>
              </a:tblGrid>
              <a:tr h="208955">
                <a:tc rowSpan="2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Элементы педагогической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педагогов, испытывающих затруднения (в 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МОАУ СОШ № 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МОБУ ЦО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МОБУ Лицей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МОБУ СОШ № 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МОБУ СОШ № 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показатель по городу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Планирование внеурочной деятельности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Планирование воспитательной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Реализация в предметном преподавании междисциплинарных программ: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формирования универсальных учебных действий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формирования ИКТ-компетентности обучающихся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основы учебно-исследовательской и проектной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основы смыслового чтения и работа с текстом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у учащихся УУД: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личностных, познавательных, регулятивных, коммуникативных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разнообразных форм организации работы на уроке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Логическое построение урока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учащихся самостоятельной деятельностью на уроке в рамках системно-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деятельностного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подхода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Системное формирование умений и навыков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 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мотивации 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условий для достижения всеми обучающимися запланированных результатов освоения образовательной программы: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предметных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2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метапредметных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личностных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26" marR="5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41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Городские мероприятия, проведенные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педагогов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19256" cy="5616624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Семинар-практикум для педагогов-психологов, классных руководителей по теме «Психолого-педагогическое сопровождение ФГОС ООО»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Деловая игра для педагогов «</a:t>
            </a:r>
            <a:r>
              <a:rPr lang="ru-RU" sz="2800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Метапредметный</a:t>
            </a:r>
            <a:r>
              <a:rPr lang="ru-RU" sz="28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 в профессиональной деятельности учителя» 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Единый методический день во всех школах «Панорама педагогического опыта с элементами мастер-класса»</a:t>
            </a: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68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63408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Городские мероприятия, проведенные для педагогов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96944" cy="4752528"/>
          </a:xfrm>
        </p:spPr>
        <p:txBody>
          <a:bodyPr>
            <a:normAutofit lnSpcReduction="10000"/>
          </a:bodyPr>
          <a:lstStyle/>
          <a:p>
            <a:pPr lvl="0" indent="449580" algn="just">
              <a:buClr>
                <a:srgbClr val="D34817"/>
              </a:buClr>
            </a:pPr>
            <a:r>
              <a:rPr lang="ru-RU" sz="28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Единый день открытых дверей в МОБУ СОШ № 5 по теме «Содержание, способы и формы организации образовательного процесса в основной школе»</a:t>
            </a:r>
          </a:p>
          <a:p>
            <a:pPr lvl="0" indent="449580" algn="just">
              <a:buClr>
                <a:srgbClr val="D34817"/>
              </a:buClr>
            </a:pPr>
            <a:r>
              <a:rPr lang="ru-RU" sz="2800" dirty="0">
                <a:solidFill>
                  <a:srgbClr val="9B2D1F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Единый день открытых дверей по теме «Готовность обучающихся к профессиональному самоопределению как результат освоения основной программы ФГОС»</a:t>
            </a:r>
          </a:p>
          <a:p>
            <a:pPr lvl="0" indent="449580" algn="just">
              <a:buClr>
                <a:srgbClr val="D34817"/>
              </a:buClr>
            </a:pPr>
            <a:r>
              <a:rPr lang="ru-RU" sz="28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 для учителей города «Технологическая карта – современный подход к планированию урока»</a:t>
            </a: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9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6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Городские методические объединения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43406" y="1146448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ГМО социальных педагогов «Система работы социально-психологической службы школы в соответствии с ФГОС»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ГМО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 математиков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«Современный урок в контексте системно-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подхода»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ГМО учителей естественно-научного профиля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«Стратегии смыслового чтения как эффективный прием повышения качества знаний учащихся»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ГМО учителей русского языка и литературы «Эффективность организации исследовательской 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на уроках русского языка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литературы»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ГМО учителей истории «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 в ходе реализации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ФГОС»</a:t>
            </a:r>
          </a:p>
          <a:p>
            <a:pPr indent="449580"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94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педагогов, представленный на муниципальном уровне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4051880" cy="4789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«Составление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Г.М., учитель математики МОБУ СОШ № 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«Стратегии смыслового чтения»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Кондратенко Е.В., заместитель директора МОБУ СОШ № 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«Конструктор уроков»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Потапнева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Т.А., учитель биологии, МОБУ СОШ № 5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589240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Users\Олег\Desktop\DSCN6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педагогов, представленный на муниципальном уровне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опыта работы по теме «Метод проектов на уроках русского языка и литературы в рамках ФГОС»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Колесова Н.С., учитель русского языка и литературы МОБУ СОШ № 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опыта работы по теме «Методы и приёмы формирующего оценивания»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Ризен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Т.Г., учитель химии МОБУ СОШ № 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«Работа по формированию научных понятий»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Морякин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Ю.Г., учитель физики, информатики МОБУ СОШ № 4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день открытых дверей в МОБУ СОШ № 5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«Содержание, способы и формы организации образовательного процесса в основной школе»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5112568" cy="5149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«Проектная деятельность в школе в условиях реализации ФГОС ООО»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Кондратенко Е.В., заместитель директора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урок в 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теме «Здоровый образ жизни»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Греховодова Н.Н., учитель английского языка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проекта «Домашние животные»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Потапнева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Т.А., учитель биологии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«Участие в международном проекте «Русский медвежонок – языкознание для всех» как способ оценки УУД»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Смирнова О.И., учитель русского языка и литературы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для презентации\IMG_0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54708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для презентации\IMG_10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047158" cy="24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Обучаются по новым стандартам на уровне основного общего образования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825 школьников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572 обучающихся                      253 обучающихся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(5-6 классы)                              (7-9 классы)   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2276872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2276872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73050"/>
            <a:ext cx="8424936" cy="9957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день открытых дверей в МОБУ СОШ № 4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«Готовность обучающихся к профессиональному самоопределению как результат освоения основной образовательной программы»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3733800" cy="762000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Открытый классный час в аэрокосмическом классе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788024" y="1447800"/>
            <a:ext cx="4355976" cy="901080"/>
          </a:xfrm>
        </p:spPr>
        <p:txBody>
          <a:bodyPr/>
          <a:lstStyle/>
          <a:p>
            <a:pPr algn="ctr"/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деловая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игра «Проектируем жизнь»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Users\Олег\Desktop\1_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564904"/>
            <a:ext cx="4501722" cy="3054190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E:\Users\Олег\Desktop\1_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4115166" cy="2630277"/>
          </a:xfrm>
          <a:prstGeom prst="rect">
            <a:avLst/>
          </a:prstGeom>
          <a:noFill/>
        </p:spPr>
      </p:pic>
      <p:pic>
        <p:nvPicPr>
          <p:cNvPr id="8" name="Picture 2" descr="http://standart.edu.ru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конкурсы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4248472" cy="5149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«Мой лучший интерактивный урок»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 использованием интерактивного оборудования)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«Современный урок: работаем по ФГОС»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заочный 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 внеурочной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заочный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«Современный урок математики»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E:\Users\Олег\Desktop\IMG_82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323" y="1412777"/>
            <a:ext cx="3456384" cy="2304256"/>
          </a:xfrm>
          <a:prstGeom prst="rect">
            <a:avLst/>
          </a:prstGeom>
          <a:noFill/>
        </p:spPr>
      </p:pic>
      <p:pic>
        <p:nvPicPr>
          <p:cNvPr id="2051" name="Picture 3" descr="E:\Users\Олег\Desktop\IMG_7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9568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Мониторинговые исследования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29816" y="1070992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готовности к введению ФГОС ООО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реализации ФГОС ООО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стартовая диагностика предметных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результатов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 (комплексная итоговая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профессиональных затруднений педагогов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курсов внеурочной деятельности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результатов, 5 класс, 2016 год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30" y="1412776"/>
          <a:ext cx="8640961" cy="525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615876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МОАУ СОШ № 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ЦО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Лицей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СОШ № 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СОШ № 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по городу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8432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количество учеников, выполнявших работу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13613">
                <a:tc rowSpan="3">
                  <a:txBody>
                    <a:bodyPr/>
                    <a:lstStyle/>
                    <a:p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результат выполнения итоговой комплексной работы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  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 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3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3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  34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(71%)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  28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(68%)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  35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  49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(82%)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  56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  202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13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12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(22%)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результатов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пилотных классах, май 2016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5" y="1340769"/>
          <a:ext cx="8784972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7"/>
                <a:gridCol w="872099"/>
                <a:gridCol w="976108"/>
                <a:gridCol w="976108"/>
                <a:gridCol w="976108"/>
                <a:gridCol w="976108"/>
                <a:gridCol w="976108"/>
                <a:gridCol w="976108"/>
                <a:gridCol w="976108"/>
              </a:tblGrid>
              <a:tr h="720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 класс МОБУ СОШ № 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 класс МОБУ СОШ № 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 класс МОБУ СОШ № 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 класс МОБУ СОШ № 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1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66%</a:t>
                      </a: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введения ФГОС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риншот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5572" y="1052736"/>
            <a:ext cx="8988428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Кадровая обеспеченность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1845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78% педагогов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24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%                                                  54%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высшая                                              первая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квалификационные категории</a:t>
            </a:r>
          </a:p>
          <a:p>
            <a:pPr algn="ctr"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Прошли КПК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100%                                                   80% руководителей                             педагогов-психологов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 педагогов                                социальных педагогов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</a:p>
        </p:txBody>
      </p:sp>
      <p:pic>
        <p:nvPicPr>
          <p:cNvPr id="8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843808" y="1484784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32040" y="1484784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43808" y="3933056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393305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мероприятия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2854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основная образовательная программа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нормативная база общеобразовательных организаций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должностные инструкции работников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определена оптимальная модель организации образовательного процесса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учебного плана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учебные предметы: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русский язык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информатика и ИКТ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физическая культура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курсы: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основы безопасного движения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проектная деятельность </a:t>
            </a:r>
          </a:p>
          <a:p>
            <a:endParaRPr lang="ru-RU" dirty="0"/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772400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Драматический кружок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проектной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 юного читателя «К тайнам книги»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НОУУ «Искатели»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проект: теория и практика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Юный физик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Познай себя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информатики,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Информашка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tandart.edu.ru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Обеспеченность учебниками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06518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7042" y="980727"/>
            <a:ext cx="1977085" cy="26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1946151" cy="25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Users\Олег\Desktop\umk_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7042" y="3865147"/>
            <a:ext cx="2088232" cy="2728623"/>
          </a:xfrm>
          <a:prstGeom prst="rect">
            <a:avLst/>
          </a:prstGeom>
          <a:noFill/>
        </p:spPr>
      </p:pic>
      <p:pic>
        <p:nvPicPr>
          <p:cNvPr id="1027" name="Picture 3" descr="E:\Users\Олег\Desktop\umk_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5649" y="3772249"/>
            <a:ext cx="2030630" cy="2762204"/>
          </a:xfrm>
          <a:prstGeom prst="rect">
            <a:avLst/>
          </a:prstGeom>
          <a:noFill/>
        </p:spPr>
      </p:pic>
      <p:pic>
        <p:nvPicPr>
          <p:cNvPr id="8" name="Picture 2" descr="http://standart.edu.ru/images/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733256"/>
            <a:ext cx="3143250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124744"/>
          <a:ext cx="8712968" cy="528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960"/>
                <a:gridCol w="1309651"/>
                <a:gridCol w="1348169"/>
                <a:gridCol w="1425209"/>
                <a:gridCol w="1386051"/>
                <a:gridCol w="1317928"/>
              </a:tblGrid>
              <a:tr h="4315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МОАУ СОШ № 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МОБУ ЦО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МОБУ Лицей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МОБУ СОШ № 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МОБУ СОШ № 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5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Читальный зал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375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Медиатека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484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Информационно-ресурсный центр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62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Кабинет психолога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Игровая комната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507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Электронный документооборот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Доступ в интернет для всех участников ОП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509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Локальная сеть в кабинете информатики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4315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Локальная сеть в школе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4315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Скорость интернета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1,5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мбит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/с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478</TotalTime>
  <Words>2057</Words>
  <Application>Microsoft Office PowerPoint</Application>
  <PresentationFormat>Экран (4:3)</PresentationFormat>
  <Paragraphs>559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Справедливость</vt:lpstr>
      <vt:lpstr>Сопровождение введения и реализации ФГОС основного общего образования  на муниципальном уровне </vt:lpstr>
      <vt:lpstr>Введение стандартов</vt:lpstr>
      <vt:lpstr>Обучаются по новым стандартам на уровне основного общего образования</vt:lpstr>
      <vt:lpstr>Кадровая обеспеченность</vt:lpstr>
      <vt:lpstr>Организационные мероприятия</vt:lpstr>
      <vt:lpstr>Формирование учебного плана</vt:lpstr>
      <vt:lpstr>Внеурочная деятельность</vt:lpstr>
      <vt:lpstr>Обеспеченность учебниками</vt:lpstr>
      <vt:lpstr>Материально-техническое обеспечение</vt:lpstr>
      <vt:lpstr>Слайд 10</vt:lpstr>
      <vt:lpstr>Нормативное обеспечение </vt:lpstr>
      <vt:lpstr> Организационное обеспечение</vt:lpstr>
      <vt:lpstr> Кадровое обеспечение введения ФГОС</vt:lpstr>
      <vt:lpstr> Финансовое обеспечение введения ФГОС</vt:lpstr>
      <vt:lpstr>Слайд 15</vt:lpstr>
      <vt:lpstr>Рабочая группа по ФГОС ООО</vt:lpstr>
      <vt:lpstr>Городской методический Совет</vt:lpstr>
      <vt:lpstr>Экспертное заключение  на основную образовательную программу основного общего образования (ООП ООО) МОБУ СОШ № 5 (наименование ОУ)</vt:lpstr>
      <vt:lpstr>Вывод:  программа (соответствует, не в полной мере соответствует, полностью не соответствует)  установленным требованиям ФГОС ООО </vt:lpstr>
      <vt:lpstr>Кадровое обеспечение перехода на ФГОС ООО</vt:lpstr>
      <vt:lpstr>Затруднения педагогов</vt:lpstr>
      <vt:lpstr>Городские практико-ориентированные семинары</vt:lpstr>
      <vt:lpstr>Анкетирование педагогов </vt:lpstr>
      <vt:lpstr>Городские мероприятия, проведенные для педагогов</vt:lpstr>
      <vt:lpstr>Городские мероприятия, проведенные для педагогов</vt:lpstr>
      <vt:lpstr>Городские методические объединения</vt:lpstr>
      <vt:lpstr>Опыт педагогов, представленный на муниципальном уровне</vt:lpstr>
      <vt:lpstr>Опыт педагогов, представленный на муниципальном уровне</vt:lpstr>
      <vt:lpstr>Единый день открытых дверей в МОБУ СОШ № 5 «Содержание, способы и формы организации образовательного процесса в основной школе»</vt:lpstr>
      <vt:lpstr>Единый день открытых дверей в МОБУ СОШ № 4 «Готовность обучающихся к профессиональному самоопределению как результат освоения основной образовательной программы»</vt:lpstr>
      <vt:lpstr>Муниципальные конкурсы  профессионального мастерства</vt:lpstr>
      <vt:lpstr> Мониторинговые исследования</vt:lpstr>
      <vt:lpstr>Уровень сформированности метапредметных результатов, 5 класс, 2016 год</vt:lpstr>
      <vt:lpstr>Уровень сформированности метапредметных результатов  в пилотных классах, май 2016</vt:lpstr>
      <vt:lpstr> Информационное обеспечение   введения ФГОС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введения и реализации ФГОС основного общего образования  на муниципальном уровне</dc:title>
  <dc:creator>Олег</dc:creator>
  <cp:lastModifiedBy>Олег</cp:lastModifiedBy>
  <cp:revision>55</cp:revision>
  <dcterms:created xsi:type="dcterms:W3CDTF">2017-04-20T23:57:58Z</dcterms:created>
  <dcterms:modified xsi:type="dcterms:W3CDTF">2017-04-24T12:00:20Z</dcterms:modified>
</cp:coreProperties>
</file>