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58" r:id="rId3"/>
    <p:sldId id="263" r:id="rId4"/>
    <p:sldId id="261" r:id="rId5"/>
    <p:sldId id="293" r:id="rId6"/>
    <p:sldId id="268" r:id="rId7"/>
    <p:sldId id="262" r:id="rId8"/>
    <p:sldId id="294" r:id="rId9"/>
    <p:sldId id="295" r:id="rId10"/>
    <p:sldId id="264" r:id="rId11"/>
    <p:sldId id="270" r:id="rId12"/>
    <p:sldId id="275" r:id="rId13"/>
    <p:sldId id="296" r:id="rId14"/>
    <p:sldId id="281" r:id="rId15"/>
    <p:sldId id="282" r:id="rId16"/>
    <p:sldId id="276" r:id="rId17"/>
    <p:sldId id="304" r:id="rId18"/>
    <p:sldId id="287" r:id="rId19"/>
    <p:sldId id="290" r:id="rId20"/>
    <p:sldId id="291" r:id="rId21"/>
    <p:sldId id="286" r:id="rId22"/>
    <p:sldId id="288" r:id="rId23"/>
    <p:sldId id="272" r:id="rId24"/>
    <p:sldId id="297" r:id="rId25"/>
    <p:sldId id="273" r:id="rId26"/>
    <p:sldId id="280" r:id="rId27"/>
    <p:sldId id="292" r:id="rId28"/>
    <p:sldId id="298" r:id="rId29"/>
    <p:sldId id="300" r:id="rId30"/>
    <p:sldId id="302" r:id="rId31"/>
    <p:sldId id="303" r:id="rId32"/>
    <p:sldId id="301" r:id="rId33"/>
    <p:sldId id="278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FF"/>
    <a:srgbClr val="FFFF66"/>
    <a:srgbClr val="99FFCC"/>
    <a:srgbClr val="990099"/>
    <a:srgbClr val="FF9999"/>
    <a:srgbClr val="99FF66"/>
    <a:srgbClr val="3399FF"/>
    <a:srgbClr val="0000FF"/>
    <a:srgbClr val="FF66FF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6F3267-1A20-4EE8-BC1D-EB474188A94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2D55951-B7BD-4E07-B0FA-38BFEF76CD88}">
      <dgm:prSet custT="1"/>
      <dgm:spPr/>
      <dgm:t>
        <a:bodyPr/>
        <a:lstStyle/>
        <a:p>
          <a:pPr algn="ctr" rtl="0"/>
          <a:r>
            <a:rPr lang="ru-RU" sz="2400" dirty="0" smtClean="0"/>
            <a:t>Президент Росси В.В. Путин, выступая в дискуссионном клубе «Валдай», сказал:</a:t>
          </a:r>
          <a:br>
            <a:rPr lang="ru-RU" sz="2400" dirty="0" smtClean="0"/>
          </a:br>
          <a:endParaRPr lang="ru-RU" sz="2400" dirty="0"/>
        </a:p>
      </dgm:t>
    </dgm:pt>
    <dgm:pt modelId="{E11ED909-188B-477D-A691-8841F4908CDF}" type="sibTrans" cxnId="{35CDAD10-516B-47BF-9D4E-9980C1F4BE56}">
      <dgm:prSet/>
      <dgm:spPr/>
      <dgm:t>
        <a:bodyPr/>
        <a:lstStyle/>
        <a:p>
          <a:pPr algn="ctr"/>
          <a:endParaRPr lang="ru-RU"/>
        </a:p>
      </dgm:t>
    </dgm:pt>
    <dgm:pt modelId="{5DCC6E6A-6000-4504-8339-A30D19E1BE2A}" type="parTrans" cxnId="{35CDAD10-516B-47BF-9D4E-9980C1F4BE56}">
      <dgm:prSet/>
      <dgm:spPr/>
      <dgm:t>
        <a:bodyPr/>
        <a:lstStyle/>
        <a:p>
          <a:pPr algn="ctr"/>
          <a:endParaRPr lang="ru-RU"/>
        </a:p>
      </dgm:t>
    </dgm:pt>
    <dgm:pt modelId="{16E9A2F2-5071-4612-BD0E-22F15D4205F1}" type="pres">
      <dgm:prSet presAssocID="{726F3267-1A20-4EE8-BC1D-EB474188A94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7FB8F99-EE73-4B1B-9B5B-E948970E9A0C}" type="pres">
      <dgm:prSet presAssocID="{22D55951-B7BD-4E07-B0FA-38BFEF76CD88}" presName="parentText" presStyleLbl="node1" presStyleIdx="0" presStyleCnt="1" custLinFactNeighborX="-1250" custLinFactNeighborY="4666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69330A0-10EB-48C0-855D-13BF3662FC64}" type="presOf" srcId="{726F3267-1A20-4EE8-BC1D-EB474188A94E}" destId="{16E9A2F2-5071-4612-BD0E-22F15D4205F1}" srcOrd="0" destOrd="0" presId="urn:microsoft.com/office/officeart/2005/8/layout/vList2"/>
    <dgm:cxn modelId="{35CDAD10-516B-47BF-9D4E-9980C1F4BE56}" srcId="{726F3267-1A20-4EE8-BC1D-EB474188A94E}" destId="{22D55951-B7BD-4E07-B0FA-38BFEF76CD88}" srcOrd="0" destOrd="0" parTransId="{5DCC6E6A-6000-4504-8339-A30D19E1BE2A}" sibTransId="{E11ED909-188B-477D-A691-8841F4908CDF}"/>
    <dgm:cxn modelId="{2270486C-1002-4C47-8DE4-35A2FB7E8B87}" type="presOf" srcId="{22D55951-B7BD-4E07-B0FA-38BFEF76CD88}" destId="{87FB8F99-EE73-4B1B-9B5B-E948970E9A0C}" srcOrd="0" destOrd="0" presId="urn:microsoft.com/office/officeart/2005/8/layout/vList2"/>
    <dgm:cxn modelId="{74A0E43C-B3EE-4845-BA06-C18DBEDAA637}" type="presParOf" srcId="{16E9A2F2-5071-4612-BD0E-22F15D4205F1}" destId="{87FB8F99-EE73-4B1B-9B5B-E948970E9A0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06A668-98FA-408B-99D0-B861F8024DE5}" type="datetimeFigureOut">
              <a:rPr lang="ru-RU" smtClean="0"/>
              <a:pPr/>
              <a:t>30.08.2016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BAD39D-D7CA-402B-9474-26B688E12D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5329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AD39D-D7CA-402B-9474-26B688E12DEA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6366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A5732-A4DD-477B-8158-4B6B667E37BF}" type="datetimeFigureOut">
              <a:rPr lang="ru-RU" smtClean="0"/>
              <a:pPr/>
              <a:t>30.08.2016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9A7CE-6E07-4112-8D3B-4FF0A2C948F5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46" name="Группа 45"/>
          <p:cNvGrpSpPr/>
          <p:nvPr userDrawn="1"/>
        </p:nvGrpSpPr>
        <p:grpSpPr>
          <a:xfrm>
            <a:off x="98186" y="332656"/>
            <a:ext cx="1953534" cy="6265436"/>
            <a:chOff x="-2237415" y="-747464"/>
            <a:chExt cx="1953534" cy="6265436"/>
          </a:xfrm>
        </p:grpSpPr>
        <p:grpSp>
          <p:nvGrpSpPr>
            <p:cNvPr id="47" name="Группа 64"/>
            <p:cNvGrpSpPr/>
            <p:nvPr/>
          </p:nvGrpSpPr>
          <p:grpSpPr>
            <a:xfrm>
              <a:off x="-2124744" y="-747464"/>
              <a:ext cx="1840863" cy="2088972"/>
              <a:chOff x="-2028323" y="-747464"/>
              <a:chExt cx="1840863" cy="2088972"/>
            </a:xfrm>
          </p:grpSpPr>
          <p:grpSp>
            <p:nvGrpSpPr>
              <p:cNvPr id="78" name="Группа 15"/>
              <p:cNvGrpSpPr/>
              <p:nvPr/>
            </p:nvGrpSpPr>
            <p:grpSpPr>
              <a:xfrm rot="230627">
                <a:off x="-1470385" y="-747464"/>
                <a:ext cx="1080120" cy="1176890"/>
                <a:chOff x="1043608" y="332656"/>
                <a:chExt cx="1080120" cy="1944216"/>
              </a:xfrm>
            </p:grpSpPr>
            <p:sp>
              <p:nvSpPr>
                <p:cNvPr id="85" name="Равнобедренный треугольник 84"/>
                <p:cNvSpPr/>
                <p:nvPr/>
              </p:nvSpPr>
              <p:spPr>
                <a:xfrm>
                  <a:off x="1547664" y="2060848"/>
                  <a:ext cx="144016" cy="216024"/>
                </a:xfrm>
                <a:prstGeom prst="triangle">
                  <a:avLst/>
                </a:prstGeom>
                <a:solidFill>
                  <a:schemeClr val="accent1">
                    <a:lumMod val="75000"/>
                  </a:schemeClr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6" name="Овал 85"/>
                <p:cNvSpPr/>
                <p:nvPr/>
              </p:nvSpPr>
              <p:spPr>
                <a:xfrm>
                  <a:off x="1043608" y="332656"/>
                  <a:ext cx="1080120" cy="1772816"/>
                </a:xfrm>
                <a:prstGeom prst="ellipse">
                  <a:avLst/>
                </a:prstGeom>
                <a:solidFill>
                  <a:schemeClr val="accent1">
                    <a:lumMod val="75000"/>
                  </a:schemeClr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79" name="Группа 14"/>
              <p:cNvGrpSpPr/>
              <p:nvPr/>
            </p:nvGrpSpPr>
            <p:grpSpPr>
              <a:xfrm rot="1384881">
                <a:off x="-1267580" y="164618"/>
                <a:ext cx="1080120" cy="1176890"/>
                <a:chOff x="1619672" y="2852936"/>
                <a:chExt cx="1080120" cy="1944216"/>
              </a:xfrm>
            </p:grpSpPr>
            <p:sp>
              <p:nvSpPr>
                <p:cNvPr id="83" name="Равнобедренный треугольник 34"/>
                <p:cNvSpPr/>
                <p:nvPr/>
              </p:nvSpPr>
              <p:spPr>
                <a:xfrm>
                  <a:off x="2123728" y="4581128"/>
                  <a:ext cx="144016" cy="216024"/>
                </a:xfrm>
                <a:prstGeom prst="triangle">
                  <a:avLst/>
                </a:prstGeom>
                <a:solidFill>
                  <a:srgbClr val="FF00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4" name="Овал 35"/>
                <p:cNvSpPr/>
                <p:nvPr/>
              </p:nvSpPr>
              <p:spPr>
                <a:xfrm>
                  <a:off x="1619672" y="2852936"/>
                  <a:ext cx="1080120" cy="1772816"/>
                </a:xfrm>
                <a:prstGeom prst="ellipse">
                  <a:avLst/>
                </a:prstGeom>
                <a:solidFill>
                  <a:srgbClr val="FF00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80" name="Группа 13"/>
              <p:cNvGrpSpPr/>
              <p:nvPr/>
            </p:nvGrpSpPr>
            <p:grpSpPr>
              <a:xfrm rot="20402438">
                <a:off x="-2028323" y="-166409"/>
                <a:ext cx="1080120" cy="1176890"/>
                <a:chOff x="0" y="1772816"/>
                <a:chExt cx="1080120" cy="1944216"/>
              </a:xfrm>
            </p:grpSpPr>
            <p:sp>
              <p:nvSpPr>
                <p:cNvPr id="81" name="Равнобедренный треугольник 80"/>
                <p:cNvSpPr/>
                <p:nvPr/>
              </p:nvSpPr>
              <p:spPr>
                <a:xfrm>
                  <a:off x="467544" y="3501008"/>
                  <a:ext cx="144016" cy="216024"/>
                </a:xfrm>
                <a:prstGeom prst="triangle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2" name="Овал 33"/>
                <p:cNvSpPr/>
                <p:nvPr/>
              </p:nvSpPr>
              <p:spPr>
                <a:xfrm>
                  <a:off x="0" y="1772816"/>
                  <a:ext cx="1080120" cy="1772816"/>
                </a:xfrm>
                <a:prstGeom prst="ellipse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</p:grpSp>
        <p:grpSp>
          <p:nvGrpSpPr>
            <p:cNvPr id="48" name="Группа 65"/>
            <p:cNvGrpSpPr/>
            <p:nvPr/>
          </p:nvGrpSpPr>
          <p:grpSpPr>
            <a:xfrm>
              <a:off x="-2196752" y="692696"/>
              <a:ext cx="1840863" cy="2088972"/>
              <a:chOff x="-2028323" y="-747464"/>
              <a:chExt cx="1840863" cy="2088972"/>
            </a:xfrm>
          </p:grpSpPr>
          <p:grpSp>
            <p:nvGrpSpPr>
              <p:cNvPr id="69" name="Группа 15"/>
              <p:cNvGrpSpPr/>
              <p:nvPr/>
            </p:nvGrpSpPr>
            <p:grpSpPr>
              <a:xfrm rot="230627">
                <a:off x="-1470385" y="-747464"/>
                <a:ext cx="1080120" cy="1176890"/>
                <a:chOff x="1043608" y="332656"/>
                <a:chExt cx="1080120" cy="1944216"/>
              </a:xfrm>
            </p:grpSpPr>
            <p:sp>
              <p:nvSpPr>
                <p:cNvPr id="76" name="Равнобедренный треугольник 75"/>
                <p:cNvSpPr/>
                <p:nvPr/>
              </p:nvSpPr>
              <p:spPr>
                <a:xfrm>
                  <a:off x="1547664" y="2060848"/>
                  <a:ext cx="144016" cy="216024"/>
                </a:xfrm>
                <a:prstGeom prst="triangle">
                  <a:avLst/>
                </a:prstGeom>
                <a:solidFill>
                  <a:schemeClr val="accent1">
                    <a:lumMod val="75000"/>
                  </a:schemeClr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7" name="Овал 76"/>
                <p:cNvSpPr/>
                <p:nvPr/>
              </p:nvSpPr>
              <p:spPr>
                <a:xfrm>
                  <a:off x="1043608" y="332656"/>
                  <a:ext cx="1080120" cy="1772816"/>
                </a:xfrm>
                <a:prstGeom prst="ellipse">
                  <a:avLst/>
                </a:prstGeom>
                <a:solidFill>
                  <a:schemeClr val="accent1">
                    <a:lumMod val="75000"/>
                  </a:schemeClr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70" name="Группа 14"/>
              <p:cNvGrpSpPr/>
              <p:nvPr/>
            </p:nvGrpSpPr>
            <p:grpSpPr>
              <a:xfrm rot="1384881">
                <a:off x="-1267580" y="164618"/>
                <a:ext cx="1080120" cy="1176890"/>
                <a:chOff x="1619672" y="2852936"/>
                <a:chExt cx="1080120" cy="1944216"/>
              </a:xfrm>
            </p:grpSpPr>
            <p:sp>
              <p:nvSpPr>
                <p:cNvPr id="74" name="Равнобедренный треугольник 73"/>
                <p:cNvSpPr/>
                <p:nvPr/>
              </p:nvSpPr>
              <p:spPr>
                <a:xfrm>
                  <a:off x="2123728" y="4581128"/>
                  <a:ext cx="144016" cy="216024"/>
                </a:xfrm>
                <a:prstGeom prst="triangle">
                  <a:avLst/>
                </a:prstGeom>
                <a:solidFill>
                  <a:srgbClr val="FF00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5" name="Овал 74"/>
                <p:cNvSpPr/>
                <p:nvPr/>
              </p:nvSpPr>
              <p:spPr>
                <a:xfrm>
                  <a:off x="1619672" y="2852936"/>
                  <a:ext cx="1080120" cy="1772816"/>
                </a:xfrm>
                <a:prstGeom prst="ellipse">
                  <a:avLst/>
                </a:prstGeom>
                <a:solidFill>
                  <a:srgbClr val="FF00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71" name="Группа 13"/>
              <p:cNvGrpSpPr/>
              <p:nvPr/>
            </p:nvGrpSpPr>
            <p:grpSpPr>
              <a:xfrm rot="20402438">
                <a:off x="-2028323" y="-166409"/>
                <a:ext cx="1080120" cy="1176890"/>
                <a:chOff x="0" y="1772816"/>
                <a:chExt cx="1080120" cy="1944216"/>
              </a:xfrm>
            </p:grpSpPr>
            <p:sp>
              <p:nvSpPr>
                <p:cNvPr id="72" name="Равнобедренный треугольник 71"/>
                <p:cNvSpPr/>
                <p:nvPr/>
              </p:nvSpPr>
              <p:spPr>
                <a:xfrm>
                  <a:off x="467544" y="3501008"/>
                  <a:ext cx="144016" cy="216024"/>
                </a:xfrm>
                <a:prstGeom prst="triangle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3" name="Овал 72"/>
                <p:cNvSpPr/>
                <p:nvPr/>
              </p:nvSpPr>
              <p:spPr>
                <a:xfrm>
                  <a:off x="0" y="1772816"/>
                  <a:ext cx="1080120" cy="1772816"/>
                </a:xfrm>
                <a:prstGeom prst="ellipse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</p:grpSp>
        <p:grpSp>
          <p:nvGrpSpPr>
            <p:cNvPr id="49" name="Группа 75"/>
            <p:cNvGrpSpPr/>
            <p:nvPr/>
          </p:nvGrpSpPr>
          <p:grpSpPr>
            <a:xfrm>
              <a:off x="-2196752" y="1988840"/>
              <a:ext cx="1840863" cy="2088972"/>
              <a:chOff x="-2028323" y="-747464"/>
              <a:chExt cx="1840863" cy="2088972"/>
            </a:xfrm>
          </p:grpSpPr>
          <p:grpSp>
            <p:nvGrpSpPr>
              <p:cNvPr id="60" name="Группа 59"/>
              <p:cNvGrpSpPr/>
              <p:nvPr/>
            </p:nvGrpSpPr>
            <p:grpSpPr>
              <a:xfrm rot="230627">
                <a:off x="-1470385" y="-747464"/>
                <a:ext cx="1080120" cy="1176890"/>
                <a:chOff x="1043608" y="332656"/>
                <a:chExt cx="1080120" cy="1944216"/>
              </a:xfrm>
            </p:grpSpPr>
            <p:sp>
              <p:nvSpPr>
                <p:cNvPr id="67" name="Равнобедренный треугольник 66"/>
                <p:cNvSpPr/>
                <p:nvPr/>
              </p:nvSpPr>
              <p:spPr>
                <a:xfrm>
                  <a:off x="1547664" y="2060848"/>
                  <a:ext cx="144016" cy="216024"/>
                </a:xfrm>
                <a:prstGeom prst="triangle">
                  <a:avLst/>
                </a:prstGeom>
                <a:solidFill>
                  <a:schemeClr val="accent1">
                    <a:lumMod val="75000"/>
                  </a:schemeClr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8" name="Овал 67"/>
                <p:cNvSpPr/>
                <p:nvPr/>
              </p:nvSpPr>
              <p:spPr>
                <a:xfrm>
                  <a:off x="1043608" y="332656"/>
                  <a:ext cx="1080120" cy="1772816"/>
                </a:xfrm>
                <a:prstGeom prst="ellipse">
                  <a:avLst/>
                </a:prstGeom>
                <a:solidFill>
                  <a:schemeClr val="accent1">
                    <a:lumMod val="75000"/>
                  </a:schemeClr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61" name="Группа 14"/>
              <p:cNvGrpSpPr/>
              <p:nvPr/>
            </p:nvGrpSpPr>
            <p:grpSpPr>
              <a:xfrm rot="1384881">
                <a:off x="-1267580" y="164618"/>
                <a:ext cx="1080120" cy="1176890"/>
                <a:chOff x="1619672" y="2852936"/>
                <a:chExt cx="1080120" cy="1944216"/>
              </a:xfrm>
            </p:grpSpPr>
            <p:sp>
              <p:nvSpPr>
                <p:cNvPr id="65" name="Равнобедренный треугольник 64"/>
                <p:cNvSpPr/>
                <p:nvPr/>
              </p:nvSpPr>
              <p:spPr>
                <a:xfrm>
                  <a:off x="2123728" y="4581128"/>
                  <a:ext cx="144016" cy="216024"/>
                </a:xfrm>
                <a:prstGeom prst="triangle">
                  <a:avLst/>
                </a:prstGeom>
                <a:solidFill>
                  <a:srgbClr val="FF00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6" name="Овал 65"/>
                <p:cNvSpPr/>
                <p:nvPr/>
              </p:nvSpPr>
              <p:spPr>
                <a:xfrm>
                  <a:off x="1619672" y="2852936"/>
                  <a:ext cx="1080120" cy="1772816"/>
                </a:xfrm>
                <a:prstGeom prst="ellipse">
                  <a:avLst/>
                </a:prstGeom>
                <a:solidFill>
                  <a:srgbClr val="FF00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62" name="Группа 13"/>
              <p:cNvGrpSpPr/>
              <p:nvPr/>
            </p:nvGrpSpPr>
            <p:grpSpPr>
              <a:xfrm rot="20402438">
                <a:off x="-2028323" y="-166409"/>
                <a:ext cx="1080120" cy="1176890"/>
                <a:chOff x="0" y="1772816"/>
                <a:chExt cx="1080120" cy="1944216"/>
              </a:xfrm>
            </p:grpSpPr>
            <p:sp>
              <p:nvSpPr>
                <p:cNvPr id="63" name="Равнобедренный треугольник 62"/>
                <p:cNvSpPr/>
                <p:nvPr/>
              </p:nvSpPr>
              <p:spPr>
                <a:xfrm>
                  <a:off x="467544" y="3501008"/>
                  <a:ext cx="144016" cy="216024"/>
                </a:xfrm>
                <a:prstGeom prst="triangle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4" name="Овал 63"/>
                <p:cNvSpPr/>
                <p:nvPr/>
              </p:nvSpPr>
              <p:spPr>
                <a:xfrm>
                  <a:off x="0" y="1772816"/>
                  <a:ext cx="1080120" cy="1772816"/>
                </a:xfrm>
                <a:prstGeom prst="ellipse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</p:grpSp>
        <p:grpSp>
          <p:nvGrpSpPr>
            <p:cNvPr id="50" name="Группа 85"/>
            <p:cNvGrpSpPr/>
            <p:nvPr/>
          </p:nvGrpSpPr>
          <p:grpSpPr>
            <a:xfrm>
              <a:off x="-2237415" y="3429000"/>
              <a:ext cx="1840863" cy="2088972"/>
              <a:chOff x="-2028323" y="-747464"/>
              <a:chExt cx="1840863" cy="2088972"/>
            </a:xfrm>
          </p:grpSpPr>
          <p:grpSp>
            <p:nvGrpSpPr>
              <p:cNvPr id="51" name="Группа 15"/>
              <p:cNvGrpSpPr/>
              <p:nvPr/>
            </p:nvGrpSpPr>
            <p:grpSpPr>
              <a:xfrm rot="230627">
                <a:off x="-1470385" y="-747464"/>
                <a:ext cx="1080120" cy="1176890"/>
                <a:chOff x="1043608" y="332656"/>
                <a:chExt cx="1080120" cy="1944216"/>
              </a:xfrm>
            </p:grpSpPr>
            <p:sp>
              <p:nvSpPr>
                <p:cNvPr id="58" name="Равнобедренный треугольник 57"/>
                <p:cNvSpPr/>
                <p:nvPr/>
              </p:nvSpPr>
              <p:spPr>
                <a:xfrm>
                  <a:off x="1547664" y="2060848"/>
                  <a:ext cx="144016" cy="216024"/>
                </a:xfrm>
                <a:prstGeom prst="triangle">
                  <a:avLst/>
                </a:prstGeom>
                <a:solidFill>
                  <a:schemeClr val="accent1">
                    <a:lumMod val="75000"/>
                  </a:schemeClr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9" name="Овал 58"/>
                <p:cNvSpPr/>
                <p:nvPr/>
              </p:nvSpPr>
              <p:spPr>
                <a:xfrm>
                  <a:off x="1043608" y="332656"/>
                  <a:ext cx="1080120" cy="1772816"/>
                </a:xfrm>
                <a:prstGeom prst="ellipse">
                  <a:avLst/>
                </a:prstGeom>
                <a:solidFill>
                  <a:schemeClr val="accent1">
                    <a:lumMod val="75000"/>
                  </a:schemeClr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52" name="Группа 14"/>
              <p:cNvGrpSpPr/>
              <p:nvPr/>
            </p:nvGrpSpPr>
            <p:grpSpPr>
              <a:xfrm rot="1384881">
                <a:off x="-1267580" y="164618"/>
                <a:ext cx="1080120" cy="1176890"/>
                <a:chOff x="1619672" y="2852936"/>
                <a:chExt cx="1080120" cy="1944216"/>
              </a:xfrm>
            </p:grpSpPr>
            <p:sp>
              <p:nvSpPr>
                <p:cNvPr id="56" name="Равнобедренный треугольник 55"/>
                <p:cNvSpPr/>
                <p:nvPr/>
              </p:nvSpPr>
              <p:spPr>
                <a:xfrm>
                  <a:off x="2123728" y="4581128"/>
                  <a:ext cx="144016" cy="216024"/>
                </a:xfrm>
                <a:prstGeom prst="triangle">
                  <a:avLst/>
                </a:prstGeom>
                <a:solidFill>
                  <a:srgbClr val="FF00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7" name="Овал 56"/>
                <p:cNvSpPr/>
                <p:nvPr/>
              </p:nvSpPr>
              <p:spPr>
                <a:xfrm>
                  <a:off x="1619672" y="2852936"/>
                  <a:ext cx="1080120" cy="1772816"/>
                </a:xfrm>
                <a:prstGeom prst="ellipse">
                  <a:avLst/>
                </a:prstGeom>
                <a:solidFill>
                  <a:srgbClr val="FF00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53" name="Группа 13"/>
              <p:cNvGrpSpPr/>
              <p:nvPr/>
            </p:nvGrpSpPr>
            <p:grpSpPr>
              <a:xfrm rot="20402438">
                <a:off x="-2028323" y="-166409"/>
                <a:ext cx="1080120" cy="1176890"/>
                <a:chOff x="0" y="1772816"/>
                <a:chExt cx="1080120" cy="1944216"/>
              </a:xfrm>
            </p:grpSpPr>
            <p:sp>
              <p:nvSpPr>
                <p:cNvPr id="54" name="Равнобедренный треугольник 53"/>
                <p:cNvSpPr/>
                <p:nvPr/>
              </p:nvSpPr>
              <p:spPr>
                <a:xfrm>
                  <a:off x="467544" y="3501008"/>
                  <a:ext cx="144016" cy="216024"/>
                </a:xfrm>
                <a:prstGeom prst="triangle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5" name="Овал 54"/>
                <p:cNvSpPr/>
                <p:nvPr/>
              </p:nvSpPr>
              <p:spPr>
                <a:xfrm>
                  <a:off x="0" y="1772816"/>
                  <a:ext cx="1080120" cy="1772816"/>
                </a:xfrm>
                <a:prstGeom prst="ellipse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</p:grp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A5732-A4DD-477B-8158-4B6B667E37BF}" type="datetimeFigureOut">
              <a:rPr lang="ru-RU" smtClean="0"/>
              <a:pPr/>
              <a:t>30.08.2016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9A7CE-6E07-4112-8D3B-4FF0A2C948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A5732-A4DD-477B-8158-4B6B667E37BF}" type="datetimeFigureOut">
              <a:rPr lang="ru-RU" smtClean="0"/>
              <a:pPr/>
              <a:t>30.08.2016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9A7CE-6E07-4112-8D3B-4FF0A2C948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A5732-A4DD-477B-8158-4B6B667E37BF}" type="datetimeFigureOut">
              <a:rPr lang="ru-RU" smtClean="0"/>
              <a:pPr/>
              <a:t>30.08.2016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9A7CE-6E07-4112-8D3B-4FF0A2C948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A5732-A4DD-477B-8158-4B6B667E37BF}" type="datetimeFigureOut">
              <a:rPr lang="ru-RU" smtClean="0"/>
              <a:pPr/>
              <a:t>30.08.2016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9A7CE-6E07-4112-8D3B-4FF0A2C948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A5732-A4DD-477B-8158-4B6B667E37BF}" type="datetimeFigureOut">
              <a:rPr lang="ru-RU" smtClean="0"/>
              <a:pPr/>
              <a:t>30.08.2016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9A7CE-6E07-4112-8D3B-4FF0A2C948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A5732-A4DD-477B-8158-4B6B667E37BF}" type="datetimeFigureOut">
              <a:rPr lang="ru-RU" smtClean="0"/>
              <a:pPr/>
              <a:t>30.08.2016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9A7CE-6E07-4112-8D3B-4FF0A2C948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A5732-A4DD-477B-8158-4B6B667E37BF}" type="datetimeFigureOut">
              <a:rPr lang="ru-RU" smtClean="0"/>
              <a:pPr/>
              <a:t>30.08.2016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9A7CE-6E07-4112-8D3B-4FF0A2C948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A5732-A4DD-477B-8158-4B6B667E37BF}" type="datetimeFigureOut">
              <a:rPr lang="ru-RU" smtClean="0"/>
              <a:pPr/>
              <a:t>30.08.2016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9A7CE-6E07-4112-8D3B-4FF0A2C948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A5732-A4DD-477B-8158-4B6B667E37BF}" type="datetimeFigureOut">
              <a:rPr lang="ru-RU" smtClean="0"/>
              <a:pPr/>
              <a:t>30.08.2016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9A7CE-6E07-4112-8D3B-4FF0A2C948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A5732-A4DD-477B-8158-4B6B667E37BF}" type="datetimeFigureOut">
              <a:rPr lang="ru-RU" smtClean="0"/>
              <a:pPr/>
              <a:t>30.08.2016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9A7CE-6E07-4112-8D3B-4FF0A2C948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7A5732-A4DD-477B-8158-4B6B667E37BF}" type="datetimeFigureOut">
              <a:rPr lang="ru-RU" smtClean="0"/>
              <a:pPr/>
              <a:t>30.08.2016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19A7CE-6E07-4112-8D3B-4FF0A2C948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Овал 6"/>
          <p:cNvSpPr/>
          <p:nvPr userDrawn="1"/>
        </p:nvSpPr>
        <p:spPr>
          <a:xfrm>
            <a:off x="6336704" y="144016"/>
            <a:ext cx="2699792" cy="1844824"/>
          </a:xfrm>
          <a:prstGeom prst="ellipse">
            <a:avLst/>
          </a:prstGeom>
          <a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835696" y="2420888"/>
            <a:ext cx="6840759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Реализация кадетского компонента </a:t>
            </a:r>
          </a:p>
          <a:p>
            <a:pPr algn="ctr"/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как одна из форм </a:t>
            </a:r>
          </a:p>
          <a:p>
            <a:pPr algn="ctr"/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инновационной деятельности </a:t>
            </a:r>
          </a:p>
          <a:p>
            <a:pPr algn="ctr"/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 дошкольной организации</a:t>
            </a:r>
            <a:endParaRPr lang="ru-RU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466778862_DSC0410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88640"/>
            <a:ext cx="4392488" cy="31683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999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1467013927_DSC06128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3573016"/>
            <a:ext cx="4392488" cy="3139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999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DSC06122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116633"/>
            <a:ext cx="4283968" cy="32403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999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DSC05093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3524869"/>
            <a:ext cx="4248472" cy="31444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999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312.bmp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282" y="188640"/>
            <a:ext cx="4357718" cy="30243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C99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DSC0605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4876" y="142852"/>
            <a:ext cx="4286280" cy="30701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C99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DSC07085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3356992"/>
            <a:ext cx="4357718" cy="33123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C99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DSC07085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3356992"/>
            <a:ext cx="4213702" cy="33123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C99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312.bmp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42852"/>
            <a:ext cx="4392487" cy="29981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66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DSC0605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4876" y="180667"/>
            <a:ext cx="4286280" cy="29603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66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DSC07085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3356992"/>
            <a:ext cx="4357718" cy="33123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66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DSC07085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3356992"/>
            <a:ext cx="4213702" cy="32867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66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312.bmp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79895"/>
            <a:ext cx="4392487" cy="29240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6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DSC0605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4876" y="234153"/>
            <a:ext cx="4286280" cy="28533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6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DSC07085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3284984"/>
            <a:ext cx="4392488" cy="33843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6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DSC06672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3212976"/>
            <a:ext cx="4248472" cy="33843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6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404664"/>
            <a:ext cx="5832648" cy="108012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Социальные партнеры дошкольной организации </a:t>
            </a:r>
            <a:r>
              <a:rPr lang="ru-RU" sz="2700" dirty="0" smtClean="0"/>
              <a:t/>
            </a:r>
            <a:br>
              <a:rPr lang="ru-RU" sz="2700" dirty="0" smtClean="0"/>
            </a:br>
            <a:endParaRPr lang="ru-RU" sz="27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МОБУ СОШ № 5 города Зеи.</a:t>
            </a:r>
          </a:p>
          <a:p>
            <a:pPr lvl="0"/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ФГКУ «10 ПЧ ФПС».</a:t>
            </a:r>
          </a:p>
          <a:p>
            <a:pPr lvl="0"/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ГЗИПБ города Зеи Амурской области «Отдел надзорной деятельности по городу Зея, </a:t>
            </a:r>
            <a:r>
              <a:rPr lang="ru-RU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Зейскому</a:t>
            </a: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району».</a:t>
            </a:r>
          </a:p>
          <a:p>
            <a:pPr lvl="0"/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Дом Детского Творчества «Ровесник».</a:t>
            </a:r>
          </a:p>
          <a:p>
            <a:pPr lvl="0"/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МБОУ ДОД ДЮСШ № 2.</a:t>
            </a:r>
          </a:p>
          <a:p>
            <a:pPr lvl="0"/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Общественная организация Военно-патриотический клуб союз ветеранов.</a:t>
            </a:r>
          </a:p>
          <a:p>
            <a:pPr lvl="0"/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Музейно-выставочный зал.</a:t>
            </a:r>
          </a:p>
          <a:p>
            <a:pPr lvl="0"/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Городская библиотека.</a:t>
            </a:r>
          </a:p>
          <a:p>
            <a:pPr lvl="0"/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МАУ ФОК  города Зеи.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посвещение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5367" y="0"/>
            <a:ext cx="9279367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06052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8" y="226604"/>
            <a:ext cx="4396763" cy="29863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3399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312.bmp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88641"/>
            <a:ext cx="4320480" cy="30149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3399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312.bmp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3356992"/>
            <a:ext cx="4320480" cy="33843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3399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312.bmp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3438" y="3357562"/>
            <a:ext cx="4357718" cy="33575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3399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06052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8" y="188641"/>
            <a:ext cx="4396763" cy="29945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9FFCC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312.bmp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88640"/>
            <a:ext cx="4320480" cy="29455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9FFCC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312.bmp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3356992"/>
            <a:ext cx="4320480" cy="33123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9FFCC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312.bmp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3438" y="3356992"/>
            <a:ext cx="4357718" cy="33123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9FFCC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день пожарной охраны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9356" y="0"/>
            <a:ext cx="9183356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Пожар в лесу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9356" y="0"/>
            <a:ext cx="9183356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/>
        </p:nvGraphicFramePr>
        <p:xfrm>
          <a:off x="683568" y="188640"/>
          <a:ext cx="5760640" cy="1584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Патриотизм – это главное. Без этого России пришлось бы забыть и о национальном достоинстве и даже о национальном суверенитете» </a:t>
            </a: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 </a:t>
            </a:r>
          </a:p>
          <a:p>
            <a:pPr algn="just">
              <a:buNone/>
            </a:pPr>
            <a:r>
              <a:rPr lang="ru-RU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«Мы должны строить свое будущее на прочном фундаменте, и такой фундамент-патриотизм».</a:t>
            </a:r>
          </a:p>
          <a:p>
            <a:pPr algn="just">
              <a:buNone/>
            </a:pP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От того, как сегодня мы воспитываем молодежь, зависит будущее России как современного эффективного государства».</a:t>
            </a:r>
            <a:endParaRPr lang="ru-RU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театрализ представление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5367" y="0"/>
            <a:ext cx="9279367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770984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Веселые старнты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881" y="116632"/>
            <a:ext cx="9182881" cy="67413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кадетский бал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9356" y="0"/>
            <a:ext cx="9183356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06052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266616"/>
            <a:ext cx="4285140" cy="30183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9FFCC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312.bmp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44" y="257735"/>
            <a:ext cx="4357718" cy="30992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9FFCC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312.bmp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88" y="3501008"/>
            <a:ext cx="4433293" cy="31683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9FFCC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312.bmp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3501008"/>
            <a:ext cx="4248472" cy="31683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9FFCC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260648"/>
            <a:ext cx="4608512" cy="3683532"/>
          </a:xfrm>
        </p:spPr>
      </p:pic>
      <p:pic>
        <p:nvPicPr>
          <p:cNvPr id="5" name="Рисунок 4" descr="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1840" y="2420888"/>
            <a:ext cx="5400600" cy="381048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DSC06554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88640"/>
            <a:ext cx="4320480" cy="29523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C99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DSC09336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8" y="188640"/>
            <a:ext cx="4355976" cy="30243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C99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DSC07662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8" y="3356992"/>
            <a:ext cx="4283968" cy="33123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C99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 descr="DSC06070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3341342"/>
            <a:ext cx="4320480" cy="33280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C99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06052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188641"/>
            <a:ext cx="4285140" cy="30963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C99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312.bmp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282" y="188641"/>
            <a:ext cx="4357718" cy="30963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C99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312.bmp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3429000"/>
            <a:ext cx="4358288" cy="32403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C99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312.bmp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3429001"/>
            <a:ext cx="4285140" cy="32403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C99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Физически развитая личность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9356" y="0"/>
            <a:ext cx="9183356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06052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8" y="190367"/>
            <a:ext cx="4320480" cy="30482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9999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312.bmp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88640"/>
            <a:ext cx="4320480" cy="30974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9999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312.bmp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3" y="3429000"/>
            <a:ext cx="4320480" cy="32147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9999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312.bmp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8" y="3405234"/>
            <a:ext cx="4357148" cy="32622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9999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06052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8" y="190367"/>
            <a:ext cx="4320480" cy="30482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90099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312.bmp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88640"/>
            <a:ext cx="4320480" cy="30974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90099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312.bmp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3" y="3429000"/>
            <a:ext cx="4320480" cy="32403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90099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312.bmp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8" y="3429000"/>
            <a:ext cx="4357148" cy="32403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90099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214291"/>
            <a:ext cx="5797308" cy="3142701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2800" dirty="0" smtClean="0"/>
              <a:t>Государственная программа «Патриотическое воспитание граждан Российской Федерации» </a:t>
            </a:r>
          </a:p>
          <a:p>
            <a:pPr>
              <a:buNone/>
            </a:pPr>
            <a:r>
              <a:rPr lang="ru-RU" sz="2800" dirty="0" smtClean="0"/>
              <a:t>  «Программа нравственно-патриотического и духовного воспитания дошкольников»        </a:t>
            </a:r>
            <a:r>
              <a:rPr lang="ru-RU" sz="2800" i="1" dirty="0" smtClean="0"/>
              <a:t>под редакцией  В.И. Савченко</a:t>
            </a:r>
            <a:endParaRPr lang="ru-RU" sz="2800" i="1" dirty="0"/>
          </a:p>
        </p:txBody>
      </p:sp>
      <p:pic>
        <p:nvPicPr>
          <p:cNvPr id="4" name="Рисунок 3" descr="17661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3848" y="3140968"/>
            <a:ext cx="2376264" cy="3573465"/>
          </a:xfrm>
          <a:prstGeom prst="rect">
            <a:avLst/>
          </a:prstGeom>
        </p:spPr>
      </p:pic>
      <p:pic>
        <p:nvPicPr>
          <p:cNvPr id="5" name="Рисунок 4" descr="1007541254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6136" y="2132856"/>
            <a:ext cx="3154326" cy="45620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03199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786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260648"/>
            <a:ext cx="4320480" cy="6336704"/>
          </a:xfrm>
        </p:spPr>
      </p:pic>
      <p:pic>
        <p:nvPicPr>
          <p:cNvPr id="5" name="Рисунок 4" descr="img504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8" y="188640"/>
            <a:ext cx="4392488" cy="64087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ыыы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lip_image0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260649"/>
            <a:ext cx="8607330" cy="6311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9" descr="ыы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7413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7369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55576" y="1700807"/>
            <a:ext cx="756084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Приказ министерства образования и науки Амурской области </a:t>
            </a:r>
          </a:p>
          <a:p>
            <a:pPr algn="ctr"/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№ 1376 от 29.10.2015 </a:t>
            </a:r>
          </a:p>
          <a:p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«Об итогах проведения конкурса среди образовательных организаций области на присвоение статуса региональной инновационной площадки Амурской области»</a:t>
            </a:r>
            <a:endParaRPr lang="ru-RU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4968552" cy="108012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3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2015 год</a:t>
            </a:r>
            <a:r>
              <a:rPr lang="ru-RU" sz="6000" dirty="0" smtClean="0">
                <a:solidFill>
                  <a:schemeClr val="bg1"/>
                </a:solidFill>
              </a:rPr>
              <a:t/>
            </a:r>
            <a:br>
              <a:rPr lang="ru-RU" sz="6000" dirty="0" smtClean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2000240"/>
            <a:ext cx="8147248" cy="4125923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ru-RU" sz="4000" b="1" dirty="0" smtClean="0"/>
              <a:t>    </a:t>
            </a: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Развитие и совершенствование системы патриотического воспитания детей старшего дошкольного возраста через установление преемственных взаимосвязей между  всеми уровнями образования, ранняя профилизация детей дошкольного возраста.</a:t>
            </a:r>
            <a:endParaRPr lang="ru-RU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332656"/>
            <a:ext cx="5976663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Цель инновационной деятельности: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:\2015 - 2016 учебный год\Кадетские группы по ДПС\DSC0303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:\2015 - 2016 учебный год\Кадетские группы по ДПС\DSC0303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-324544" y="5661248"/>
            <a:ext cx="972108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«Хочу быть похожим на тебя, кадет!»</a:t>
            </a:r>
            <a:endParaRPr lang="ru-RU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588</TotalTime>
  <Words>176</Words>
  <Application>Microsoft Office PowerPoint</Application>
  <PresentationFormat>Экран (4:3)</PresentationFormat>
  <Paragraphs>28</Paragraphs>
  <Slides>33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7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2015 год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Социальные партнеры дошкольной организации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MultiDVD Team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Гость</dc:creator>
  <cp:lastModifiedBy>Ширшов К.В.</cp:lastModifiedBy>
  <cp:revision>65</cp:revision>
  <dcterms:created xsi:type="dcterms:W3CDTF">2014-07-18T15:21:59Z</dcterms:created>
  <dcterms:modified xsi:type="dcterms:W3CDTF">2016-08-30T01:05:54Z</dcterms:modified>
</cp:coreProperties>
</file>