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0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8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9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90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90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80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1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1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7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6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5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0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A75FEC-AC01-469F-A024-0BA4A89EA196}" type="datetimeFigureOut">
              <a:rPr lang="ru-RU" smtClean="0"/>
              <a:t>пт 11.09.20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B71E0F-4DB1-4F49-B2C5-2DBAB3CC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8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russia.org/images/documents/konsepsiyafinal.pdf" TargetMode="External"/><Relationship Id="rId7" Type="http://schemas.openxmlformats.org/officeDocument/2006/relationships/hyperlink" Target="https://docs.edu.gov.ru/document/f7ccb63562c743ddc208b5c1b54c3aca/" TargetMode="External"/><Relationship Id="rId2" Type="http://schemas.openxmlformats.org/officeDocument/2006/relationships/hyperlink" Target="https://www.garant.ru/products/ipo/prime/doc/7045250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edu.gov.ru/document/9906056a57059c4266eaa78bff1f0bbe" TargetMode="External"/><Relationship Id="rId5" Type="http://schemas.openxmlformats.org/officeDocument/2006/relationships/hyperlink" Target="https://docs.edu.gov.ru/document/54daf271f2cc70fc543d88114fa83250" TargetMode="External"/><Relationship Id="rId4" Type="http://schemas.openxmlformats.org/officeDocument/2006/relationships/hyperlink" Target="https://www.garant.ru/products/ipo/prime/doc/7128043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11cfc73e7df5f99beeadf58f363bf98b" TargetMode="External"/><Relationship Id="rId7" Type="http://schemas.openxmlformats.org/officeDocument/2006/relationships/hyperlink" Target="https://docs.edu.gov.ru/document/0b91a0fbd7deae619ad552137f44dc3d/" TargetMode="External"/><Relationship Id="rId2" Type="http://schemas.openxmlformats.org/officeDocument/2006/relationships/hyperlink" Target="https://docs.edu.gov.ru/document/bac5f1cd420a477b847e931322e907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edu.gov.ru/document/60b620e25e4db7214971c16f6b813b0d/" TargetMode="External"/><Relationship Id="rId5" Type="http://schemas.openxmlformats.org/officeDocument/2006/relationships/hyperlink" Target="https://docs.edu.gov.ru/document/2ea7402bdf1f95c3282e074cda58a1b0/" TargetMode="External"/><Relationship Id="rId4" Type="http://schemas.openxmlformats.org/officeDocument/2006/relationships/hyperlink" Target="https://docs.edu.gov.ru/document/c4d7feb359d9563f114aea8106c9a2a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ysenko@ooazeya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5807" y="1573427"/>
            <a:ext cx="6815669" cy="19532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Семинар-совещание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руководителей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школьных и городских методических объединений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502" y="3602038"/>
            <a:ext cx="7768281" cy="149718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С.Н., </a:t>
            </a:r>
          </a:p>
          <a:p>
            <a:pPr algn="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образования</a:t>
            </a:r>
          </a:p>
          <a:p>
            <a:pPr algn="r"/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Зея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262" y="603192"/>
            <a:ext cx="9601196" cy="6819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Действующие предметные концепции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749603"/>
              </p:ext>
            </p:extLst>
          </p:nvPr>
        </p:nvGraphicFramePr>
        <p:xfrm>
          <a:off x="1155359" y="1498144"/>
          <a:ext cx="10006910" cy="46379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2209"/>
                <a:gridCol w="3129170"/>
                <a:gridCol w="2856739"/>
                <a:gridCol w="3528792"/>
              </a:tblGrid>
              <a:tr h="484226">
                <a:tc>
                  <a:txBody>
                    <a:bodyPr/>
                    <a:lstStyle/>
                    <a:p>
                      <a:pPr marL="67945" marR="139700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0060" marR="329565" indent="-131445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концепции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Концепции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 документа 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(ссылка)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37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889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развития математического образования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21590" indent="63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Правительства РФ от 24.12.2013 года № 2506-р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https://www.garant.ru/products/ipo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ru-RU" sz="16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prime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ru-RU" sz="16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doc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/70452506</a:t>
                      </a:r>
                      <a:r>
                        <a:rPr lang="ru-RU" sz="16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ru-RU" sz="16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28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marR="889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УМК по отечественной истории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marR="88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Историко-культурный стандарт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marR="52070" indent="127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собрание Российского</a:t>
                      </a:r>
                    </a:p>
                    <a:p>
                      <a:pPr marL="60960" marR="520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 общества 19.05.2014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1115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https://historyrussia.org/images/documents/konsepsiyafinal.pdf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35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преподавания русского языка и литературы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330" marR="93980" indent="3175" algn="ctr">
                        <a:lnSpc>
                          <a:spcPts val="13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Правительства Российской Федерации от 9 апреля 2016 г. № 637-р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://www.garant.ru/products/ipo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ru-RU" sz="16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prime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ru-RU" sz="16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doc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/71280432/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33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889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развития географического образования 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8890" algn="ctr">
                        <a:lnSpc>
                          <a:spcPts val="13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marR="210185" indent="-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от</a:t>
                      </a:r>
                    </a:p>
                    <a:p>
                      <a:pPr marL="59055" marR="5207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24.12.2018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" indent="-32385" algn="ctr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https://docs.edu.gov.ru/document/5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4daf271f2cc70fc543d88114fa83250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33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marR="889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учебного предмета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 marR="88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«Обществознание»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marR="210185" indent="-2540" algn="ctr">
                        <a:lnSpc>
                          <a:spcPts val="13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от 24.12.2018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955" indent="-7620" algn="ctr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https://docs.edu.gov.ru/document/9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906056a57059c4266eaa78bff1f0bbe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39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marR="889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учебного предмета «Физическая культура»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marR="210185" indent="-254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от 24.12.2018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https://docs.edu.gov.ru/document/f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7ccb63562c743ddc208b5c1b54c3ac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a/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4381"/>
            <a:ext cx="9601196" cy="731338"/>
          </a:xfrm>
        </p:spPr>
        <p:txBody>
          <a:bodyPr/>
          <a:lstStyle/>
          <a:p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Действующие предметные концепции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643734"/>
              </p:ext>
            </p:extLst>
          </p:nvPr>
        </p:nvGraphicFramePr>
        <p:xfrm>
          <a:off x="999422" y="1472665"/>
          <a:ext cx="10193153" cy="48458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3993"/>
                <a:gridCol w="3234786"/>
                <a:gridCol w="2909908"/>
                <a:gridCol w="3594466"/>
              </a:tblGrid>
              <a:tr h="918292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marR="889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учебного предмета «Основы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7955" marR="128270" indent="25717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жизнедеятельности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marR="210185" indent="-254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от 24.12.2018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indent="635" algn="ctr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https://docs.edu.gov.ru/document/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bac5f1cd420a477b847e931322e907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62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890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151130" indent="6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предметной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889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«Искусство»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marR="210185" indent="-2540" algn="ctr">
                        <a:lnSpc>
                          <a:spcPts val="13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от 24.12.2018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indent="-5080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https://docs.edu.gov.ru/document/1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1cfc73e7df5f99beeadf58f363bf98b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890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151130" indent="6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предметной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" marR="889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«Технология»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marR="210185" indent="-2540" algn="ctr">
                        <a:lnSpc>
                          <a:spcPts val="135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от 24.12.2018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762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https://docs.edu.gov.ru/document/c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4d7feb359d9563f114aea8106c9a2a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60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8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учебного предмета «Астрономия»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83185" indent="-3175" algn="ctr">
                        <a:lnSpc>
                          <a:spcPts val="135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Протокол от 03.12.2019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https://docs.edu.gov.ru/document/2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ea7402bdf1f95c3282e074cda58a1b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0/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877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" marR="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учебного предмета «Физика»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83185" indent="-1905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Протокол от 03.12.2019</a:t>
                      </a:r>
                    </a:p>
                    <a:p>
                      <a:pPr marL="59690" marR="520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ПК4 вн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https://docs.edu.gov.ru/document/6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0b620e25e4db7214971c16f6b813b0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d/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108">
                <a:tc>
                  <a:txBody>
                    <a:bodyPr/>
                    <a:lstStyle/>
                    <a:p>
                      <a:pPr marL="67945" marR="17843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" marR="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преподавания учебного предмета «Химия»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83185" indent="-317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коллегии Министерства просвещения РФ Протокол от 03.12.2019</a:t>
                      </a:r>
                    </a:p>
                    <a:p>
                      <a:pPr marL="59690" marR="52070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ПК4 вн</a:t>
                      </a: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3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https://docs.edu.gov.ru/document/0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b91a0fbd7deae619ad552137f44dc3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2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24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52368"/>
            <a:ext cx="9601196" cy="399764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Консультирование по вопросам организации деятельности ГМО, ШМО – первая пятница каждого месяца, </a:t>
            </a:r>
            <a:r>
              <a:rPr lang="ru-RU" dirty="0">
                <a:solidFill>
                  <a:schemeClr val="tx1"/>
                </a:solidFill>
              </a:rPr>
              <a:t>(89098840470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 smtClean="0"/>
          </a:p>
          <a:p>
            <a:pPr algn="just"/>
            <a:r>
              <a:rPr lang="ru-RU" dirty="0" smtClean="0"/>
              <a:t>Предоставить задания для школьного этапа всероссийской олимпиады школьников – </a:t>
            </a:r>
            <a:r>
              <a:rPr lang="ru-RU" b="1" dirty="0" smtClean="0">
                <a:solidFill>
                  <a:srgbClr val="FF0000"/>
                </a:solidFill>
              </a:rPr>
              <a:t>до 15.09.2020</a:t>
            </a:r>
          </a:p>
          <a:p>
            <a:pPr algn="just"/>
            <a:r>
              <a:rPr lang="ru-RU" dirty="0" smtClean="0"/>
              <a:t>Сдать планы работы ГМО на 2020-2021 учебный год – </a:t>
            </a:r>
            <a:r>
              <a:rPr lang="ru-RU" b="1" dirty="0" smtClean="0">
                <a:solidFill>
                  <a:srgbClr val="FF0000"/>
                </a:solidFill>
              </a:rPr>
              <a:t>до 30.09.2020</a:t>
            </a:r>
          </a:p>
          <a:p>
            <a:pPr algn="just"/>
            <a:r>
              <a:rPr lang="ru-RU" dirty="0" smtClean="0"/>
              <a:t>Сдать протоколы заседаний ГМО за 2019-2020 уч. год (кто не предоставил)</a:t>
            </a:r>
          </a:p>
          <a:p>
            <a:pPr algn="just"/>
            <a:r>
              <a:rPr lang="ru-RU" dirty="0" smtClean="0"/>
              <a:t>Запросы (тематику) на проведение семинаров, консультаций направлять на электронный адрес: 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lysenko@ooazeya.ru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семинара-совещания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 управления качеством образования (методическая работа).</a:t>
            </a:r>
          </a:p>
          <a:p>
            <a:pPr algn="just"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программе поддержки школьных и муниципальных МО. </a:t>
            </a:r>
          </a:p>
          <a:p>
            <a:pPr algn="just"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 работу на 2020-2021 учебный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0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37289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 управления качеством образования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2" y="2026508"/>
            <a:ext cx="10758617" cy="3849360"/>
          </a:xfrm>
        </p:spPr>
        <p:txBody>
          <a:bodyPr>
            <a:normAutofit/>
          </a:bodyPr>
          <a:lstStyle/>
          <a:p>
            <a:r>
              <a:rPr lang="ru-RU" b="1" dirty="0"/>
              <a:t>1. Механизмы управления качеством образовательных </a:t>
            </a:r>
            <a:r>
              <a:rPr lang="ru-RU" b="1" dirty="0" smtClean="0"/>
              <a:t>результатов (146 б)</a:t>
            </a:r>
          </a:p>
          <a:p>
            <a:r>
              <a:rPr lang="ru-RU" dirty="0"/>
              <a:t>1.1. Система оценки качества подготовки </a:t>
            </a:r>
            <a:r>
              <a:rPr lang="ru-RU" dirty="0" smtClean="0"/>
              <a:t>обучающихся</a:t>
            </a:r>
          </a:p>
          <a:p>
            <a:r>
              <a:rPr lang="ru-RU" dirty="0"/>
              <a:t>1.2. Система работы со школами с низкими результатами обучения и/или школами, функционирующими в неблагоприятных социальных </a:t>
            </a:r>
            <a:r>
              <a:rPr lang="ru-RU" dirty="0" smtClean="0"/>
              <a:t>условиях</a:t>
            </a:r>
          </a:p>
          <a:p>
            <a:r>
              <a:rPr lang="ru-RU" dirty="0"/>
              <a:t>1.3. Система выявления, поддержки и развития способностей и талантов у детей и </a:t>
            </a:r>
            <a:r>
              <a:rPr lang="ru-RU" dirty="0" smtClean="0"/>
              <a:t>молодёжи</a:t>
            </a:r>
          </a:p>
          <a:p>
            <a:r>
              <a:rPr lang="ru-RU" dirty="0"/>
              <a:t>1.4. Система работы по самоопределению и профессиональной ориентации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0231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73" y="770985"/>
            <a:ext cx="9601196" cy="85568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 управления качеством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071" y="1886553"/>
            <a:ext cx="10668000" cy="4390262"/>
          </a:xfrm>
        </p:spPr>
        <p:txBody>
          <a:bodyPr>
            <a:normAutofit/>
          </a:bodyPr>
          <a:lstStyle/>
          <a:p>
            <a:r>
              <a:rPr lang="ru-RU" sz="2350" b="1" dirty="0" smtClean="0"/>
              <a:t>2. Механизмы управления качеством образовательной деятельности (175 б.)</a:t>
            </a:r>
          </a:p>
          <a:p>
            <a:r>
              <a:rPr lang="ru-RU" dirty="0" smtClean="0"/>
              <a:t>2.1. Система объективности процедур оценки качества образования и олимпиад школьников</a:t>
            </a:r>
          </a:p>
          <a:p>
            <a:r>
              <a:rPr lang="ru-RU" dirty="0" smtClean="0"/>
              <a:t>2.2. Система мониторинга эффективности руководителей всех образовательных организаций региона</a:t>
            </a:r>
          </a:p>
          <a:p>
            <a:r>
              <a:rPr lang="ru-RU" dirty="0" smtClean="0"/>
              <a:t>2.3. Система мониторинга качества дополнительного профессионального образования педагогических работников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2.4. Система методической работы (19 б.)</a:t>
            </a:r>
          </a:p>
          <a:p>
            <a:r>
              <a:rPr lang="ru-RU" dirty="0"/>
              <a:t>2.5. Система организации воспитания и социализации обучающихся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0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8454"/>
            <a:ext cx="9601196" cy="996779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ru-RU" sz="3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Система методической работы (19 б</a:t>
            </a:r>
            <a:r>
              <a:rPr lang="ru-RU" sz="36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2941"/>
            <a:ext cx="9601196" cy="397292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Цели</a:t>
            </a:r>
          </a:p>
          <a:p>
            <a:pPr marL="0" indent="0">
              <a:buNone/>
            </a:pPr>
            <a:r>
              <a:rPr lang="ru-RU" dirty="0"/>
              <a:t>Наличие обоснованной </a:t>
            </a:r>
            <a:r>
              <a:rPr lang="ru-RU" dirty="0" smtClean="0"/>
              <a:t>муниципальной </a:t>
            </a:r>
            <a:r>
              <a:rPr lang="ru-RU" dirty="0"/>
              <a:t>системы методической работы, включающей цели</a:t>
            </a:r>
            <a:r>
              <a:rPr lang="ru-RU" dirty="0" smtClean="0"/>
              <a:t>:</a:t>
            </a:r>
          </a:p>
          <a:p>
            <a:r>
              <a:rPr lang="ru-RU" dirty="0"/>
              <a:t>по поддержке молодых педагогов и/или системы </a:t>
            </a:r>
            <a:r>
              <a:rPr lang="ru-RU" dirty="0" smtClean="0"/>
              <a:t>наставничества</a:t>
            </a:r>
          </a:p>
          <a:p>
            <a:r>
              <a:rPr lang="ru-RU" dirty="0"/>
              <a:t>по формированию программ поддержки методических объединений и/или профессиональных сообществ </a:t>
            </a:r>
            <a:r>
              <a:rPr lang="ru-RU" dirty="0" smtClean="0"/>
              <a:t>педагогов</a:t>
            </a:r>
          </a:p>
          <a:p>
            <a:r>
              <a:rPr lang="ru-RU" dirty="0"/>
              <a:t>по проведению мониторингов результатов деятельности методических объединений и/или профессиональных сообществ </a:t>
            </a:r>
            <a:r>
              <a:rPr lang="ru-RU" dirty="0" smtClean="0"/>
              <a:t>педагогов</a:t>
            </a:r>
          </a:p>
          <a:p>
            <a:r>
              <a:rPr lang="ru-RU" dirty="0"/>
              <a:t>по проведению мониторингов результатов деятельности системы поддержки молодых педагогов и/или системы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4714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596" y="570240"/>
            <a:ext cx="9601196" cy="87354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Нормативно-правовые акты по методической работе (муниципальный уровень)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778" y="1520792"/>
            <a:ext cx="10308656" cy="4831882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муниципальной методической службе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мониторинге эффективности деятельности муниципальной методической службы</a:t>
            </a:r>
          </a:p>
          <a:p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положение о школьном методическом объединении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творческой/проблемной группе педагогов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городском мастер-классе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городском методическом совете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городском методическом объединении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муниципальном экспертном совете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муниципальной Школе молодого педагога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молодых педагогов и развития наставничества</a:t>
            </a:r>
          </a:p>
          <a:p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 школьных, муниципальных методических объединений </a:t>
            </a:r>
            <a:endParaRPr lang="ru-RU" sz="2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тема и цель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Тема:</a:t>
            </a:r>
            <a:r>
              <a:rPr lang="ru-RU" dirty="0" smtClean="0"/>
              <a:t> совершенствование личностного и профессионального роста педагога средствами методической работы как фактор повышения качества образования</a:t>
            </a:r>
          </a:p>
          <a:p>
            <a:pPr algn="just"/>
            <a:r>
              <a:rPr lang="ru-RU" b="1" dirty="0" smtClean="0"/>
              <a:t>Цель: </a:t>
            </a:r>
            <a:r>
              <a:rPr lang="ru-RU" dirty="0" smtClean="0"/>
              <a:t>обеспечение повышения качества образования на основе личностного и профессионального роста педагогов, обновления содержания образования, технологий и методов педагогической деятельности 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0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0856"/>
            <a:ext cx="9601196" cy="8301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12325"/>
            <a:ext cx="9601196" cy="4063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Формирование и развитие у педагогов педагогических компетенций: предметных, методических, психолого-педагогических и коммуникативных</a:t>
            </a:r>
          </a:p>
          <a:p>
            <a:pPr algn="just"/>
            <a:r>
              <a:rPr lang="ru-RU" dirty="0" smtClean="0"/>
              <a:t>Овладение технологиями работы на различных платформах дистанционного обучения</a:t>
            </a:r>
          </a:p>
          <a:p>
            <a:pPr algn="just"/>
            <a:r>
              <a:rPr lang="ru-RU" dirty="0" smtClean="0"/>
              <a:t>Повышение качества деятельности каждого педагога на основе мониторинга качества образования, в том числе по подготовке обучающихся к ВПР, ОГЭ, ЕГЭ</a:t>
            </a:r>
          </a:p>
          <a:p>
            <a:pPr algn="just"/>
            <a:r>
              <a:rPr lang="ru-RU" dirty="0" smtClean="0"/>
              <a:t>Оказание методической поддержки и сопровождение молодых педагогов в первые три года работы</a:t>
            </a:r>
          </a:p>
          <a:p>
            <a:pPr algn="just"/>
            <a:r>
              <a:rPr lang="ru-RU" dirty="0" smtClean="0"/>
              <a:t>Обновление содержание образования за счет реализации концепций учебных предметов (предметных областей)</a:t>
            </a:r>
          </a:p>
          <a:p>
            <a:pPr algn="just"/>
            <a:r>
              <a:rPr lang="ru-RU" dirty="0" smtClean="0"/>
              <a:t>Обобщение, распространение опыта лучших практик по различным направлениям педагогической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4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53763"/>
            <a:ext cx="9601196" cy="961999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приоритетные направления работы МО </a:t>
            </a: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2020-2021 учебном году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114" y="1717588"/>
            <a:ext cx="10544432" cy="4197180"/>
          </a:xfrm>
        </p:spPr>
        <p:txBody>
          <a:bodyPr>
            <a:noAutofit/>
          </a:bodyPr>
          <a:lstStyle/>
          <a:p>
            <a:pPr marL="342900" marR="16891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01727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результатов ВПР для выявления пробелов в знаниях учеников и корректировки рабочих программ по предметам на 2020/21 учебный</a:t>
            </a:r>
            <a:r>
              <a:rPr lang="ru-RU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год;</a:t>
            </a:r>
          </a:p>
          <a:p>
            <a:pPr marL="342900" marR="16764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07632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актуальные направления цифровой трансформации предметного обучения: перспективы и новые возможности развития традиционного образования;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98679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смешанного и дистанционного обучения в</a:t>
            </a:r>
            <a:r>
              <a:rPr lang="ru-RU" sz="18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школе;</a:t>
            </a:r>
          </a:p>
          <a:p>
            <a:pPr marL="342900" marR="168910" lvl="0" indent="-342900" algn="just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01854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онлайн-обучение как образовательная технология, образовательные платформы в рамках дистанционного</a:t>
            </a:r>
            <a:r>
              <a:rPr lang="ru-RU" sz="1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обучения;</a:t>
            </a:r>
          </a:p>
          <a:p>
            <a:pPr marL="342900" marR="170815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989330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государственного образовательного стандарта среднего общего образования: стратегические цели и тактические</a:t>
            </a:r>
            <a:r>
              <a:rPr lang="ru-RU" sz="18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решения;</a:t>
            </a:r>
          </a:p>
          <a:p>
            <a:pPr marL="342900" marR="16764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2649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Концепции преподавания учебных предметов как основные регуляторы содержания предметного образования, планы (дорожные карты) их</a:t>
            </a:r>
            <a:r>
              <a:rPr lang="ru-RU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реализации;</a:t>
            </a:r>
          </a:p>
          <a:p>
            <a:pPr marL="342900" marR="16764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126490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внедрении новой модели аттестации</a:t>
            </a:r>
            <a:r>
              <a:rPr lang="ru-RU" sz="18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372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</TotalTime>
  <Words>816</Words>
  <Application>Microsoft Office PowerPoint</Application>
  <PresentationFormat>Широкоэкранный</PresentationFormat>
  <Paragraphs>141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        Семинар-совещание  для руководителей  предметных школьных и городских методических объединений</vt:lpstr>
      <vt:lpstr>План семинара-совещания</vt:lpstr>
      <vt:lpstr>Механизмы управления качеством образования</vt:lpstr>
      <vt:lpstr>Механизмы управления качеством образования</vt:lpstr>
      <vt:lpstr>Система методической работы (19 б.)</vt:lpstr>
      <vt:lpstr>Нормативно-правовые акты по методической работе (муниципальный уровень)</vt:lpstr>
      <vt:lpstr>Методическая тема и цель</vt:lpstr>
      <vt:lpstr>Задачи</vt:lpstr>
      <vt:lpstr>Основные приоритетные направления работы МО  в 2020-2021 учебном году</vt:lpstr>
      <vt:lpstr>Действующие предметные концепции</vt:lpstr>
      <vt:lpstr>Действующие предметные концепции</vt:lpstr>
      <vt:lpstr>Информация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Лысенко С. Н.</dc:creator>
  <cp:lastModifiedBy>Лысенко С. Н.</cp:lastModifiedBy>
  <cp:revision>96</cp:revision>
  <dcterms:created xsi:type="dcterms:W3CDTF">2020-09-09T00:39:14Z</dcterms:created>
  <dcterms:modified xsi:type="dcterms:W3CDTF">2020-09-11T03:19:28Z</dcterms:modified>
</cp:coreProperties>
</file>