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0" r:id="rId2"/>
    <p:sldId id="309" r:id="rId3"/>
    <p:sldId id="321" r:id="rId4"/>
    <p:sldId id="322" r:id="rId5"/>
    <p:sldId id="308" r:id="rId6"/>
    <p:sldId id="325" r:id="rId7"/>
    <p:sldId id="256" r:id="rId8"/>
    <p:sldId id="280" r:id="rId9"/>
    <p:sldId id="310" r:id="rId10"/>
    <p:sldId id="302" r:id="rId11"/>
    <p:sldId id="299" r:id="rId12"/>
    <p:sldId id="306" r:id="rId13"/>
    <p:sldId id="305" r:id="rId14"/>
    <p:sldId id="303" r:id="rId15"/>
    <p:sldId id="313" r:id="rId16"/>
    <p:sldId id="314" r:id="rId17"/>
    <p:sldId id="312" r:id="rId18"/>
    <p:sldId id="323" r:id="rId19"/>
    <p:sldId id="317" r:id="rId20"/>
    <p:sldId id="318" r:id="rId21"/>
    <p:sldId id="319" r:id="rId22"/>
    <p:sldId id="315" r:id="rId23"/>
    <p:sldId id="326" r:id="rId24"/>
    <p:sldId id="324" r:id="rId25"/>
    <p:sldId id="329" r:id="rId26"/>
    <p:sldId id="279" r:id="rId27"/>
    <p:sldId id="32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0"/>
            <a:ext cx="91261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7261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686700" cy="5483245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«Как хорошо, когда у человека есть возможность выбрать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себе профессию не по необходимости, а сообразуясь с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душевными склонностями» 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Апшерон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\Рабочий стол\фотогры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93214"/>
            <a:ext cx="5286380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\Рабочий стол\фотогры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Деловая игра «Престижные профессии…»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\Рабочий стол\фотогры 009.jpg"/>
          <p:cNvPicPr>
            <a:picLocks noChangeAspect="1" noChangeArrowheads="1"/>
          </p:cNvPicPr>
          <p:nvPr/>
        </p:nvPicPr>
        <p:blipFill>
          <a:blip r:embed="rId3" cstate="print"/>
          <a:srcRect b="24466"/>
          <a:stretch>
            <a:fillRect/>
          </a:stretch>
        </p:blipFill>
        <p:spPr bwMode="auto">
          <a:xfrm>
            <a:off x="142844" y="142852"/>
            <a:ext cx="5072098" cy="287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Админ\Рабочий стол\фотогры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16" y="150017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Админ\Рабочий стол\фотогры 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18142" cy="327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" pitchFamily="18" charset="0"/>
              </a:rPr>
              <a:t>Профильная смена «Я- ЛИДЕР!»</a:t>
            </a:r>
            <a:endParaRPr lang="ru-RU" sz="3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027" name="Picture 3" descr="D:\папка 1\лидер\Я -ЛИДЕР профильная смена\статья и фото\фотогры 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378618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папка 1\лидер\Я -ЛИДЕР профильная смена\статья и фото\фотогры 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59174"/>
            <a:ext cx="3071834" cy="269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папка 1\лидер\Я -ЛИДЕР профильная смена\статья и фото\фотогры 08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папка 1\лидер\Я -ЛИДЕР профильная смена\статья и фото\фотогры 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1"/>
            <a:ext cx="294681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\Рабочий стол\DSC_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490580" cy="299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Админ\Рабочий стол\DSC_0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06139" cy="307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Админ\Рабочий стол\DSC_0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882" y="309630"/>
            <a:ext cx="4411274" cy="294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Админ\Рабочий стол\DSC_09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843" y="3429000"/>
            <a:ext cx="4536157" cy="302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\Рабочий стол\DSC_1012.JPG"/>
          <p:cNvPicPr>
            <a:picLocks noChangeAspect="1" noChangeArrowheads="1"/>
          </p:cNvPicPr>
          <p:nvPr/>
        </p:nvPicPr>
        <p:blipFill>
          <a:blip r:embed="rId3" cstate="print"/>
          <a:srcRect l="21091"/>
          <a:stretch>
            <a:fillRect/>
          </a:stretch>
        </p:blipFill>
        <p:spPr bwMode="auto">
          <a:xfrm>
            <a:off x="4929190" y="214290"/>
            <a:ext cx="4068978" cy="344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Админ\Рабочий стол\DSC_1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89"/>
            <a:ext cx="4816646" cy="321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Админ\Рабочий стол\DSC_0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4429373" cy="295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Админ\Рабочий стол\DSC_09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6101" y="3714752"/>
            <a:ext cx="4477900" cy="298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Беседы с представителями войсковой части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9458" name="Picture 2" descr="C:\Documents and Settings\Админ\Рабочий стол\IMG_6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857652" cy="289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Documents and Settings\Админ\Рабочий стол\IMG_6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28796"/>
            <a:ext cx="3643338" cy="31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Documents and Settings\Админ\Рабочий стол\IMG_651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785794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Documents and Settings\Админ\Рабочий стол\IMG_6511.jpg"/>
          <p:cNvPicPr>
            <a:picLocks noChangeAspect="1" noChangeArrowheads="1"/>
          </p:cNvPicPr>
          <p:nvPr/>
        </p:nvPicPr>
        <p:blipFill>
          <a:blip r:embed="rId6" cstate="print"/>
          <a:srcRect t="12495"/>
          <a:stretch>
            <a:fillRect/>
          </a:stretch>
        </p:blipFill>
        <p:spPr bwMode="auto">
          <a:xfrm>
            <a:off x="4714876" y="3571876"/>
            <a:ext cx="335758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" pitchFamily="18" charset="0"/>
              </a:rPr>
              <a:t>Игра «Выбор профессии»</a:t>
            </a:r>
            <a:endParaRPr lang="ru-RU" sz="3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482" name="Picture 2" descr="C:\Documents and Settings\Админ\Рабочий стол\к слайдам длкоалада\выбор профессии на сайт\PC05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000528" cy="275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Documents and Settings\Админ\Рабочий стол\к слайдам длкоалада\выбор профессии на сайт\PC05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415290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Админ\Рабочий стол\к слайдам длкоалада\выбор профессии на сайт\PC050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28670"/>
            <a:ext cx="4000528" cy="289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Documents and Settings\Админ\Рабочий стол\к слайдам длкоалада\выбор профессии на сайт\PC0508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3786214" cy="297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Евгений\Desktop\к слайдам длкоалада\фотовыставка Профессии моих родителей\SAM_7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52483"/>
            <a:ext cx="4000528" cy="533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Евгений\Desktop\к слайдам длкоалада\фотовыставка Профессии моих родителей\SAM_7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786190"/>
            <a:ext cx="423862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Евгений\Desktop\к слайдам длкоалада\фотовыставка Профессии моих родителей\SAM_7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1435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14285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Фотоконкурс «Профессии моих родителей»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Интеллектуально – практический марафон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3555" name="Picture 3" descr="C:\Users\Евгений\Desktop\IMG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2740"/>
            <a:ext cx="4071966" cy="271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Евгений\Desktop\IMG_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16" y="785794"/>
            <a:ext cx="4857784" cy="324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Евгений\Desktop\IMG_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572032" cy="305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Евгений\Desktop\IMG_0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738116"/>
            <a:ext cx="4214842" cy="281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D:\папка 1\всё по профориентации\игра Конкуренция\конкуренция в школах 2017\сайт\фотогры 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214810" cy="561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папка 1\всё по профориентации\игра Конкуренция\конкуренция в школах 2017\сайт\фотогры 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14356"/>
            <a:ext cx="42672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1428728" y="1"/>
            <a:ext cx="7258072" cy="6429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Деловая и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гра «Конкуренция»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Результаты мониторинга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6063" y="1628775"/>
          <a:ext cx="8764587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4276641" imgH="2105008" progId="Excel.Sheet.8">
                  <p:embed/>
                </p:oleObj>
              </mc:Choice>
              <mc:Fallback>
                <p:oleObj name="Worksheet" r:id="rId5" imgW="4276641" imgH="210500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628775"/>
                        <a:ext cx="8764587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D:\папка 1\всё по профориентации\игра Конкуренция\конкуренция в школах 2017\сайт\фотогры 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папка 1\всё по профориентации\игра Конкуренция\конкуренция в школах 2017\сайт\фотогры 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D:\папка 1\всё по профориентации\игра Конкуренция\конкуренция в школах 2017\сайт\фотогры 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14290"/>
            <a:ext cx="321471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игра Конкуренция\конкурсенция\SAM_7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9" y="3429000"/>
            <a:ext cx="4024341" cy="301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Администратор\Рабочий стол\презентации к\SAM_7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74068"/>
            <a:ext cx="4357718" cy="307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Администратор\Рабочий стол\презентации к\SAM_7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52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игра Конкуренция\конкурсенция\SAM_7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4290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Профильная смена </a:t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«Школа социального актива»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488" name="Picture 8" descr="C:\Documents and Settings\Админ\Рабочий стол\к слайдам длкоалада\на сайт\20170327_111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3000379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Documents and Settings\Админ\Рабочий стол\к слайдам длкоалада\на сайт\20170329_120907.jpg"/>
          <p:cNvPicPr>
            <a:picLocks noChangeAspect="1" noChangeArrowheads="1"/>
          </p:cNvPicPr>
          <p:nvPr/>
        </p:nvPicPr>
        <p:blipFill>
          <a:blip r:embed="rId4" cstate="print"/>
          <a:srcRect t="14428" b="11033"/>
          <a:stretch>
            <a:fillRect/>
          </a:stretch>
        </p:blipFill>
        <p:spPr bwMode="auto">
          <a:xfrm>
            <a:off x="3286116" y="1214422"/>
            <a:ext cx="5214974" cy="289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Documents and Settings\Админ\Рабочий стол\к слайдам длкоалада\на сайт\20170327_09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65" y="1071546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Documents and Settings\Админ\Рабочий стол\к слайдам длкоалада\на сайт\20170328_11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" y="142852"/>
            <a:ext cx="44767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Админ\Рабочий стол\к слайдам длкоалада\на сайт\DSC_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1072"/>
            <a:ext cx="4714909" cy="314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Documents and Settings\Админ\Рабочий стол\к слайдам длкоалада\на сайт\20170328_10253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25309"/>
          <a:stretch>
            <a:fillRect/>
          </a:stretch>
        </p:blipFill>
        <p:spPr bwMode="auto">
          <a:xfrm>
            <a:off x="5286379" y="3071811"/>
            <a:ext cx="3801869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Documents and Settings\Админ\Рабочий стол\к слайдам длкоалада\на сайт\DSC_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42852"/>
            <a:ext cx="449536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Cambria" pitchFamily="18" charset="0"/>
              </a:rPr>
              <a:t>Квест</a:t>
            </a: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 -игра «Твой выбор!»</a:t>
            </a:r>
            <a:endParaRPr 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Picture 4" descr="http://www.rovesnikzeya.ru/wp-content/uploads/2017/03/1.jpg"/>
          <p:cNvPicPr>
            <a:picLocks noChangeAspect="1" noChangeArrowheads="1"/>
          </p:cNvPicPr>
          <p:nvPr/>
        </p:nvPicPr>
        <p:blipFill>
          <a:blip r:embed="rId3" cstate="print"/>
          <a:srcRect t="34235"/>
          <a:stretch>
            <a:fillRect/>
          </a:stretch>
        </p:blipFill>
        <p:spPr bwMode="auto">
          <a:xfrm>
            <a:off x="142844" y="3471363"/>
            <a:ext cx="3956318" cy="324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rovesnikzeya.ru/wp-content/uploads/2017/03/IMG_1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42918"/>
            <a:ext cx="4667407" cy="311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Евгений\Desktop\IMG_1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75080"/>
            <a:ext cx="4619225" cy="308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Евгений\Desktop\IMG_16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7038" y="642918"/>
            <a:ext cx="4321848" cy="282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566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«Развитие профориентационного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пространства  в городе Зее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как средство профессионального самоопределения обучающихся»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572560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Инновационная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региональная 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площадка</a:t>
            </a:r>
            <a:endParaRPr lang="ru-RU" sz="2400" kern="10" spc="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285671"/>
            <a:ext cx="7190542" cy="539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5"/>
          <a:ext cx="8929718" cy="6161465"/>
        </p:xfrm>
        <a:graphic>
          <a:graphicData uri="http://schemas.openxmlformats.org/drawingml/2006/table">
            <a:tbl>
              <a:tblPr/>
              <a:tblGrid>
                <a:gridCol w="8929718"/>
              </a:tblGrid>
              <a:tr h="962637">
                <a:tc>
                  <a:txBody>
                    <a:bodyPr/>
                    <a:lstStyle/>
                    <a:p>
                      <a:pPr marR="89535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Планируемые 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результаты реализации 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проекта</a:t>
                      </a:r>
                    </a:p>
                    <a:p>
                      <a:pPr marR="89535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705" marR="6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374">
                <a:tc>
                  <a:txBody>
                    <a:bodyPr/>
                    <a:lstStyle/>
                    <a:p>
                      <a:pPr marR="89535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Увеличение доли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учащихся, </a:t>
                      </a: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осознанно выбравших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профессию/специальность.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705" marR="6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560">
                <a:tc>
                  <a:txBody>
                    <a:bodyPr/>
                    <a:lstStyle/>
                    <a:p>
                      <a:pPr marR="89535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Увеличение  доли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учащихся, </a:t>
                      </a: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осознанно выбравших профиль обучения на уровне среднего общего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образования.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705" marR="6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747">
                <a:tc>
                  <a:txBody>
                    <a:bodyPr/>
                    <a:lstStyle/>
                    <a:p>
                      <a:pPr marR="89535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Повышение популярности рабочих профессий и выбор участниками учебных заведений, подготавливающих востребованные профессии в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Амурской области.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705" marR="6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350">
                <a:tc>
                  <a:txBody>
                    <a:bodyPr/>
                    <a:lstStyle/>
                    <a:p>
                      <a:pPr marR="89535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Увеличение количества самоопределившихся подростков (поступивших в </a:t>
                      </a:r>
                      <a:r>
                        <a:rPr lang="ru-RU" sz="2400" b="1" dirty="0" err="1" smtClean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ССУЗы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705" marR="6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0"/>
            <a:ext cx="91261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119269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47149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- не соотносят выбор профессии с реальными возможностями -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%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- не имеют представления о сущности профессии -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21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%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-ориентируются на выбор родственников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- 48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%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2860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ИЗ ЧИСЛА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ОПРЕДЕЛИВШИХСЯ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Профессиональные предпочтения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выпускников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8763" y="1638300"/>
          <a:ext cx="8832850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Worksheet" r:id="rId5" imgW="4276750" imgH="1914674" progId="Excel.Sheet.8">
                  <p:embed/>
                </p:oleObj>
              </mc:Choice>
              <mc:Fallback>
                <p:oleObj name="Worksheet" r:id="rId5" imgW="4276750" imgH="191467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638300"/>
                        <a:ext cx="8832850" cy="3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054617"/>
          </a:xfrm>
        </p:spPr>
        <p:txBody>
          <a:bodyPr>
            <a:noAutofit/>
          </a:bodyPr>
          <a:lstStyle/>
          <a:p>
            <a:pPr marL="88900" indent="-8890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-  организационное, научно-методическое, информационно-технологическое обеспечение системы </a:t>
            </a:r>
            <a:r>
              <a:rPr lang="ru-RU" sz="2800" i="1" dirty="0" smtClean="0">
                <a:solidFill>
                  <a:srgbClr val="7030A0"/>
                </a:solidFill>
              </a:rPr>
              <a:t>профориентации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-  координация действий звеньев системы профориентации: общеобразовательных  организаций, ЦЗН, учреждений и организаций, средств массовой информации, родителей, </a:t>
            </a:r>
            <a:r>
              <a:rPr lang="ru-RU" sz="2800" i="1" dirty="0" smtClean="0">
                <a:solidFill>
                  <a:srgbClr val="7030A0"/>
                </a:solidFill>
              </a:rPr>
              <a:t>общественности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-  воспитание профессионально- мобильной, профессионально-самостоятельной, профессионально – компетентной </a:t>
            </a:r>
            <a:r>
              <a:rPr lang="ru-RU" sz="2800" i="1" dirty="0" smtClean="0">
                <a:solidFill>
                  <a:srgbClr val="7030A0"/>
                </a:solidFill>
              </a:rPr>
              <a:t>личности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-  раскрытие внутреннего мотивационного потенциала </a:t>
            </a:r>
            <a:r>
              <a:rPr lang="ru-RU" sz="2800" i="1" dirty="0" smtClean="0">
                <a:solidFill>
                  <a:srgbClr val="7030A0"/>
                </a:solidFill>
              </a:rPr>
              <a:t>обучающихся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деятельности Центра профессиональной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178" y="0"/>
            <a:ext cx="9100822" cy="1197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Задачи проекта по профориентации «Я –будущий!»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изучить потребности рынка труда города Зеи и Амурской области и профессиональные склонности и предпочтения 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подростков</a:t>
            </a: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привлечь специалистов общеобразовательных школ,  средних специальных и высших учебных заведений,   предприятий, родителей, социальных партнёров к  разработке и проведению </a:t>
            </a:r>
            <a:r>
              <a:rPr lang="ru-RU" sz="2400" dirty="0" err="1" smtClean="0">
                <a:solidFill>
                  <a:srgbClr val="7030A0"/>
                </a:solidFill>
                <a:latin typeface="Cambria" pitchFamily="18" charset="0"/>
              </a:rPr>
              <a:t>профориентационных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мероприятий </a:t>
            </a: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 организовать деятельность по формированию практического опыта в различных формах жизнедеятельности 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детей</a:t>
            </a: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использовать современные технологии при осуществлении  </a:t>
            </a:r>
            <a:r>
              <a:rPr lang="ru-RU" sz="2400" dirty="0" err="1" smtClean="0">
                <a:solidFill>
                  <a:srgbClr val="7030A0"/>
                </a:solidFill>
                <a:latin typeface="Cambria" pitchFamily="18" charset="0"/>
              </a:rPr>
              <a:t>профориентационной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работы</a:t>
            </a:r>
            <a:endParaRPr lang="ru-RU" sz="24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566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«Развитие профориентационного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пространства  в городе Зее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как средство профессионального самоопределения обучающихся»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572560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Инновационная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региональная 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площадка</a:t>
            </a:r>
            <a:endParaRPr lang="ru-RU" sz="2400" kern="10" spc="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ЗАДАЧИ ПРОЕКТА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Сформировать муниципальную профориентационную  площадку для организации и координации деятельности субъектов </a:t>
            </a:r>
            <a:r>
              <a:rPr lang="ru-RU" sz="2800" b="1" dirty="0" err="1" smtClean="0">
                <a:solidFill>
                  <a:srgbClr val="7030A0"/>
                </a:solidFill>
                <a:latin typeface="Bookman Old Style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среды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Создать единое информационное пространство </a:t>
            </a:r>
            <a:r>
              <a:rPr lang="ru-RU" sz="28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профориентационной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среды</a:t>
            </a:r>
            <a:endParaRPr lang="ru-RU" sz="28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Внедрить механизмы взаимодействия субъектов профориентационной среды в практику деятельности образовательных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организаций  </a:t>
            </a:r>
            <a:endParaRPr lang="ru-RU" sz="28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Использовать современные технологии при осуществлении  </a:t>
            </a:r>
            <a:r>
              <a:rPr lang="ru-RU" sz="28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профориентационной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работы</a:t>
            </a:r>
            <a:endParaRPr lang="ru-RU" sz="28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Админ\Рабочий стол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8962" name="Rectangle 2"/>
          <p:cNvSpPr>
            <a:spLocks noGrp="1"/>
          </p:cNvSpPr>
          <p:nvPr>
            <p:ph type="ctrTitle"/>
          </p:nvPr>
        </p:nvSpPr>
        <p:spPr>
          <a:xfrm>
            <a:off x="457200" y="142851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4600" dirty="0" smtClean="0"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ru-RU" sz="4600" dirty="0" smtClean="0">
                <a:effectLst>
                  <a:innerShdw blurRad="114300">
                    <a:prstClr val="black"/>
                  </a:innerShdw>
                </a:effectLst>
              </a:rPr>
            </a:br>
            <a:endParaRPr lang="ru-RU" sz="2800" b="1" dirty="0" smtClean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Sylfaen" pitchFamily="18" charset="0"/>
            </a:endParaRP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714348" y="1357299"/>
            <a:ext cx="1000132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>
            <a:off x="1500166" y="1428736"/>
            <a:ext cx="13684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14282" y="478632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Покровский горный колледж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0" y="2071678"/>
            <a:ext cx="1927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ГЗ и ПБ Зеи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714876" y="5500702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>
                <a:solidFill>
                  <a:srgbClr val="7030A0"/>
                </a:solidFill>
              </a:rPr>
              <a:t>Школы </a:t>
            </a:r>
            <a:r>
              <a:rPr lang="ru-RU" sz="2800" b="1" u="sng" dirty="0" smtClean="0">
                <a:solidFill>
                  <a:srgbClr val="7030A0"/>
                </a:solidFill>
              </a:rPr>
              <a:t>города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4357686" y="1643050"/>
            <a:ext cx="73025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6000760" y="1357298"/>
            <a:ext cx="1571636" cy="2143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 flipH="1">
            <a:off x="1785917" y="1643050"/>
            <a:ext cx="1428759" cy="3143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214282" y="3786190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rgbClr val="002060"/>
                </a:solidFill>
              </a:rPr>
              <a:t>Зейский</a:t>
            </a:r>
            <a:r>
              <a:rPr lang="ru-RU" sz="2400" b="1" dirty="0">
                <a:solidFill>
                  <a:srgbClr val="002060"/>
                </a:solidFill>
              </a:rPr>
              <a:t> заповедник</a:t>
            </a: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H="1">
            <a:off x="928662" y="1357298"/>
            <a:ext cx="136683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3" name="Line 23"/>
          <p:cNvSpPr>
            <a:spLocks noChangeShapeType="1"/>
          </p:cNvSpPr>
          <p:nvPr/>
        </p:nvSpPr>
        <p:spPr bwMode="auto">
          <a:xfrm>
            <a:off x="6072198" y="1357298"/>
            <a:ext cx="2000264" cy="1500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5" name="Line 25"/>
          <p:cNvSpPr>
            <a:spLocks noChangeShapeType="1"/>
          </p:cNvSpPr>
          <p:nvPr/>
        </p:nvSpPr>
        <p:spPr bwMode="auto">
          <a:xfrm flipH="1">
            <a:off x="3071802" y="1285860"/>
            <a:ext cx="863601" cy="41434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7500958" y="157161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ПЧ </a:t>
            </a:r>
            <a:r>
              <a:rPr lang="ru-RU" sz="2400" b="1" dirty="0" smtClean="0">
                <a:solidFill>
                  <a:srgbClr val="002060"/>
                </a:solidFill>
              </a:rPr>
              <a:t>№10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8988" name="Line 28"/>
          <p:cNvSpPr>
            <a:spLocks noChangeShapeType="1"/>
          </p:cNvSpPr>
          <p:nvPr/>
        </p:nvSpPr>
        <p:spPr bwMode="auto">
          <a:xfrm>
            <a:off x="6786578" y="1214422"/>
            <a:ext cx="1500198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5292724" y="1268413"/>
            <a:ext cx="1779606" cy="3160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4857752" y="4357694"/>
            <a:ext cx="4286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Социальный центр «Родник»</a:t>
            </a:r>
          </a:p>
        </p:txBody>
      </p:sp>
      <p:sp>
        <p:nvSpPr>
          <p:cNvPr id="168994" name="Text Box 34"/>
          <p:cNvSpPr txBox="1">
            <a:spLocks noChangeArrowheads="1"/>
          </p:cNvSpPr>
          <p:nvPr/>
        </p:nvSpPr>
        <p:spPr bwMode="auto">
          <a:xfrm>
            <a:off x="5643570" y="3643314"/>
            <a:ext cx="339406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МОМВД России «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Зейский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68995" name="Line 35"/>
          <p:cNvSpPr>
            <a:spLocks noChangeShapeType="1"/>
          </p:cNvSpPr>
          <p:nvPr/>
        </p:nvSpPr>
        <p:spPr bwMode="auto">
          <a:xfrm>
            <a:off x="4929190" y="1857364"/>
            <a:ext cx="857256" cy="3429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3357554" y="6215082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 smtClean="0">
                <a:solidFill>
                  <a:srgbClr val="7030A0"/>
                </a:solidFill>
              </a:rPr>
              <a:t>Центр занятости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5929322" y="5000636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ЗейскаяЦРБ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9007" name="Text Box 47"/>
          <p:cNvSpPr txBox="1">
            <a:spLocks noChangeArrowheads="1"/>
          </p:cNvSpPr>
          <p:nvPr/>
        </p:nvSpPr>
        <p:spPr bwMode="auto">
          <a:xfrm>
            <a:off x="0" y="2786058"/>
            <a:ext cx="3643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ПАО РУС ГИДРО  </a:t>
            </a:r>
            <a:r>
              <a:rPr lang="ru-RU" sz="2400" b="1" dirty="0" err="1" smtClean="0">
                <a:solidFill>
                  <a:srgbClr val="002060"/>
                </a:solidFill>
              </a:rPr>
              <a:t>Зейская</a:t>
            </a:r>
            <a:r>
              <a:rPr lang="ru-RU" sz="2400" b="1" dirty="0" smtClean="0">
                <a:solidFill>
                  <a:srgbClr val="002060"/>
                </a:solidFill>
              </a:rPr>
              <a:t> ГЭС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 flipH="1">
            <a:off x="285720" y="5643578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Филиал Медицинского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колледжа в </a:t>
            </a:r>
            <a:r>
              <a:rPr lang="ru-RU" sz="2400" b="1" dirty="0" err="1" smtClean="0">
                <a:solidFill>
                  <a:srgbClr val="002060"/>
                </a:solidFill>
              </a:rPr>
              <a:t>г.Зее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14480" y="214290"/>
            <a:ext cx="5286412" cy="16430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социальные партнёры по организации профориентационной работы с обучающимися </a:t>
            </a:r>
            <a:endParaRPr lang="ru-RU" sz="24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500694" y="2928935"/>
            <a:ext cx="368934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Администрация г.Зеи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8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8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4" grpId="0" animBg="1"/>
      <p:bldP spid="168966" grpId="0" animBg="1"/>
      <p:bldP spid="168965" grpId="0"/>
      <p:bldP spid="168967" grpId="0"/>
      <p:bldP spid="168968" grpId="0"/>
      <p:bldP spid="168971" grpId="0" animBg="1"/>
      <p:bldP spid="168975" grpId="0" animBg="1"/>
      <p:bldP spid="168977" grpId="0" animBg="1"/>
      <p:bldP spid="168979" grpId="0"/>
      <p:bldP spid="168980" grpId="0" animBg="1"/>
      <p:bldP spid="168983" grpId="0" animBg="1"/>
      <p:bldP spid="168985" grpId="0" animBg="1"/>
      <p:bldP spid="168986" grpId="0"/>
      <p:bldP spid="168988" grpId="0" animBg="1"/>
      <p:bldP spid="168989" grpId="0" animBg="1"/>
      <p:bldP spid="168990" grpId="0"/>
      <p:bldP spid="168994" grpId="0"/>
      <p:bldP spid="168995" grpId="0" animBg="1"/>
      <p:bldP spid="169004" grpId="0"/>
      <p:bldP spid="169005" grpId="0"/>
      <p:bldP spid="46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331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Bookman Old Style</vt:lpstr>
      <vt:lpstr>Calibri</vt:lpstr>
      <vt:lpstr>Cambria</vt:lpstr>
      <vt:lpstr>Impact</vt:lpstr>
      <vt:lpstr>Sylfaen</vt:lpstr>
      <vt:lpstr>Times New Roman</vt:lpstr>
      <vt:lpstr>Тема Office</vt:lpstr>
      <vt:lpstr>Worksheet</vt:lpstr>
      <vt:lpstr> </vt:lpstr>
      <vt:lpstr>Результаты мониторинга</vt:lpstr>
      <vt:lpstr>- не соотносят выбор профессии с реальными возможностями -29%  - не имеют представления о сущности профессии -21%  -ориентируются на выбор родственников - 48%  </vt:lpstr>
      <vt:lpstr>Профессиональные предпочтения выпускников</vt:lpstr>
      <vt:lpstr>Цели и задачи деятельности Центра профессиональной ориентации </vt:lpstr>
      <vt:lpstr>Презентация PowerPoint</vt:lpstr>
      <vt:lpstr>   «Развитие профориентационного пространства  в городе Зее  как средство профессионального самоопределения обучающихся»</vt:lpstr>
      <vt:lpstr>ЗАДАЧИ ПРОЕКТА</vt:lpstr>
      <vt:lpstr> </vt:lpstr>
      <vt:lpstr>Деловая игра «Престижные профессии…»</vt:lpstr>
      <vt:lpstr>Презентация PowerPoint</vt:lpstr>
      <vt:lpstr>Профильная смена «Я- ЛИДЕР!»</vt:lpstr>
      <vt:lpstr>Презентация PowerPoint</vt:lpstr>
      <vt:lpstr>Презентация PowerPoint</vt:lpstr>
      <vt:lpstr>Беседы с представителями войсковой части</vt:lpstr>
      <vt:lpstr>Игра «Выбор профессии»</vt:lpstr>
      <vt:lpstr>Презентация PowerPoint</vt:lpstr>
      <vt:lpstr>Интеллектуально – практический марафон</vt:lpstr>
      <vt:lpstr>Презентация PowerPoint</vt:lpstr>
      <vt:lpstr>Презентация PowerPoint</vt:lpstr>
      <vt:lpstr>Презентация PowerPoint</vt:lpstr>
      <vt:lpstr>Профильная смена  «Школа социального актива»</vt:lpstr>
      <vt:lpstr>Презентация PowerPoint</vt:lpstr>
      <vt:lpstr>Квест -игра «Твой выбор!»</vt:lpstr>
      <vt:lpstr>   «Развитие профориентационного пространства  в городе Зее  как средство профессионального самоопределения обучающихся»</vt:lpstr>
      <vt:lpstr>СПАСИБО ЗА ВНИМАНИЕ!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КОНКУРЕНЦИЯ</dc:title>
  <cp:lastModifiedBy>Лысенко С. Н.</cp:lastModifiedBy>
  <cp:revision>71</cp:revision>
  <dcterms:modified xsi:type="dcterms:W3CDTF">2017-05-03T06:51:16Z</dcterms:modified>
</cp:coreProperties>
</file>