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64" r:id="rId5"/>
    <p:sldId id="269" r:id="rId6"/>
    <p:sldId id="271" r:id="rId7"/>
    <p:sldId id="272" r:id="rId8"/>
    <p:sldId id="273" r:id="rId9"/>
    <p:sldId id="275" r:id="rId10"/>
    <p:sldId id="274" r:id="rId11"/>
    <p:sldId id="277" r:id="rId12"/>
    <p:sldId id="278" r:id="rId13"/>
    <p:sldId id="27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4D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80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F572B-1776-4C62-ABA6-11249F8DE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74" y="495894"/>
            <a:ext cx="7805821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9A5479-32F7-40D5-AEAA-86AD2F2CF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8548" y="2531662"/>
            <a:ext cx="5633452" cy="4345805"/>
          </a:xfrm>
          <a:prstGeom prst="rect">
            <a:avLst/>
          </a:prstGeom>
        </p:spPr>
      </p:pic>
      <p:sp>
        <p:nvSpPr>
          <p:cNvPr id="9" name="Блок-схема: подготовка 8">
            <a:extLst>
              <a:ext uri="{FF2B5EF4-FFF2-40B4-BE49-F238E27FC236}">
                <a16:creationId xmlns:a16="http://schemas.microsoft.com/office/drawing/2014/main" id="{E3C34BD0-1739-4B50-B134-8638CC270C9A}"/>
              </a:ext>
            </a:extLst>
          </p:cNvPr>
          <p:cNvSpPr/>
          <p:nvPr userDrawn="1"/>
        </p:nvSpPr>
        <p:spPr>
          <a:xfrm rot="2913810">
            <a:off x="-527302" y="4390960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одготовка 8">
            <a:extLst>
              <a:ext uri="{FF2B5EF4-FFF2-40B4-BE49-F238E27FC236}">
                <a16:creationId xmlns:a16="http://schemas.microsoft.com/office/drawing/2014/main" id="{236813F1-B720-46AD-9B75-B1051773447F}"/>
              </a:ext>
            </a:extLst>
          </p:cNvPr>
          <p:cNvSpPr/>
          <p:nvPr userDrawn="1"/>
        </p:nvSpPr>
        <p:spPr>
          <a:xfrm rot="2913810">
            <a:off x="124171" y="-771090"/>
            <a:ext cx="2171177" cy="2533966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52 w 8994"/>
              <a:gd name="connsiteY0" fmla="*/ 5623 h 10710"/>
              <a:gd name="connsiteX1" fmla="*/ 4241 w 8994"/>
              <a:gd name="connsiteY1" fmla="*/ 476 h 10710"/>
              <a:gd name="connsiteX2" fmla="*/ 8577 w 8994"/>
              <a:gd name="connsiteY2" fmla="*/ 629 h 10710"/>
              <a:gd name="connsiteX3" fmla="*/ 8577 w 8994"/>
              <a:gd name="connsiteY3" fmla="*/ 4037 h 10710"/>
              <a:gd name="connsiteX4" fmla="*/ 6402 w 8994"/>
              <a:gd name="connsiteY4" fmla="*/ 8514 h 10710"/>
              <a:gd name="connsiteX5" fmla="*/ 2183 w 8994"/>
              <a:gd name="connsiteY5" fmla="*/ 10617 h 10710"/>
              <a:gd name="connsiteX6" fmla="*/ 52 w 8994"/>
              <a:gd name="connsiteY6" fmla="*/ 5623 h 10710"/>
              <a:gd name="connsiteX0" fmla="*/ 58 w 9593"/>
              <a:gd name="connsiteY0" fmla="*/ 5243 h 9993"/>
              <a:gd name="connsiteX1" fmla="*/ 4715 w 9593"/>
              <a:gd name="connsiteY1" fmla="*/ 437 h 9993"/>
              <a:gd name="connsiteX2" fmla="*/ 8488 w 9593"/>
              <a:gd name="connsiteY2" fmla="*/ 600 h 9993"/>
              <a:gd name="connsiteX3" fmla="*/ 9536 w 9593"/>
              <a:gd name="connsiteY3" fmla="*/ 3762 h 9993"/>
              <a:gd name="connsiteX4" fmla="*/ 7118 w 9593"/>
              <a:gd name="connsiteY4" fmla="*/ 7943 h 9993"/>
              <a:gd name="connsiteX5" fmla="*/ 2427 w 9593"/>
              <a:gd name="connsiteY5" fmla="*/ 9906 h 9993"/>
              <a:gd name="connsiteX6" fmla="*/ 58 w 9593"/>
              <a:gd name="connsiteY6" fmla="*/ 5243 h 9993"/>
              <a:gd name="connsiteX0" fmla="*/ 99 w 10039"/>
              <a:gd name="connsiteY0" fmla="*/ 5247 h 11325"/>
              <a:gd name="connsiteX1" fmla="*/ 4954 w 10039"/>
              <a:gd name="connsiteY1" fmla="*/ 437 h 11325"/>
              <a:gd name="connsiteX2" fmla="*/ 8887 w 10039"/>
              <a:gd name="connsiteY2" fmla="*/ 600 h 11325"/>
              <a:gd name="connsiteX3" fmla="*/ 9980 w 10039"/>
              <a:gd name="connsiteY3" fmla="*/ 3765 h 11325"/>
              <a:gd name="connsiteX4" fmla="*/ 7459 w 10039"/>
              <a:gd name="connsiteY4" fmla="*/ 7949 h 11325"/>
              <a:gd name="connsiteX5" fmla="*/ 2134 w 10039"/>
              <a:gd name="connsiteY5" fmla="*/ 11272 h 11325"/>
              <a:gd name="connsiteX6" fmla="*/ 99 w 10039"/>
              <a:gd name="connsiteY6" fmla="*/ 5247 h 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9" h="11325">
                <a:moveTo>
                  <a:pt x="99" y="5247"/>
                </a:moveTo>
                <a:cubicBezTo>
                  <a:pt x="569" y="3441"/>
                  <a:pt x="3489" y="1212"/>
                  <a:pt x="4954" y="437"/>
                </a:cubicBezTo>
                <a:cubicBezTo>
                  <a:pt x="6419" y="-337"/>
                  <a:pt x="8049" y="47"/>
                  <a:pt x="8887" y="600"/>
                </a:cubicBezTo>
                <a:cubicBezTo>
                  <a:pt x="9725" y="1155"/>
                  <a:pt x="10217" y="2540"/>
                  <a:pt x="9980" y="3765"/>
                </a:cubicBezTo>
                <a:cubicBezTo>
                  <a:pt x="9742" y="4989"/>
                  <a:pt x="8767" y="6698"/>
                  <a:pt x="7459" y="7949"/>
                </a:cubicBezTo>
                <a:cubicBezTo>
                  <a:pt x="6151" y="9200"/>
                  <a:pt x="3361" y="11722"/>
                  <a:pt x="2134" y="11272"/>
                </a:cubicBezTo>
                <a:cubicBezTo>
                  <a:pt x="908" y="10822"/>
                  <a:pt x="-371" y="7053"/>
                  <a:pt x="99" y="5247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82FE4-32C6-4F9A-A230-D5D65B90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C670A2-7899-49D4-9F67-0EDBA803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9A588C-A8E1-4E2D-BA65-82D6C5E9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8F747C-8840-4300-B4A0-F9000DE9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6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5618C-67AC-4E53-B57E-463193B8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93BAF7-0882-4463-B233-5A8B52593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4B30EB-BEC5-4F8D-8508-276675531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870581-0A58-4EA4-96A0-1107B6F7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18C6F3-CB0A-45C1-899D-64B3D5BC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67379B-76C9-4B87-AF63-7A2BA6D6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0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CFF00-224A-4E89-88F7-48731CC3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22DE6D-4696-4FC2-8BE9-0ECDAC086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E5505-8404-4DC0-B245-5924C64F5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5546A1-DAF6-4219-82D9-72CE8DF6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B1E86D-CC23-4496-9046-E6DFD778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CE338-46D3-4F0E-8307-C8E839EF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84133-19A6-41AC-98EA-1E9A49FC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BF3CEA-05A3-41C7-B7B9-F6F09F927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B3CB37-107D-45E7-9627-EAD42509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52E880-2D88-4C29-927A-491D1C44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551D2-6D8A-4577-B662-B97B4D44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059608-F023-4347-BE89-BA872A106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876AFF-6ACF-43A8-A68E-F3A58C560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926CE7-850E-49BC-90B4-8F92719E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7AC25D-C3FA-4ED3-B5DE-77FAF715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37F5C-3A15-48EC-943C-B1D0C867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0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Блок-схема: подготовка 8">
            <a:extLst>
              <a:ext uri="{FF2B5EF4-FFF2-40B4-BE49-F238E27FC236}">
                <a16:creationId xmlns:a16="http://schemas.microsoft.com/office/drawing/2014/main" id="{F9A0267F-C1EC-4886-81F1-F1B366ABF0E6}"/>
              </a:ext>
            </a:extLst>
          </p:cNvPr>
          <p:cNvSpPr/>
          <p:nvPr userDrawn="1"/>
        </p:nvSpPr>
        <p:spPr>
          <a:xfrm rot="2913810">
            <a:off x="8732202" y="-979937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одготовка 8">
            <a:extLst>
              <a:ext uri="{FF2B5EF4-FFF2-40B4-BE49-F238E27FC236}">
                <a16:creationId xmlns:a16="http://schemas.microsoft.com/office/drawing/2014/main" id="{66D259D0-2C82-4856-BA4F-64F4DDF012A3}"/>
              </a:ext>
            </a:extLst>
          </p:cNvPr>
          <p:cNvSpPr/>
          <p:nvPr userDrawn="1"/>
        </p:nvSpPr>
        <p:spPr>
          <a:xfrm rot="2913810">
            <a:off x="-414448" y="4390823"/>
            <a:ext cx="4195111" cy="4158183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209 w 10218"/>
              <a:gd name="connsiteY0" fmla="*/ 6429 h 11532"/>
              <a:gd name="connsiteX1" fmla="*/ 7414 w 10218"/>
              <a:gd name="connsiteY1" fmla="*/ 239 h 11532"/>
              <a:gd name="connsiteX2" fmla="*/ 8734 w 10218"/>
              <a:gd name="connsiteY2" fmla="*/ 1435 h 11532"/>
              <a:gd name="connsiteX3" fmla="*/ 10157 w 10218"/>
              <a:gd name="connsiteY3" fmla="*/ 3015 h 11532"/>
              <a:gd name="connsiteX4" fmla="*/ 6559 w 10218"/>
              <a:gd name="connsiteY4" fmla="*/ 9320 h 11532"/>
              <a:gd name="connsiteX5" fmla="*/ 2340 w 10218"/>
              <a:gd name="connsiteY5" fmla="*/ 11423 h 11532"/>
              <a:gd name="connsiteX6" fmla="*/ 209 w 10218"/>
              <a:gd name="connsiteY6" fmla="*/ 6429 h 11532"/>
              <a:gd name="connsiteX0" fmla="*/ 209 w 10937"/>
              <a:gd name="connsiteY0" fmla="*/ 6698 h 11801"/>
              <a:gd name="connsiteX1" fmla="*/ 7414 w 10937"/>
              <a:gd name="connsiteY1" fmla="*/ 508 h 11801"/>
              <a:gd name="connsiteX2" fmla="*/ 10727 w 10937"/>
              <a:gd name="connsiteY2" fmla="*/ 679 h 11801"/>
              <a:gd name="connsiteX3" fmla="*/ 10157 w 10937"/>
              <a:gd name="connsiteY3" fmla="*/ 3284 h 11801"/>
              <a:gd name="connsiteX4" fmla="*/ 6559 w 10937"/>
              <a:gd name="connsiteY4" fmla="*/ 9589 h 11801"/>
              <a:gd name="connsiteX5" fmla="*/ 2340 w 10937"/>
              <a:gd name="connsiteY5" fmla="*/ 11692 h 11801"/>
              <a:gd name="connsiteX6" fmla="*/ 209 w 10937"/>
              <a:gd name="connsiteY6" fmla="*/ 6698 h 11801"/>
              <a:gd name="connsiteX0" fmla="*/ 334 w 9875"/>
              <a:gd name="connsiteY0" fmla="*/ 4034 h 11771"/>
              <a:gd name="connsiteX1" fmla="*/ 6352 w 9875"/>
              <a:gd name="connsiteY1" fmla="*/ 328 h 11771"/>
              <a:gd name="connsiteX2" fmla="*/ 9665 w 9875"/>
              <a:gd name="connsiteY2" fmla="*/ 499 h 11771"/>
              <a:gd name="connsiteX3" fmla="*/ 9095 w 9875"/>
              <a:gd name="connsiteY3" fmla="*/ 3104 h 11771"/>
              <a:gd name="connsiteX4" fmla="*/ 5497 w 9875"/>
              <a:gd name="connsiteY4" fmla="*/ 9409 h 11771"/>
              <a:gd name="connsiteX5" fmla="*/ 1278 w 9875"/>
              <a:gd name="connsiteY5" fmla="*/ 11512 h 11771"/>
              <a:gd name="connsiteX6" fmla="*/ 334 w 9875"/>
              <a:gd name="connsiteY6" fmla="*/ 4034 h 11771"/>
              <a:gd name="connsiteX0" fmla="*/ 338 w 10066"/>
              <a:gd name="connsiteY0" fmla="*/ 3478 h 10036"/>
              <a:gd name="connsiteX1" fmla="*/ 6432 w 10066"/>
              <a:gd name="connsiteY1" fmla="*/ 330 h 10036"/>
              <a:gd name="connsiteX2" fmla="*/ 9787 w 10066"/>
              <a:gd name="connsiteY2" fmla="*/ 475 h 10036"/>
              <a:gd name="connsiteX3" fmla="*/ 9396 w 10066"/>
              <a:gd name="connsiteY3" fmla="*/ 3694 h 10036"/>
              <a:gd name="connsiteX4" fmla="*/ 5567 w 10066"/>
              <a:gd name="connsiteY4" fmla="*/ 8044 h 10036"/>
              <a:gd name="connsiteX5" fmla="*/ 1294 w 10066"/>
              <a:gd name="connsiteY5" fmla="*/ 9831 h 10036"/>
              <a:gd name="connsiteX6" fmla="*/ 338 w 10066"/>
              <a:gd name="connsiteY6" fmla="*/ 3478 h 1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66" h="10036">
                <a:moveTo>
                  <a:pt x="338" y="3478"/>
                </a:moveTo>
                <a:cubicBezTo>
                  <a:pt x="1195" y="1895"/>
                  <a:pt x="4858" y="830"/>
                  <a:pt x="6432" y="330"/>
                </a:cubicBezTo>
                <a:cubicBezTo>
                  <a:pt x="8007" y="-171"/>
                  <a:pt x="9293" y="-86"/>
                  <a:pt x="9787" y="475"/>
                </a:cubicBezTo>
                <a:cubicBezTo>
                  <a:pt x="10281" y="1036"/>
                  <a:pt x="10100" y="2432"/>
                  <a:pt x="9396" y="3694"/>
                </a:cubicBezTo>
                <a:cubicBezTo>
                  <a:pt x="8692" y="4956"/>
                  <a:pt x="6917" y="7021"/>
                  <a:pt x="5567" y="8044"/>
                </a:cubicBezTo>
                <a:cubicBezTo>
                  <a:pt x="4217" y="9067"/>
                  <a:pt x="2165" y="10592"/>
                  <a:pt x="1294" y="9831"/>
                </a:cubicBezTo>
                <a:cubicBezTo>
                  <a:pt x="423" y="9070"/>
                  <a:pt x="-518" y="5062"/>
                  <a:pt x="338" y="3478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Блок-схема: подготовка 8">
            <a:extLst>
              <a:ext uri="{FF2B5EF4-FFF2-40B4-BE49-F238E27FC236}">
                <a16:creationId xmlns:a16="http://schemas.microsoft.com/office/drawing/2014/main" id="{66D259D0-2C82-4856-BA4F-64F4DDF012A3}"/>
              </a:ext>
            </a:extLst>
          </p:cNvPr>
          <p:cNvSpPr/>
          <p:nvPr userDrawn="1"/>
        </p:nvSpPr>
        <p:spPr>
          <a:xfrm rot="2913810">
            <a:off x="969905" y="1677471"/>
            <a:ext cx="9361037" cy="9884930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209 w 10218"/>
              <a:gd name="connsiteY0" fmla="*/ 6429 h 11532"/>
              <a:gd name="connsiteX1" fmla="*/ 7414 w 10218"/>
              <a:gd name="connsiteY1" fmla="*/ 239 h 11532"/>
              <a:gd name="connsiteX2" fmla="*/ 8734 w 10218"/>
              <a:gd name="connsiteY2" fmla="*/ 1435 h 11532"/>
              <a:gd name="connsiteX3" fmla="*/ 10157 w 10218"/>
              <a:gd name="connsiteY3" fmla="*/ 3015 h 11532"/>
              <a:gd name="connsiteX4" fmla="*/ 6559 w 10218"/>
              <a:gd name="connsiteY4" fmla="*/ 9320 h 11532"/>
              <a:gd name="connsiteX5" fmla="*/ 2340 w 10218"/>
              <a:gd name="connsiteY5" fmla="*/ 11423 h 11532"/>
              <a:gd name="connsiteX6" fmla="*/ 209 w 10218"/>
              <a:gd name="connsiteY6" fmla="*/ 6429 h 11532"/>
              <a:gd name="connsiteX0" fmla="*/ 209 w 10937"/>
              <a:gd name="connsiteY0" fmla="*/ 6698 h 11801"/>
              <a:gd name="connsiteX1" fmla="*/ 7414 w 10937"/>
              <a:gd name="connsiteY1" fmla="*/ 508 h 11801"/>
              <a:gd name="connsiteX2" fmla="*/ 10727 w 10937"/>
              <a:gd name="connsiteY2" fmla="*/ 679 h 11801"/>
              <a:gd name="connsiteX3" fmla="*/ 10157 w 10937"/>
              <a:gd name="connsiteY3" fmla="*/ 3284 h 11801"/>
              <a:gd name="connsiteX4" fmla="*/ 6559 w 10937"/>
              <a:gd name="connsiteY4" fmla="*/ 9589 h 11801"/>
              <a:gd name="connsiteX5" fmla="*/ 2340 w 10937"/>
              <a:gd name="connsiteY5" fmla="*/ 11692 h 11801"/>
              <a:gd name="connsiteX6" fmla="*/ 209 w 10937"/>
              <a:gd name="connsiteY6" fmla="*/ 6698 h 11801"/>
              <a:gd name="connsiteX0" fmla="*/ 334 w 9875"/>
              <a:gd name="connsiteY0" fmla="*/ 4034 h 11771"/>
              <a:gd name="connsiteX1" fmla="*/ 6352 w 9875"/>
              <a:gd name="connsiteY1" fmla="*/ 328 h 11771"/>
              <a:gd name="connsiteX2" fmla="*/ 9665 w 9875"/>
              <a:gd name="connsiteY2" fmla="*/ 499 h 11771"/>
              <a:gd name="connsiteX3" fmla="*/ 9095 w 9875"/>
              <a:gd name="connsiteY3" fmla="*/ 3104 h 11771"/>
              <a:gd name="connsiteX4" fmla="*/ 5497 w 9875"/>
              <a:gd name="connsiteY4" fmla="*/ 9409 h 11771"/>
              <a:gd name="connsiteX5" fmla="*/ 1278 w 9875"/>
              <a:gd name="connsiteY5" fmla="*/ 11512 h 11771"/>
              <a:gd name="connsiteX6" fmla="*/ 334 w 9875"/>
              <a:gd name="connsiteY6" fmla="*/ 4034 h 11771"/>
              <a:gd name="connsiteX0" fmla="*/ 338 w 10066"/>
              <a:gd name="connsiteY0" fmla="*/ 3478 h 10036"/>
              <a:gd name="connsiteX1" fmla="*/ 6432 w 10066"/>
              <a:gd name="connsiteY1" fmla="*/ 330 h 10036"/>
              <a:gd name="connsiteX2" fmla="*/ 9787 w 10066"/>
              <a:gd name="connsiteY2" fmla="*/ 475 h 10036"/>
              <a:gd name="connsiteX3" fmla="*/ 9396 w 10066"/>
              <a:gd name="connsiteY3" fmla="*/ 3694 h 10036"/>
              <a:gd name="connsiteX4" fmla="*/ 5567 w 10066"/>
              <a:gd name="connsiteY4" fmla="*/ 8044 h 10036"/>
              <a:gd name="connsiteX5" fmla="*/ 1294 w 10066"/>
              <a:gd name="connsiteY5" fmla="*/ 9831 h 10036"/>
              <a:gd name="connsiteX6" fmla="*/ 338 w 10066"/>
              <a:gd name="connsiteY6" fmla="*/ 3478 h 10036"/>
              <a:gd name="connsiteX0" fmla="*/ 338 w 24670"/>
              <a:gd name="connsiteY0" fmla="*/ 19909 h 26467"/>
              <a:gd name="connsiteX1" fmla="*/ 6432 w 24670"/>
              <a:gd name="connsiteY1" fmla="*/ 16761 h 26467"/>
              <a:gd name="connsiteX2" fmla="*/ 24656 w 24670"/>
              <a:gd name="connsiteY2" fmla="*/ 16 h 26467"/>
              <a:gd name="connsiteX3" fmla="*/ 9396 w 24670"/>
              <a:gd name="connsiteY3" fmla="*/ 20125 h 26467"/>
              <a:gd name="connsiteX4" fmla="*/ 5567 w 24670"/>
              <a:gd name="connsiteY4" fmla="*/ 24475 h 26467"/>
              <a:gd name="connsiteX5" fmla="*/ 1294 w 24670"/>
              <a:gd name="connsiteY5" fmla="*/ 26262 h 26467"/>
              <a:gd name="connsiteX6" fmla="*/ 338 w 24670"/>
              <a:gd name="connsiteY6" fmla="*/ 19909 h 26467"/>
              <a:gd name="connsiteX0" fmla="*/ 1348 w 26296"/>
              <a:gd name="connsiteY0" fmla="*/ 21151 h 27709"/>
              <a:gd name="connsiteX1" fmla="*/ 21193 w 26296"/>
              <a:gd name="connsiteY1" fmla="*/ 4186 h 27709"/>
              <a:gd name="connsiteX2" fmla="*/ 25666 w 26296"/>
              <a:gd name="connsiteY2" fmla="*/ 1258 h 27709"/>
              <a:gd name="connsiteX3" fmla="*/ 10406 w 26296"/>
              <a:gd name="connsiteY3" fmla="*/ 21367 h 27709"/>
              <a:gd name="connsiteX4" fmla="*/ 6577 w 26296"/>
              <a:gd name="connsiteY4" fmla="*/ 25717 h 27709"/>
              <a:gd name="connsiteX5" fmla="*/ 2304 w 26296"/>
              <a:gd name="connsiteY5" fmla="*/ 27504 h 27709"/>
              <a:gd name="connsiteX6" fmla="*/ 1348 w 26296"/>
              <a:gd name="connsiteY6" fmla="*/ 21151 h 27709"/>
              <a:gd name="connsiteX0" fmla="*/ 2150 w 24499"/>
              <a:gd name="connsiteY0" fmla="*/ 22474 h 27676"/>
              <a:gd name="connsiteX1" fmla="*/ 19448 w 24499"/>
              <a:gd name="connsiteY1" fmla="*/ 4229 h 27676"/>
              <a:gd name="connsiteX2" fmla="*/ 23921 w 24499"/>
              <a:gd name="connsiteY2" fmla="*/ 1301 h 27676"/>
              <a:gd name="connsiteX3" fmla="*/ 8661 w 24499"/>
              <a:gd name="connsiteY3" fmla="*/ 21410 h 27676"/>
              <a:gd name="connsiteX4" fmla="*/ 4832 w 24499"/>
              <a:gd name="connsiteY4" fmla="*/ 25760 h 27676"/>
              <a:gd name="connsiteX5" fmla="*/ 559 w 24499"/>
              <a:gd name="connsiteY5" fmla="*/ 27547 h 27676"/>
              <a:gd name="connsiteX6" fmla="*/ 2150 w 24499"/>
              <a:gd name="connsiteY6" fmla="*/ 22474 h 27676"/>
              <a:gd name="connsiteX0" fmla="*/ 1636 w 25371"/>
              <a:gd name="connsiteY0" fmla="*/ 21613 h 27696"/>
              <a:gd name="connsiteX1" fmla="*/ 20293 w 25371"/>
              <a:gd name="connsiteY1" fmla="*/ 4201 h 27696"/>
              <a:gd name="connsiteX2" fmla="*/ 24766 w 25371"/>
              <a:gd name="connsiteY2" fmla="*/ 1273 h 27696"/>
              <a:gd name="connsiteX3" fmla="*/ 9506 w 25371"/>
              <a:gd name="connsiteY3" fmla="*/ 21382 h 27696"/>
              <a:gd name="connsiteX4" fmla="*/ 5677 w 25371"/>
              <a:gd name="connsiteY4" fmla="*/ 25732 h 27696"/>
              <a:gd name="connsiteX5" fmla="*/ 1404 w 25371"/>
              <a:gd name="connsiteY5" fmla="*/ 27519 h 27696"/>
              <a:gd name="connsiteX6" fmla="*/ 1636 w 25371"/>
              <a:gd name="connsiteY6" fmla="*/ 21613 h 27696"/>
              <a:gd name="connsiteX0" fmla="*/ 1636 w 25139"/>
              <a:gd name="connsiteY0" fmla="*/ 21214 h 27297"/>
              <a:gd name="connsiteX1" fmla="*/ 18466 w 25139"/>
              <a:gd name="connsiteY1" fmla="*/ 5445 h 27297"/>
              <a:gd name="connsiteX2" fmla="*/ 20293 w 25139"/>
              <a:gd name="connsiteY2" fmla="*/ 3802 h 27297"/>
              <a:gd name="connsiteX3" fmla="*/ 24766 w 25139"/>
              <a:gd name="connsiteY3" fmla="*/ 874 h 27297"/>
              <a:gd name="connsiteX4" fmla="*/ 9506 w 25139"/>
              <a:gd name="connsiteY4" fmla="*/ 20983 h 27297"/>
              <a:gd name="connsiteX5" fmla="*/ 5677 w 25139"/>
              <a:gd name="connsiteY5" fmla="*/ 25333 h 27297"/>
              <a:gd name="connsiteX6" fmla="*/ 1404 w 25139"/>
              <a:gd name="connsiteY6" fmla="*/ 27120 h 27297"/>
              <a:gd name="connsiteX7" fmla="*/ 1636 w 25139"/>
              <a:gd name="connsiteY7" fmla="*/ 21214 h 27297"/>
              <a:gd name="connsiteX0" fmla="*/ 1154 w 24706"/>
              <a:gd name="connsiteY0" fmla="*/ 21357 h 27440"/>
              <a:gd name="connsiteX1" fmla="*/ 13076 w 24706"/>
              <a:gd name="connsiteY1" fmla="*/ 12398 h 27440"/>
              <a:gd name="connsiteX2" fmla="*/ 19811 w 24706"/>
              <a:gd name="connsiteY2" fmla="*/ 3945 h 27440"/>
              <a:gd name="connsiteX3" fmla="*/ 24284 w 24706"/>
              <a:gd name="connsiteY3" fmla="*/ 1017 h 27440"/>
              <a:gd name="connsiteX4" fmla="*/ 9024 w 24706"/>
              <a:gd name="connsiteY4" fmla="*/ 21126 h 27440"/>
              <a:gd name="connsiteX5" fmla="*/ 5195 w 24706"/>
              <a:gd name="connsiteY5" fmla="*/ 25476 h 27440"/>
              <a:gd name="connsiteX6" fmla="*/ 922 w 24706"/>
              <a:gd name="connsiteY6" fmla="*/ 27263 h 27440"/>
              <a:gd name="connsiteX7" fmla="*/ 1154 w 24706"/>
              <a:gd name="connsiteY7" fmla="*/ 21357 h 27440"/>
              <a:gd name="connsiteX0" fmla="*/ 1154 w 24692"/>
              <a:gd name="connsiteY0" fmla="*/ 21628 h 27711"/>
              <a:gd name="connsiteX1" fmla="*/ 13076 w 24692"/>
              <a:gd name="connsiteY1" fmla="*/ 12669 h 27711"/>
              <a:gd name="connsiteX2" fmla="*/ 19698 w 24692"/>
              <a:gd name="connsiteY2" fmla="*/ 3181 h 27711"/>
              <a:gd name="connsiteX3" fmla="*/ 24284 w 24692"/>
              <a:gd name="connsiteY3" fmla="*/ 1288 h 27711"/>
              <a:gd name="connsiteX4" fmla="*/ 9024 w 24692"/>
              <a:gd name="connsiteY4" fmla="*/ 21397 h 27711"/>
              <a:gd name="connsiteX5" fmla="*/ 5195 w 24692"/>
              <a:gd name="connsiteY5" fmla="*/ 25747 h 27711"/>
              <a:gd name="connsiteX6" fmla="*/ 922 w 24692"/>
              <a:gd name="connsiteY6" fmla="*/ 27534 h 27711"/>
              <a:gd name="connsiteX7" fmla="*/ 1154 w 24692"/>
              <a:gd name="connsiteY7" fmla="*/ 21628 h 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92" h="27711">
                <a:moveTo>
                  <a:pt x="1154" y="21628"/>
                </a:moveTo>
                <a:cubicBezTo>
                  <a:pt x="3180" y="19151"/>
                  <a:pt x="9967" y="15571"/>
                  <a:pt x="13076" y="12669"/>
                </a:cubicBezTo>
                <a:cubicBezTo>
                  <a:pt x="16185" y="9767"/>
                  <a:pt x="17830" y="5078"/>
                  <a:pt x="19698" y="3181"/>
                </a:cubicBezTo>
                <a:cubicBezTo>
                  <a:pt x="21566" y="1284"/>
                  <a:pt x="26063" y="-1748"/>
                  <a:pt x="24284" y="1288"/>
                </a:cubicBezTo>
                <a:cubicBezTo>
                  <a:pt x="22505" y="4324"/>
                  <a:pt x="12205" y="17321"/>
                  <a:pt x="9024" y="21397"/>
                </a:cubicBezTo>
                <a:cubicBezTo>
                  <a:pt x="5843" y="25473"/>
                  <a:pt x="6545" y="24724"/>
                  <a:pt x="5195" y="25747"/>
                </a:cubicBezTo>
                <a:cubicBezTo>
                  <a:pt x="3845" y="26770"/>
                  <a:pt x="1595" y="28220"/>
                  <a:pt x="922" y="27534"/>
                </a:cubicBezTo>
                <a:cubicBezTo>
                  <a:pt x="249" y="26848"/>
                  <a:pt x="-872" y="24106"/>
                  <a:pt x="1154" y="21628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9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DE0D9D-BAE9-41EE-8920-C823CE5D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570C94-9031-4668-9A60-3DD2B919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7F1ED-D46C-447A-ADF8-DE236AE8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Изображение выглядит как человек, катается на лыжах&#10;&#10;Автоматически созданное описание">
            <a:extLst>
              <a:ext uri="{FF2B5EF4-FFF2-40B4-BE49-F238E27FC236}">
                <a16:creationId xmlns:a16="http://schemas.microsoft.com/office/drawing/2014/main" id="{84230BBA-38F7-42F1-8EEA-87BA1C014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9743" y="4180114"/>
            <a:ext cx="6565743" cy="2677885"/>
          </a:xfrm>
          <a:prstGeom prst="rect">
            <a:avLst/>
          </a:prstGeom>
        </p:spPr>
      </p:pic>
      <p:sp>
        <p:nvSpPr>
          <p:cNvPr id="9" name="Блок-схема: подготовка 8">
            <a:extLst>
              <a:ext uri="{FF2B5EF4-FFF2-40B4-BE49-F238E27FC236}">
                <a16:creationId xmlns:a16="http://schemas.microsoft.com/office/drawing/2014/main" id="{BE916754-89D7-474D-BCEA-2F050316A7C1}"/>
              </a:ext>
            </a:extLst>
          </p:cNvPr>
          <p:cNvSpPr/>
          <p:nvPr userDrawn="1"/>
        </p:nvSpPr>
        <p:spPr>
          <a:xfrm rot="2913810">
            <a:off x="8732202" y="-979937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57" y="2112694"/>
            <a:ext cx="7091259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52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человек, катается на лыжах&#10;&#10;Автоматически созданное описание">
            <a:extLst>
              <a:ext uri="{FF2B5EF4-FFF2-40B4-BE49-F238E27FC236}">
                <a16:creationId xmlns:a16="http://schemas.microsoft.com/office/drawing/2014/main" id="{A4DD0ED0-EB2E-492A-96B3-D7E000F1E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917" y="4077196"/>
            <a:ext cx="6818083" cy="278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B1C2B7B-7142-47F9-AF11-2C9EBDC2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054209-3BE7-4368-A9EF-E600887F3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1D74B9-95DE-48D5-9B58-79F99AC5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3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41152-4C68-4D00-AF86-91B0CEECC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A9E78C-E6B3-420F-AB20-68BB2A0C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0AA42B-6821-40D1-87E4-85525481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DA0864-7692-4562-8E27-D5BF4199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62803-F3E9-4358-BF9C-9D90029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12CDC-EF1F-49E1-AAFA-51AE3F772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45883-C223-4357-8EAB-6E2FB5C12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E12D9F-3544-4F7D-B895-5A141FF09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5AC944-3F9B-4171-B94F-809956423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C8BBA4-3561-4386-B297-85B000CB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F86D95-1EF4-4D86-8C24-26D6CB84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E40CC-2DEF-492D-8BD7-0AB04A53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15BD96-B477-40AD-B52D-704AF96CD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EC4CE4-584C-4A80-9BA6-81710A9A3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7D77F5-BC67-4395-B0FE-786C5A9A8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CCD36F-50A3-4879-9A16-CBC0BFAFD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11ED1A-D852-44D1-B814-8E782F8B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88F2A8-C2E9-4969-9E9A-D14AB805D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6B4217-CB1E-425F-BBAF-FEBE1FCD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F097B-DB91-4A3D-BBE2-0527D893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BC59C2-76F8-47C8-B192-E3EB630BA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F1B5A6-812C-4F0E-A9CB-2A88D278E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6F94-6A76-4546-AB4E-8591D96FEAC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D50E00-61C0-4B29-B7D8-FC936E63E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B8AB7E-74FF-4748-81E1-8481B38CA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6"/>
            <a:extLst>
              <a:ext uri="{FF2B5EF4-FFF2-40B4-BE49-F238E27FC236}">
                <a16:creationId xmlns:a16="http://schemas.microsoft.com/office/drawing/2014/main" id="{2A6D8B76-6E1C-4995-A072-EAA7935A06C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6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5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C722F-1249-4DE4-9AA4-23E22521E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228" y="1337722"/>
            <a:ext cx="11335658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ru-RU" dirty="0">
                <a:solidFill>
                  <a:srgbClr val="3C2C8E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solidFill>
                  <a:srgbClr val="3C2C8E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solidFill>
                  <a:srgbClr val="3C2C8E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solidFill>
                  <a:srgbClr val="3C2C8E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solidFill>
                  <a:srgbClr val="3C2C8E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solidFill>
                  <a:srgbClr val="3C2C8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rgbClr val="3C2C8E"/>
                </a:solidFill>
                <a:latin typeface="Arial Black" pitchFamily="34" charset="0"/>
                <a:cs typeface="Mongolian Baiti" pitchFamily="66" charset="0"/>
              </a:rPr>
              <a:t>Профориентация </a:t>
            </a:r>
            <a:br>
              <a:rPr lang="ru-RU" sz="5600" dirty="0">
                <a:solidFill>
                  <a:srgbClr val="3C2C8E"/>
                </a:solidFill>
                <a:latin typeface="Arial Black" pitchFamily="34" charset="0"/>
                <a:cs typeface="Mongolian Baiti" pitchFamily="66" charset="0"/>
              </a:rPr>
            </a:br>
            <a:r>
              <a:rPr lang="ru-RU" sz="5600" dirty="0">
                <a:solidFill>
                  <a:srgbClr val="3C2C8E"/>
                </a:solidFill>
                <a:latin typeface="Arial Black" pitchFamily="34" charset="0"/>
                <a:cs typeface="Mongolian Baiti" pitchFamily="66" charset="0"/>
              </a:rPr>
              <a:t>в школе – современный взгляд и подход</a:t>
            </a:r>
            <a:br>
              <a:rPr lang="ru-RU" sz="5600" dirty="0">
                <a:solidFill>
                  <a:srgbClr val="3C2C8E"/>
                </a:solidFill>
                <a:latin typeface="Arial Black" pitchFamily="34" charset="0"/>
                <a:cs typeface="Mongolian Baiti" pitchFamily="66" charset="0"/>
              </a:rPr>
            </a:br>
            <a:endParaRPr lang="ru-RU" sz="5600" dirty="0">
              <a:latin typeface="Arial Black" pitchFamily="34" charset="0"/>
              <a:cs typeface="Mongolian Bait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6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143" y="655411"/>
            <a:ext cx="10515600" cy="1325563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br>
              <a:rPr lang="ru-RU" dirty="0">
                <a:solidFill>
                  <a:srgbClr val="002060"/>
                </a:solidFill>
                <a:latin typeface="Segoe Script" pitchFamily="66" charset="0"/>
              </a:rPr>
            </a:br>
            <a:br>
              <a:rPr lang="ru-RU" dirty="0">
                <a:solidFill>
                  <a:srgbClr val="002060"/>
                </a:solidFill>
                <a:latin typeface="Segoe Script" pitchFamily="66" charset="0"/>
              </a:rPr>
            </a:br>
            <a:r>
              <a:rPr lang="ru-RU" sz="5300" u="sng" dirty="0">
                <a:solidFill>
                  <a:srgbClr val="7030A0"/>
                </a:solidFill>
                <a:latin typeface="Segoe Script" pitchFamily="66" charset="0"/>
              </a:rPr>
              <a:t>Нетворкинг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300" dirty="0">
                <a:solidFill>
                  <a:schemeClr val="tx1"/>
                </a:solidFill>
                <a:latin typeface="Monotype Corsiva" pitchFamily="66" charset="0"/>
              </a:rPr>
              <a:t>- деятельность по созданию системы полезных для профессиональной деятельности или бизнеса социальных контактов.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2400" y="3352799"/>
            <a:ext cx="6749142" cy="328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94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707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90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66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8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https://klike.net/uploads/posts/2022-09/1662040213_j-2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90503" y="203993"/>
            <a:ext cx="2178188" cy="165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02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kazka-arkhyz.ru/wp-content/uploads/1/6/e/16e2eaf021e2b514f851888835e1cc4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8456" y="0"/>
            <a:ext cx="9187543" cy="68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904299" y="5332866"/>
            <a:ext cx="2287701" cy="152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94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Основные профориентационные методы</a:t>
            </a:r>
            <a:endParaRPr lang="ru-RU" dirty="0">
              <a:solidFill>
                <a:srgbClr val="000099"/>
              </a:solidFill>
            </a:endParaRPr>
          </a:p>
        </p:txBody>
      </p:sp>
      <p:grpSp>
        <p:nvGrpSpPr>
          <p:cNvPr id="4" name="Группа 11">
            <a:extLst>
              <a:ext uri="{FF2B5EF4-FFF2-40B4-BE49-F238E27FC236}">
                <a16:creationId xmlns:a16="http://schemas.microsoft.com/office/drawing/2014/main" id="{7B2C1255-44CB-30FB-3F04-91E5A19DCA8E}"/>
              </a:ext>
            </a:extLst>
          </p:cNvPr>
          <p:cNvGrpSpPr/>
          <p:nvPr/>
        </p:nvGrpSpPr>
        <p:grpSpPr>
          <a:xfrm>
            <a:off x="848293" y="1553029"/>
            <a:ext cx="4463933" cy="1825126"/>
            <a:chOff x="658200" y="2261271"/>
            <a:chExt cx="3545238" cy="1271639"/>
          </a:xfrm>
        </p:grpSpPr>
        <p:sp>
          <p:nvSpPr>
            <p:cNvPr id="5" name="Равнобедренный треугольник 86">
              <a:extLst>
                <a:ext uri="{FF2B5EF4-FFF2-40B4-BE49-F238E27FC236}">
                  <a16:creationId xmlns:a16="http://schemas.microsoft.com/office/drawing/2014/main" id="{8E51AE70-E766-BD40-B93E-E96AFE87FA4D}"/>
                </a:ext>
              </a:extLst>
            </p:cNvPr>
            <p:cNvSpPr/>
            <p:nvPr/>
          </p:nvSpPr>
          <p:spPr>
            <a:xfrm>
              <a:off x="3754653" y="2790433"/>
              <a:ext cx="360000" cy="74247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10">
              <a:extLst>
                <a:ext uri="{FF2B5EF4-FFF2-40B4-BE49-F238E27FC236}">
                  <a16:creationId xmlns:a16="http://schemas.microsoft.com/office/drawing/2014/main" id="{9EA55023-5D78-323D-D6F4-E9D536BD4DF4}"/>
                </a:ext>
              </a:extLst>
            </p:cNvPr>
            <p:cNvSpPr/>
            <p:nvPr/>
          </p:nvSpPr>
          <p:spPr>
            <a:xfrm>
              <a:off x="658200" y="2778859"/>
              <a:ext cx="360000" cy="74247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Трапеция 85">
              <a:extLst>
                <a:ext uri="{FF2B5EF4-FFF2-40B4-BE49-F238E27FC236}">
                  <a16:creationId xmlns:a16="http://schemas.microsoft.com/office/drawing/2014/main" id="{0F7FBA69-2BD4-F11E-EBA4-97F0012C8413}"/>
                </a:ext>
              </a:extLst>
            </p:cNvPr>
            <p:cNvSpPr/>
            <p:nvPr/>
          </p:nvSpPr>
          <p:spPr>
            <a:xfrm flipV="1">
              <a:off x="691154" y="2261271"/>
              <a:ext cx="3512284" cy="1271639"/>
            </a:xfrm>
            <a:prstGeom prst="trapezoid">
              <a:avLst/>
            </a:prstGeom>
            <a:solidFill>
              <a:schemeClr val="bg1"/>
            </a:solidFill>
            <a:ln w="25400">
              <a:noFill/>
              <a:prstDash val="lg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Трапеция 3">
              <a:extLst>
                <a:ext uri="{FF2B5EF4-FFF2-40B4-BE49-F238E27FC236}">
                  <a16:creationId xmlns:a16="http://schemas.microsoft.com/office/drawing/2014/main" id="{68C4E07F-5C27-2E3F-D80A-D325FB5BAE4F}"/>
                </a:ext>
              </a:extLst>
            </p:cNvPr>
            <p:cNvSpPr/>
            <p:nvPr/>
          </p:nvSpPr>
          <p:spPr>
            <a:xfrm flipV="1">
              <a:off x="779939" y="2297704"/>
              <a:ext cx="3334714" cy="1207349"/>
            </a:xfrm>
            <a:prstGeom prst="trapezoid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47">
              <a:extLst>
                <a:ext uri="{FF2B5EF4-FFF2-40B4-BE49-F238E27FC236}">
                  <a16:creationId xmlns:a16="http://schemas.microsoft.com/office/drawing/2014/main" id="{A2C8A283-6FB4-8476-FA25-D18E8F8B4872}"/>
                </a:ext>
              </a:extLst>
            </p:cNvPr>
            <p:cNvSpPr/>
            <p:nvPr/>
          </p:nvSpPr>
          <p:spPr>
            <a:xfrm>
              <a:off x="1018200" y="2449593"/>
              <a:ext cx="3005928" cy="900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600" b="1" dirty="0">
                  <a:solidFill>
                    <a:srgbClr val="002060"/>
                  </a:solidFill>
                  <a:latin typeface="Segoe Script" pitchFamily="66" charset="0"/>
                </a:rPr>
                <a:t>Информационно –</a:t>
              </a:r>
            </a:p>
            <a:p>
              <a:pPr algn="ctr"/>
              <a:r>
                <a:rPr lang="ru-RU" sz="2600" b="1" dirty="0">
                  <a:solidFill>
                    <a:srgbClr val="002060"/>
                  </a:solidFill>
                  <a:latin typeface="Segoe Script" pitchFamily="66" charset="0"/>
                </a:rPr>
                <a:t>просветительские</a:t>
              </a:r>
            </a:p>
            <a:p>
              <a:pPr algn="ctr"/>
              <a:r>
                <a:rPr lang="ru-RU" sz="2600" b="1" dirty="0">
                  <a:solidFill>
                    <a:srgbClr val="002060"/>
                  </a:solidFill>
                  <a:latin typeface="Segoe Script" pitchFamily="66" charset="0"/>
                </a:rPr>
                <a:t>методы</a:t>
              </a:r>
            </a:p>
          </p:txBody>
        </p:sp>
      </p:grpSp>
      <p:grpSp>
        <p:nvGrpSpPr>
          <p:cNvPr id="13" name="Группа 116">
            <a:extLst>
              <a:ext uri="{FF2B5EF4-FFF2-40B4-BE49-F238E27FC236}">
                <a16:creationId xmlns:a16="http://schemas.microsoft.com/office/drawing/2014/main" id="{5A76F645-4EA7-4F7A-9820-0FB091FAD416}"/>
              </a:ext>
            </a:extLst>
          </p:cNvPr>
          <p:cNvGrpSpPr/>
          <p:nvPr/>
        </p:nvGrpSpPr>
        <p:grpSpPr>
          <a:xfrm>
            <a:off x="991737" y="3831771"/>
            <a:ext cx="4552719" cy="1812883"/>
            <a:chOff x="658200" y="2261271"/>
            <a:chExt cx="3545238" cy="1271639"/>
          </a:xfrm>
        </p:grpSpPr>
        <p:sp>
          <p:nvSpPr>
            <p:cNvPr id="14" name="Равнобедренный треугольник 117">
              <a:extLst>
                <a:ext uri="{FF2B5EF4-FFF2-40B4-BE49-F238E27FC236}">
                  <a16:creationId xmlns:a16="http://schemas.microsoft.com/office/drawing/2014/main" id="{9DB16876-D47B-9D30-D3DA-AA7BEC92A5A6}"/>
                </a:ext>
              </a:extLst>
            </p:cNvPr>
            <p:cNvSpPr/>
            <p:nvPr/>
          </p:nvSpPr>
          <p:spPr>
            <a:xfrm>
              <a:off x="3754653" y="2790433"/>
              <a:ext cx="360000" cy="742477"/>
            </a:xfrm>
            <a:prstGeom prst="triangle">
              <a:avLst/>
            </a:prstGeom>
            <a:solidFill>
              <a:srgbClr val="7CCA6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Равнобедренный треугольник 118">
              <a:extLst>
                <a:ext uri="{FF2B5EF4-FFF2-40B4-BE49-F238E27FC236}">
                  <a16:creationId xmlns:a16="http://schemas.microsoft.com/office/drawing/2014/main" id="{23E30F99-3F3D-F2C8-DDA9-3C2C5EB8DC92}"/>
                </a:ext>
              </a:extLst>
            </p:cNvPr>
            <p:cNvSpPr/>
            <p:nvPr/>
          </p:nvSpPr>
          <p:spPr>
            <a:xfrm>
              <a:off x="658200" y="2778859"/>
              <a:ext cx="360000" cy="742477"/>
            </a:xfrm>
            <a:prstGeom prst="triangle">
              <a:avLst/>
            </a:prstGeom>
            <a:solidFill>
              <a:srgbClr val="7CCA6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Трапеция 119">
              <a:extLst>
                <a:ext uri="{FF2B5EF4-FFF2-40B4-BE49-F238E27FC236}">
                  <a16:creationId xmlns:a16="http://schemas.microsoft.com/office/drawing/2014/main" id="{CE027E87-3046-A74C-9A6E-7E69FC80361B}"/>
                </a:ext>
              </a:extLst>
            </p:cNvPr>
            <p:cNvSpPr/>
            <p:nvPr/>
          </p:nvSpPr>
          <p:spPr>
            <a:xfrm flipV="1">
              <a:off x="691154" y="2261271"/>
              <a:ext cx="3512284" cy="1271639"/>
            </a:xfrm>
            <a:prstGeom prst="trapezoid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lgDash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Трапеция 120">
              <a:extLst>
                <a:ext uri="{FF2B5EF4-FFF2-40B4-BE49-F238E27FC236}">
                  <a16:creationId xmlns:a16="http://schemas.microsoft.com/office/drawing/2014/main" id="{219E7AAD-FCD8-EF8D-A56F-BDB5F8CDCF63}"/>
                </a:ext>
              </a:extLst>
            </p:cNvPr>
            <p:cNvSpPr/>
            <p:nvPr/>
          </p:nvSpPr>
          <p:spPr>
            <a:xfrm flipV="1">
              <a:off x="779939" y="2297704"/>
              <a:ext cx="3334714" cy="1207349"/>
            </a:xfrm>
            <a:prstGeom prst="trapezoid">
              <a:avLst/>
            </a:prstGeom>
            <a:noFill/>
            <a:ln w="25400" cap="flat" cmpd="sng" algn="ctr">
              <a:solidFill>
                <a:srgbClr val="7CCA62"/>
              </a:solidFill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Прямоугольник 123">
              <a:extLst>
                <a:ext uri="{FF2B5EF4-FFF2-40B4-BE49-F238E27FC236}">
                  <a16:creationId xmlns:a16="http://schemas.microsoft.com/office/drawing/2014/main" id="{C10B9724-2D5A-B35E-6D1E-3F502644CB9E}"/>
                </a:ext>
              </a:extLst>
            </p:cNvPr>
            <p:cNvSpPr/>
            <p:nvPr/>
          </p:nvSpPr>
          <p:spPr>
            <a:xfrm>
              <a:off x="1018200" y="2706157"/>
              <a:ext cx="2884846" cy="6260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600" b="1" kern="0" dirty="0">
                  <a:solidFill>
                    <a:srgbClr val="002060"/>
                  </a:solidFill>
                  <a:latin typeface="Segoe Script" pitchFamily="66" charset="0"/>
                </a:rPr>
                <a:t>Диагностические</a:t>
              </a:r>
            </a:p>
            <a:p>
              <a:pPr lvl="0" algn="ctr"/>
              <a:r>
                <a:rPr lang="ru-RU" sz="2600" b="1" kern="0" dirty="0">
                  <a:solidFill>
                    <a:srgbClr val="002060"/>
                  </a:solidFill>
                  <a:latin typeface="Segoe Script" pitchFamily="66" charset="0"/>
                </a:rPr>
                <a:t>методы</a:t>
              </a:r>
            </a:p>
          </p:txBody>
        </p:sp>
      </p:grpSp>
      <p:grpSp>
        <p:nvGrpSpPr>
          <p:cNvPr id="22" name="Группа 88">
            <a:extLst>
              <a:ext uri="{FF2B5EF4-FFF2-40B4-BE49-F238E27FC236}">
                <a16:creationId xmlns:a16="http://schemas.microsoft.com/office/drawing/2014/main" id="{9267B574-6CC8-5589-8467-44C1019294C7}"/>
              </a:ext>
            </a:extLst>
          </p:cNvPr>
          <p:cNvGrpSpPr/>
          <p:nvPr/>
        </p:nvGrpSpPr>
        <p:grpSpPr>
          <a:xfrm>
            <a:off x="7226630" y="1776515"/>
            <a:ext cx="4092700" cy="1757340"/>
            <a:chOff x="658200" y="2261271"/>
            <a:chExt cx="3545238" cy="1271639"/>
          </a:xfrm>
        </p:grpSpPr>
        <p:sp>
          <p:nvSpPr>
            <p:cNvPr id="23" name="Равнобедренный треугольник 89">
              <a:extLst>
                <a:ext uri="{FF2B5EF4-FFF2-40B4-BE49-F238E27FC236}">
                  <a16:creationId xmlns:a16="http://schemas.microsoft.com/office/drawing/2014/main" id="{FBE45238-7B69-76BD-2CCB-ACC82F5983D2}"/>
                </a:ext>
              </a:extLst>
            </p:cNvPr>
            <p:cNvSpPr/>
            <p:nvPr/>
          </p:nvSpPr>
          <p:spPr>
            <a:xfrm>
              <a:off x="3754653" y="2790433"/>
              <a:ext cx="360000" cy="742477"/>
            </a:xfrm>
            <a:prstGeom prst="triangle">
              <a:avLst/>
            </a:prstGeom>
            <a:solidFill>
              <a:srgbClr val="009D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Равнобедренный треугольник 90">
              <a:extLst>
                <a:ext uri="{FF2B5EF4-FFF2-40B4-BE49-F238E27FC236}">
                  <a16:creationId xmlns:a16="http://schemas.microsoft.com/office/drawing/2014/main" id="{69ABD003-3B57-FAE4-4DED-2089CF01EFD7}"/>
                </a:ext>
              </a:extLst>
            </p:cNvPr>
            <p:cNvSpPr/>
            <p:nvPr/>
          </p:nvSpPr>
          <p:spPr>
            <a:xfrm>
              <a:off x="658200" y="2778859"/>
              <a:ext cx="360000" cy="742477"/>
            </a:xfrm>
            <a:prstGeom prst="triangle">
              <a:avLst/>
            </a:prstGeom>
            <a:solidFill>
              <a:srgbClr val="009D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Трапеция 91">
              <a:extLst>
                <a:ext uri="{FF2B5EF4-FFF2-40B4-BE49-F238E27FC236}">
                  <a16:creationId xmlns:a16="http://schemas.microsoft.com/office/drawing/2014/main" id="{BB57226C-C5EF-3B28-FD94-265718C36653}"/>
                </a:ext>
              </a:extLst>
            </p:cNvPr>
            <p:cNvSpPr/>
            <p:nvPr/>
          </p:nvSpPr>
          <p:spPr>
            <a:xfrm flipV="1">
              <a:off x="691154" y="2261271"/>
              <a:ext cx="3512284" cy="1271639"/>
            </a:xfrm>
            <a:prstGeom prst="trapezoid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lgDash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Трапеция 92">
              <a:extLst>
                <a:ext uri="{FF2B5EF4-FFF2-40B4-BE49-F238E27FC236}">
                  <a16:creationId xmlns:a16="http://schemas.microsoft.com/office/drawing/2014/main" id="{14A839AC-26FA-A61C-7807-18B0DE55E092}"/>
                </a:ext>
              </a:extLst>
            </p:cNvPr>
            <p:cNvSpPr/>
            <p:nvPr/>
          </p:nvSpPr>
          <p:spPr>
            <a:xfrm flipV="1">
              <a:off x="779939" y="2297704"/>
              <a:ext cx="3334714" cy="1207349"/>
            </a:xfrm>
            <a:prstGeom prst="trapezoid">
              <a:avLst/>
            </a:prstGeom>
            <a:noFill/>
            <a:ln w="25400" cap="flat" cmpd="sng" algn="ctr">
              <a:solidFill>
                <a:srgbClr val="009DD9"/>
              </a:solidFill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Прямоугольник 95">
              <a:extLst>
                <a:ext uri="{FF2B5EF4-FFF2-40B4-BE49-F238E27FC236}">
                  <a16:creationId xmlns:a16="http://schemas.microsoft.com/office/drawing/2014/main" id="{C1C0F389-BCD9-EF2B-65E8-060552E4129A}"/>
                </a:ext>
              </a:extLst>
            </p:cNvPr>
            <p:cNvSpPr/>
            <p:nvPr/>
          </p:nvSpPr>
          <p:spPr>
            <a:xfrm>
              <a:off x="1049807" y="2389107"/>
              <a:ext cx="2884846" cy="1002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kern="0" dirty="0">
                  <a:solidFill>
                    <a:srgbClr val="002060"/>
                  </a:solidFill>
                  <a:latin typeface="Segoe Script" pitchFamily="66" charset="0"/>
                </a:rPr>
                <a:t>Тренинговые</a:t>
              </a:r>
            </a:p>
            <a:p>
              <a:pPr lvl="0" algn="ctr"/>
              <a:r>
                <a:rPr lang="ru-RU" sz="2800" b="1" kern="0" dirty="0">
                  <a:solidFill>
                    <a:srgbClr val="002060"/>
                  </a:solidFill>
                  <a:latin typeface="Segoe Script" pitchFamily="66" charset="0"/>
                </a:rPr>
                <a:t>(активные) методы</a:t>
              </a:r>
              <a:endPara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itchFamily="66" charset="0"/>
              </a:endParaRPr>
            </a:p>
          </p:txBody>
        </p:sp>
      </p:grpSp>
      <p:grpSp>
        <p:nvGrpSpPr>
          <p:cNvPr id="31" name="Группа 106">
            <a:extLst>
              <a:ext uri="{FF2B5EF4-FFF2-40B4-BE49-F238E27FC236}">
                <a16:creationId xmlns:a16="http://schemas.microsoft.com/office/drawing/2014/main" id="{87735933-8AE6-CDEA-4613-7BBA693B163F}"/>
              </a:ext>
            </a:extLst>
          </p:cNvPr>
          <p:cNvGrpSpPr/>
          <p:nvPr/>
        </p:nvGrpSpPr>
        <p:grpSpPr>
          <a:xfrm>
            <a:off x="7017715" y="3831772"/>
            <a:ext cx="4114742" cy="1808766"/>
            <a:chOff x="658200" y="2261271"/>
            <a:chExt cx="3545238" cy="1271639"/>
          </a:xfrm>
        </p:grpSpPr>
        <p:sp>
          <p:nvSpPr>
            <p:cNvPr id="32" name="Равнобедренный треугольник 107">
              <a:extLst>
                <a:ext uri="{FF2B5EF4-FFF2-40B4-BE49-F238E27FC236}">
                  <a16:creationId xmlns:a16="http://schemas.microsoft.com/office/drawing/2014/main" id="{4BFC77BD-0C31-5F1B-3090-A542ECBF58AE}"/>
                </a:ext>
              </a:extLst>
            </p:cNvPr>
            <p:cNvSpPr/>
            <p:nvPr/>
          </p:nvSpPr>
          <p:spPr>
            <a:xfrm>
              <a:off x="3754653" y="2790433"/>
              <a:ext cx="360000" cy="742477"/>
            </a:xfrm>
            <a:prstGeom prst="triangle">
              <a:avLst/>
            </a:prstGeom>
            <a:solidFill>
              <a:srgbClr val="10CF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Равнобедренный треугольник 108">
              <a:extLst>
                <a:ext uri="{FF2B5EF4-FFF2-40B4-BE49-F238E27FC236}">
                  <a16:creationId xmlns:a16="http://schemas.microsoft.com/office/drawing/2014/main" id="{B2E35204-793E-B1F1-0847-EF7956829AA8}"/>
                </a:ext>
              </a:extLst>
            </p:cNvPr>
            <p:cNvSpPr/>
            <p:nvPr/>
          </p:nvSpPr>
          <p:spPr>
            <a:xfrm>
              <a:off x="658200" y="2778859"/>
              <a:ext cx="360000" cy="742477"/>
            </a:xfrm>
            <a:prstGeom prst="triangle">
              <a:avLst/>
            </a:prstGeom>
            <a:solidFill>
              <a:srgbClr val="10CF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Трапеция 109">
              <a:extLst>
                <a:ext uri="{FF2B5EF4-FFF2-40B4-BE49-F238E27FC236}">
                  <a16:creationId xmlns:a16="http://schemas.microsoft.com/office/drawing/2014/main" id="{81E7FF95-DC4F-6FF0-BA2B-C45D1E5867B8}"/>
                </a:ext>
              </a:extLst>
            </p:cNvPr>
            <p:cNvSpPr/>
            <p:nvPr/>
          </p:nvSpPr>
          <p:spPr>
            <a:xfrm flipV="1">
              <a:off x="691154" y="2261271"/>
              <a:ext cx="3512284" cy="1271639"/>
            </a:xfrm>
            <a:prstGeom prst="trapezoid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lgDash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Трапеция 110">
              <a:extLst>
                <a:ext uri="{FF2B5EF4-FFF2-40B4-BE49-F238E27FC236}">
                  <a16:creationId xmlns:a16="http://schemas.microsoft.com/office/drawing/2014/main" id="{1BAFD606-D553-7DA8-5895-289126E38231}"/>
                </a:ext>
              </a:extLst>
            </p:cNvPr>
            <p:cNvSpPr/>
            <p:nvPr/>
          </p:nvSpPr>
          <p:spPr>
            <a:xfrm flipV="1">
              <a:off x="779939" y="2297704"/>
              <a:ext cx="3334714" cy="1207349"/>
            </a:xfrm>
            <a:prstGeom prst="trapezoid">
              <a:avLst/>
            </a:prstGeom>
            <a:noFill/>
            <a:ln w="25400" cap="flat" cmpd="sng" algn="ctr">
              <a:solidFill>
                <a:srgbClr val="10CF9B"/>
              </a:solidFill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Прямоугольник 113">
              <a:extLst>
                <a:ext uri="{FF2B5EF4-FFF2-40B4-BE49-F238E27FC236}">
                  <a16:creationId xmlns:a16="http://schemas.microsoft.com/office/drawing/2014/main" id="{A544D82E-2E40-1C26-DAC6-7FEFFB1F36E4}"/>
                </a:ext>
              </a:extLst>
            </p:cNvPr>
            <p:cNvSpPr/>
            <p:nvPr/>
          </p:nvSpPr>
          <p:spPr>
            <a:xfrm>
              <a:off x="1018200" y="2706157"/>
              <a:ext cx="2884846" cy="367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kern="0" dirty="0">
                  <a:solidFill>
                    <a:srgbClr val="002060"/>
                  </a:solidFill>
                  <a:latin typeface="Segoe Script" pitchFamily="66" charset="0"/>
                </a:rPr>
                <a:t>Консультации</a:t>
              </a:r>
              <a:endPara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84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D77EB-E2EA-449B-B17A-7515526AC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43" y="126726"/>
            <a:ext cx="10918371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latin typeface="Segoe Script" pitchFamily="66" charset="0"/>
                <a:ea typeface="Times New Roman"/>
              </a:rPr>
              <a:t>Циклы профориентационных часов </a:t>
            </a:r>
            <a:endParaRPr lang="ru-RU" sz="4800" dirty="0">
              <a:solidFill>
                <a:srgbClr val="002060"/>
              </a:solidFill>
              <a:latin typeface="Segoe Script" pitchFamily="66" charset="0"/>
            </a:endParaRPr>
          </a:p>
        </p:txBody>
      </p:sp>
      <p:pic>
        <p:nvPicPr>
          <p:cNvPr id="8" name="Рисунок 7" descr="https://sun9-10.userapi.com/impg/xoUQs5SRHq5LupH1tW-dJQr9v1giZfIVKwcUFg/fneFZrFws60.jpg?size=2560x1920&amp;quality=95&amp;sign=fffbeda293c8f64f62875a71d25ee553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372" y="1299030"/>
            <a:ext cx="3541485" cy="33527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s://sun9-18.userapi.com/impg/dPV-GRE-HRrog-Rb7DMfE7JvFJEAAnAMiev9vw/oL9tbQnm_qw.jpg?size=1280x960&amp;quality=95&amp;sign=3ede2ac16a85e4d2cc5f757890c3203b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857" y="1745914"/>
            <a:ext cx="3651247" cy="3585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0104" y="2670628"/>
            <a:ext cx="4346123" cy="3259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67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773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latin typeface="Segoe Script" pitchFamily="66" charset="0"/>
              </a:rPr>
              <a:t>Уроки от профессионалов</a:t>
            </a:r>
          </a:p>
        </p:txBody>
      </p:sp>
      <p:pic>
        <p:nvPicPr>
          <p:cNvPr id="4" name="Объект 3" descr="https://sun9-76.userapi.com/impg/f3NujUUULrZY219h0Qxsc7rnZIboHsiQoRnsiQ/7QGsn_hVoYA.jpg?size=2560x1920&amp;quality=95&amp;sign=b887547c4327a9feaef3fc847d165fd8&amp;type=album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06" y="1066795"/>
            <a:ext cx="3788226" cy="2866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https://sun9-45.userapi.com/impg/cJo3WnyxK33x28Qmkqh5J2thkSoFVXYw0HrAEw/Nyqkck6R_ps.jpg?size=1280x960&amp;quality=95&amp;sign=c51aa679464299d7bfa61b1e1b8ee47b&amp;type=albu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045403" y="1211941"/>
            <a:ext cx="3918857" cy="2939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9.userapi.com/impg/XADJd5k2OVEt1I7_fUvPijZEGFrnh_jQ4uWrZw/lHRPS34ggsw.jpg?size=1600x1200&amp;quality=95&amp;sign=9c71d476aab132044b8b986456fd1496&amp;type=album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88230"/>
            <a:ext cx="3972832" cy="29526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6" name="Picture 6" descr="https://sun9-68.userapi.com/impg/dIiwixXwrNKErFl_jIkd_hloHoSAEY3aFQfoTQ/jxRh9loZ9EY.jpg?size=1600x1200&amp;quality=95&amp;sign=3921730f724a7e1fb589cd9148899cb0&amp;type=album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2832" y="3788229"/>
            <a:ext cx="4064001" cy="29526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8" name="Picture 8" descr="https://sun9-49.userapi.com/impg/kf4YShlevR-KEfEn4WuyyniOoOx-uJ_S5g4Paw/qUDUdXwsSe4.jpg?size=1280x960&amp;quality=95&amp;sign=72c113739ece379fdb0aef7408e2752a&amp;type=album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96795" y="3933370"/>
            <a:ext cx="3730748" cy="2807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9382" y="1211941"/>
            <a:ext cx="3558161" cy="26686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19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Segoe Script" pitchFamily="66" charset="0"/>
              </a:rPr>
              <a:t>Экскурсии</a:t>
            </a:r>
          </a:p>
        </p:txBody>
      </p:sp>
      <p:pic>
        <p:nvPicPr>
          <p:cNvPr id="4" name="Рисунок 3" descr="https://sun9-1.userapi.com/impg/EgN0RBpqQP0EbrUSRpH6ETeXaXtA5XtcQOUVzA/mW0_gBt7QEI.jpg?size=1200x1600&amp;quality=95&amp;sign=d39c9292d5a1c919886967a24b000006&amp;type=album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975" y="1640114"/>
            <a:ext cx="3770538" cy="4368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https://sun9-38.userapi.com/impg/UYDy47ZhOcF4zU6ZB4SX2JE9NLcd80yxthGXxg/sr6qKNQF9HE.jpg?size=1600x900&amp;quality=95&amp;sign=4f7c56fd580d708759dc5d5a3d164ea8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8513" y="1354454"/>
            <a:ext cx="4470401" cy="3024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AutoShape 2" descr="IMG-20230823-WA00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47491" y="3022438"/>
            <a:ext cx="4212280" cy="356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23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37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Segoe Script" pitchFamily="66" charset="0"/>
                <a:ea typeface="Times New Roman"/>
              </a:rPr>
              <a:t>Деловые игры, бизнес-симуляции</a:t>
            </a:r>
            <a:endParaRPr lang="ru-RU" sz="4000" dirty="0">
              <a:solidFill>
                <a:srgbClr val="002060"/>
              </a:solidFill>
              <a:latin typeface="Segoe Script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286" y="1335311"/>
            <a:ext cx="3243502" cy="3863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sun9-37.userapi.com/impg/ypfvJWiADxl48iE5t0x-FawFLkOgSGLf4dsNNg/6lhAdLWYy5k.jpg?size=1280x853&amp;quality=95&amp;sign=f302a3a83b5b450df0bca9830a092261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8397" y="1335311"/>
            <a:ext cx="3541489" cy="3164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s://sun9-39.userapi.com/impg/_sTCiaaxe0Rlr0r8elE0uPJljaAtVidBJwUQ4g/2CaVpd3g4dA.jpg?size=1200x1600&amp;quality=95&amp;sign=5c88bd6d430347fb8b8e3f582bdf8e60&amp;type=album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5406" y="1335311"/>
            <a:ext cx="2910113" cy="3164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ttps://zeyasosh1.obramur.ru/upload/iblock/fc3/fj22r29vx0oytrlfe7un3prwn1j2mnhq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829" y="4216400"/>
            <a:ext cx="3962400" cy="264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4" name="Picture 6" descr="https://sun9-46.userapi.com/impg/rWEE31iQ3w9tK337kvpzC2HXWZGys7-tMPt03A/FpJqglmP8jk.jpg?size=1280x720&amp;quality=95&amp;sign=971d6171c077ecc41e8566b89f262118&amp;type=album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5406" y="4270601"/>
            <a:ext cx="4690131" cy="2638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https://sun9-46.userapi.com/impg/LWiNtYvRviBFqW6wXKwrb-p1HiEI9sclGRbE8g/GJO3FxJZRHY.jpg?size=1600x1200&amp;quality=95&amp;sign=30a503b450f8d56d5429afb4d4346d95&amp;type=album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5537" y="4270600"/>
            <a:ext cx="3176463" cy="2587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92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62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latin typeface="Segoe Script" pitchFamily="66" charset="0"/>
              </a:rPr>
              <a:t>Интернет-ресурсы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1143" y="1001485"/>
            <a:ext cx="4557486" cy="3048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6629" y="1001485"/>
            <a:ext cx="3570514" cy="3618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33713" y="4049486"/>
            <a:ext cx="4484916" cy="2680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7885" y="3974348"/>
            <a:ext cx="4397829" cy="2830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57" y="365125"/>
            <a:ext cx="11451771" cy="137659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Образовательное событие  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latin typeface="Segoe Script" pitchFamily="66" charset="0"/>
              </a:rPr>
              <a:t>«Горизонт профессий будущего»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1028" y="1654628"/>
            <a:ext cx="3512456" cy="2235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9337" y="3795486"/>
            <a:ext cx="4400549" cy="2960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7771" y="1654628"/>
            <a:ext cx="4339771" cy="3004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6696" y="4259022"/>
            <a:ext cx="4050845" cy="2497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57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68</Words>
  <Application>Microsoft Office PowerPoint</Application>
  <PresentationFormat>Широкоэкранный</PresentationFormat>
  <Paragraphs>17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Monotype Corsiva</vt:lpstr>
      <vt:lpstr>Segoe Script</vt:lpstr>
      <vt:lpstr>Times New Roman</vt:lpstr>
      <vt:lpstr>Тема Office</vt:lpstr>
      <vt:lpstr>      Профориентация  в школе – современный взгляд и подход </vt:lpstr>
      <vt:lpstr>Презентация PowerPoint</vt:lpstr>
      <vt:lpstr>Основные профориентационные методы</vt:lpstr>
      <vt:lpstr>Циклы профориентационных часов </vt:lpstr>
      <vt:lpstr>Уроки от профессионалов</vt:lpstr>
      <vt:lpstr>Экскурсии</vt:lpstr>
      <vt:lpstr>Деловые игры, бизнес-симуляции</vt:lpstr>
      <vt:lpstr>Интернет-ресурсы</vt:lpstr>
      <vt:lpstr>Образовательное событие   «Горизонт профессий будущего»</vt:lpstr>
      <vt:lpstr>  Нетворкинг - деятельность по созданию системы полезных для профессиональной деятельности или бизнеса социальных контактов.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Ширшов К.В.</cp:lastModifiedBy>
  <cp:revision>39</cp:revision>
  <dcterms:created xsi:type="dcterms:W3CDTF">2021-05-07T08:34:05Z</dcterms:created>
  <dcterms:modified xsi:type="dcterms:W3CDTF">2023-08-29T08:21:00Z</dcterms:modified>
</cp:coreProperties>
</file>