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5" r:id="rId6"/>
    <p:sldId id="266" r:id="rId7"/>
    <p:sldId id="269" r:id="rId8"/>
    <p:sldId id="263" r:id="rId9"/>
    <p:sldId id="262" r:id="rId10"/>
    <p:sldId id="267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6789C-51B6-4329-9B2A-D29E45920894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0921A382-3C16-4BEF-8923-2FB0B66B49AD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3B3EEDF8-4AD4-4946-8487-C45A46A1281E}" type="parTrans" cxnId="{878B8978-23BE-48E7-AB1F-BFCE9F894C05}">
      <dgm:prSet/>
      <dgm:spPr/>
      <dgm:t>
        <a:bodyPr/>
        <a:lstStyle/>
        <a:p>
          <a:endParaRPr lang="ru-RU"/>
        </a:p>
      </dgm:t>
    </dgm:pt>
    <dgm:pt modelId="{0B2F02DA-3F1A-4523-9DD3-A3ADEC619B7F}" type="sibTrans" cxnId="{878B8978-23BE-48E7-AB1F-BFCE9F894C05}">
      <dgm:prSet/>
      <dgm:spPr/>
      <dgm:t>
        <a:bodyPr/>
        <a:lstStyle/>
        <a:p>
          <a:endParaRPr lang="ru-RU"/>
        </a:p>
      </dgm:t>
    </dgm:pt>
    <dgm:pt modelId="{1026A1F0-26B1-4B0B-91B8-37BBC73E0B26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9D8EAE60-2759-456B-BCCE-5E93B5BA1B3F}" type="parTrans" cxnId="{C27AC602-AE6E-411D-951E-29DD849966BA}">
      <dgm:prSet/>
      <dgm:spPr/>
      <dgm:t>
        <a:bodyPr/>
        <a:lstStyle/>
        <a:p>
          <a:endParaRPr lang="ru-RU"/>
        </a:p>
      </dgm:t>
    </dgm:pt>
    <dgm:pt modelId="{C131A068-076E-4D01-9787-B1F37B2FB04A}" type="sibTrans" cxnId="{C27AC602-AE6E-411D-951E-29DD849966BA}">
      <dgm:prSet/>
      <dgm:spPr/>
      <dgm:t>
        <a:bodyPr/>
        <a:lstStyle/>
        <a:p>
          <a:endParaRPr lang="ru-RU"/>
        </a:p>
      </dgm:t>
    </dgm:pt>
    <dgm:pt modelId="{C1C57FED-C7BE-4299-8162-E7A1974B851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дети</a:t>
          </a:r>
          <a:endParaRPr lang="ru-RU" dirty="0"/>
        </a:p>
      </dgm:t>
    </dgm:pt>
    <dgm:pt modelId="{E2C71BCF-31D2-47E7-A75B-A684A0A294B5}" type="parTrans" cxnId="{0D59865D-E609-49F2-B738-C284BDEFCCEC}">
      <dgm:prSet/>
      <dgm:spPr/>
      <dgm:t>
        <a:bodyPr/>
        <a:lstStyle/>
        <a:p>
          <a:endParaRPr lang="ru-RU"/>
        </a:p>
      </dgm:t>
    </dgm:pt>
    <dgm:pt modelId="{EF6637DA-5DE9-407F-8AD2-628FE0A891CD}" type="sibTrans" cxnId="{0D59865D-E609-49F2-B738-C284BDEFCCEC}">
      <dgm:prSet/>
      <dgm:spPr/>
      <dgm:t>
        <a:bodyPr/>
        <a:lstStyle/>
        <a:p>
          <a:endParaRPr lang="ru-RU"/>
        </a:p>
      </dgm:t>
    </dgm:pt>
    <dgm:pt modelId="{8EA0599F-DAE0-42E6-AC73-7B5555E1A0A3}" type="pres">
      <dgm:prSet presAssocID="{70F6789C-51B6-4329-9B2A-D29E45920894}" presName="compositeShape" presStyleCnt="0">
        <dgm:presLayoutVars>
          <dgm:chMax val="7"/>
          <dgm:dir/>
          <dgm:resizeHandles val="exact"/>
        </dgm:presLayoutVars>
      </dgm:prSet>
      <dgm:spPr/>
    </dgm:pt>
    <dgm:pt modelId="{EF5D433D-41E5-44C0-8E9E-BC1A48093A96}" type="pres">
      <dgm:prSet presAssocID="{70F6789C-51B6-4329-9B2A-D29E45920894}" presName="wedge1" presStyleLbl="node1" presStyleIdx="0" presStyleCnt="3" custScaleX="108348" custScaleY="107460" custLinFactNeighborX="874" custLinFactNeighborY="1830"/>
      <dgm:spPr/>
      <dgm:t>
        <a:bodyPr/>
        <a:lstStyle/>
        <a:p>
          <a:endParaRPr lang="ru-RU"/>
        </a:p>
      </dgm:t>
    </dgm:pt>
    <dgm:pt modelId="{3C7DCF1A-31B9-4200-93A4-07D9142787AF}" type="pres">
      <dgm:prSet presAssocID="{70F6789C-51B6-4329-9B2A-D29E45920894}" presName="dummy1a" presStyleCnt="0"/>
      <dgm:spPr/>
    </dgm:pt>
    <dgm:pt modelId="{9BB09345-CDD6-4496-B995-E53A09B4BF80}" type="pres">
      <dgm:prSet presAssocID="{70F6789C-51B6-4329-9B2A-D29E45920894}" presName="dummy1b" presStyleCnt="0"/>
      <dgm:spPr/>
    </dgm:pt>
    <dgm:pt modelId="{06B671DB-E675-489D-B47E-2868AD3C7FA1}" type="pres">
      <dgm:prSet presAssocID="{70F6789C-51B6-4329-9B2A-D29E4592089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B1E87-096F-4A88-B072-EE3AD73876CA}" type="pres">
      <dgm:prSet presAssocID="{70F6789C-51B6-4329-9B2A-D29E45920894}" presName="wedge2" presStyleLbl="node1" presStyleIdx="1" presStyleCnt="3" custLinFactNeighborX="357" custLinFactNeighborY="-147"/>
      <dgm:spPr/>
      <dgm:t>
        <a:bodyPr/>
        <a:lstStyle/>
        <a:p>
          <a:endParaRPr lang="ru-RU"/>
        </a:p>
      </dgm:t>
    </dgm:pt>
    <dgm:pt modelId="{43069811-6C9D-4EAA-9B7C-7E520F4AE9C9}" type="pres">
      <dgm:prSet presAssocID="{70F6789C-51B6-4329-9B2A-D29E45920894}" presName="dummy2a" presStyleCnt="0"/>
      <dgm:spPr/>
    </dgm:pt>
    <dgm:pt modelId="{F6FB4A8C-0D14-42C0-BDBA-A7EFDF867884}" type="pres">
      <dgm:prSet presAssocID="{70F6789C-51B6-4329-9B2A-D29E45920894}" presName="dummy2b" presStyleCnt="0"/>
      <dgm:spPr/>
    </dgm:pt>
    <dgm:pt modelId="{1E2DFEB0-6085-4755-BC83-B3DEB52AEDFE}" type="pres">
      <dgm:prSet presAssocID="{70F6789C-51B6-4329-9B2A-D29E4592089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723E4-1953-4D0D-8DA4-693C387C701D}" type="pres">
      <dgm:prSet presAssocID="{70F6789C-51B6-4329-9B2A-D29E45920894}" presName="wedge3" presStyleLbl="node1" presStyleIdx="2" presStyleCnt="3"/>
      <dgm:spPr/>
      <dgm:t>
        <a:bodyPr/>
        <a:lstStyle/>
        <a:p>
          <a:endParaRPr lang="ru-RU"/>
        </a:p>
      </dgm:t>
    </dgm:pt>
    <dgm:pt modelId="{B9664482-80D1-45DC-9A44-6EDEE94E457E}" type="pres">
      <dgm:prSet presAssocID="{70F6789C-51B6-4329-9B2A-D29E45920894}" presName="dummy3a" presStyleCnt="0"/>
      <dgm:spPr/>
    </dgm:pt>
    <dgm:pt modelId="{2AD398AA-5DD0-4781-9344-B86CB82D95AE}" type="pres">
      <dgm:prSet presAssocID="{70F6789C-51B6-4329-9B2A-D29E45920894}" presName="dummy3b" presStyleCnt="0"/>
      <dgm:spPr/>
    </dgm:pt>
    <dgm:pt modelId="{31F72E9D-791E-48B8-AEBB-EE139BD08E20}" type="pres">
      <dgm:prSet presAssocID="{70F6789C-51B6-4329-9B2A-D29E4592089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4A16D-A23B-4990-B56C-8EDC763A9B48}" type="pres">
      <dgm:prSet presAssocID="{0B2F02DA-3F1A-4523-9DD3-A3ADEC619B7F}" presName="arrowWedge1" presStyleLbl="fgSibTrans2D1" presStyleIdx="0" presStyleCnt="3"/>
      <dgm:spPr/>
    </dgm:pt>
    <dgm:pt modelId="{CAA1D600-33CC-4F0C-98A8-AA2FD50D2BD0}" type="pres">
      <dgm:prSet presAssocID="{C131A068-076E-4D01-9787-B1F37B2FB04A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E887A296-B281-456A-AE7B-71D7D0755688}" type="pres">
      <dgm:prSet presAssocID="{EF6637DA-5DE9-407F-8AD2-628FE0A891CD}" presName="arrowWedge3" presStyleLbl="fgSibTrans2D1" presStyleIdx="2" presStyleCnt="3"/>
      <dgm:spPr/>
    </dgm:pt>
  </dgm:ptLst>
  <dgm:cxnLst>
    <dgm:cxn modelId="{878B8978-23BE-48E7-AB1F-BFCE9F894C05}" srcId="{70F6789C-51B6-4329-9B2A-D29E45920894}" destId="{0921A382-3C16-4BEF-8923-2FB0B66B49AD}" srcOrd="0" destOrd="0" parTransId="{3B3EEDF8-4AD4-4946-8487-C45A46A1281E}" sibTransId="{0B2F02DA-3F1A-4523-9DD3-A3ADEC619B7F}"/>
    <dgm:cxn modelId="{0D59865D-E609-49F2-B738-C284BDEFCCEC}" srcId="{70F6789C-51B6-4329-9B2A-D29E45920894}" destId="{C1C57FED-C7BE-4299-8162-E7A1974B8513}" srcOrd="2" destOrd="0" parTransId="{E2C71BCF-31D2-47E7-A75B-A684A0A294B5}" sibTransId="{EF6637DA-5DE9-407F-8AD2-628FE0A891CD}"/>
    <dgm:cxn modelId="{88E1C747-17C5-420B-B369-A5D54259FE8C}" type="presOf" srcId="{C1C57FED-C7BE-4299-8162-E7A1974B8513}" destId="{898723E4-1953-4D0D-8DA4-693C387C701D}" srcOrd="0" destOrd="0" presId="urn:microsoft.com/office/officeart/2005/8/layout/cycle8"/>
    <dgm:cxn modelId="{DC7CD78B-DC28-4C8D-8702-F2B145717AE2}" type="presOf" srcId="{70F6789C-51B6-4329-9B2A-D29E45920894}" destId="{8EA0599F-DAE0-42E6-AC73-7B5555E1A0A3}" srcOrd="0" destOrd="0" presId="urn:microsoft.com/office/officeart/2005/8/layout/cycle8"/>
    <dgm:cxn modelId="{6959568C-4E33-4D15-8223-5D0E9F94C49E}" type="presOf" srcId="{1026A1F0-26B1-4B0B-91B8-37BBC73E0B26}" destId="{B24B1E87-096F-4A88-B072-EE3AD73876CA}" srcOrd="0" destOrd="0" presId="urn:microsoft.com/office/officeart/2005/8/layout/cycle8"/>
    <dgm:cxn modelId="{919A6547-0F01-450A-A32D-AD5B57217245}" type="presOf" srcId="{1026A1F0-26B1-4B0B-91B8-37BBC73E0B26}" destId="{1E2DFEB0-6085-4755-BC83-B3DEB52AEDFE}" srcOrd="1" destOrd="0" presId="urn:microsoft.com/office/officeart/2005/8/layout/cycle8"/>
    <dgm:cxn modelId="{C27AC602-AE6E-411D-951E-29DD849966BA}" srcId="{70F6789C-51B6-4329-9B2A-D29E45920894}" destId="{1026A1F0-26B1-4B0B-91B8-37BBC73E0B26}" srcOrd="1" destOrd="0" parTransId="{9D8EAE60-2759-456B-BCCE-5E93B5BA1B3F}" sibTransId="{C131A068-076E-4D01-9787-B1F37B2FB04A}"/>
    <dgm:cxn modelId="{068A2B09-1BDA-419F-988F-C0DDEA46841D}" type="presOf" srcId="{0921A382-3C16-4BEF-8923-2FB0B66B49AD}" destId="{EF5D433D-41E5-44C0-8E9E-BC1A48093A96}" srcOrd="0" destOrd="0" presId="urn:microsoft.com/office/officeart/2005/8/layout/cycle8"/>
    <dgm:cxn modelId="{0E5A99BC-9ED6-4D83-A130-FADB28D1BDE3}" type="presOf" srcId="{C1C57FED-C7BE-4299-8162-E7A1974B8513}" destId="{31F72E9D-791E-48B8-AEBB-EE139BD08E20}" srcOrd="1" destOrd="0" presId="urn:microsoft.com/office/officeart/2005/8/layout/cycle8"/>
    <dgm:cxn modelId="{DD48DD58-9146-4271-BF60-B0A699330D83}" type="presOf" srcId="{0921A382-3C16-4BEF-8923-2FB0B66B49AD}" destId="{06B671DB-E675-489D-B47E-2868AD3C7FA1}" srcOrd="1" destOrd="0" presId="urn:microsoft.com/office/officeart/2005/8/layout/cycle8"/>
    <dgm:cxn modelId="{E705B0E1-1F07-4ABF-A9D9-37EBD8CD148D}" type="presParOf" srcId="{8EA0599F-DAE0-42E6-AC73-7B5555E1A0A3}" destId="{EF5D433D-41E5-44C0-8E9E-BC1A48093A96}" srcOrd="0" destOrd="0" presId="urn:microsoft.com/office/officeart/2005/8/layout/cycle8"/>
    <dgm:cxn modelId="{4E74EEB0-CDD4-4D3C-88F2-42892874E4E3}" type="presParOf" srcId="{8EA0599F-DAE0-42E6-AC73-7B5555E1A0A3}" destId="{3C7DCF1A-31B9-4200-93A4-07D9142787AF}" srcOrd="1" destOrd="0" presId="urn:microsoft.com/office/officeart/2005/8/layout/cycle8"/>
    <dgm:cxn modelId="{DCF4AD83-4D78-46AE-903E-8D795015263E}" type="presParOf" srcId="{8EA0599F-DAE0-42E6-AC73-7B5555E1A0A3}" destId="{9BB09345-CDD6-4496-B995-E53A09B4BF80}" srcOrd="2" destOrd="0" presId="urn:microsoft.com/office/officeart/2005/8/layout/cycle8"/>
    <dgm:cxn modelId="{82A75DDE-F2E1-4215-8C0E-BD2499EDFA40}" type="presParOf" srcId="{8EA0599F-DAE0-42E6-AC73-7B5555E1A0A3}" destId="{06B671DB-E675-489D-B47E-2868AD3C7FA1}" srcOrd="3" destOrd="0" presId="urn:microsoft.com/office/officeart/2005/8/layout/cycle8"/>
    <dgm:cxn modelId="{EECBAED7-41F6-4E8E-B5E8-8039241CBB4D}" type="presParOf" srcId="{8EA0599F-DAE0-42E6-AC73-7B5555E1A0A3}" destId="{B24B1E87-096F-4A88-B072-EE3AD73876CA}" srcOrd="4" destOrd="0" presId="urn:microsoft.com/office/officeart/2005/8/layout/cycle8"/>
    <dgm:cxn modelId="{AFDF8F0B-8797-4D10-B054-411B79D50968}" type="presParOf" srcId="{8EA0599F-DAE0-42E6-AC73-7B5555E1A0A3}" destId="{43069811-6C9D-4EAA-9B7C-7E520F4AE9C9}" srcOrd="5" destOrd="0" presId="urn:microsoft.com/office/officeart/2005/8/layout/cycle8"/>
    <dgm:cxn modelId="{9848DEC0-CC94-40F3-B8CF-75B5E0833334}" type="presParOf" srcId="{8EA0599F-DAE0-42E6-AC73-7B5555E1A0A3}" destId="{F6FB4A8C-0D14-42C0-BDBA-A7EFDF867884}" srcOrd="6" destOrd="0" presId="urn:microsoft.com/office/officeart/2005/8/layout/cycle8"/>
    <dgm:cxn modelId="{FE6336C6-D03E-466A-BDB5-ED9B5CFB66F4}" type="presParOf" srcId="{8EA0599F-DAE0-42E6-AC73-7B5555E1A0A3}" destId="{1E2DFEB0-6085-4755-BC83-B3DEB52AEDFE}" srcOrd="7" destOrd="0" presId="urn:microsoft.com/office/officeart/2005/8/layout/cycle8"/>
    <dgm:cxn modelId="{C48B3426-C8FD-43C4-BFF0-4C100D7C64EB}" type="presParOf" srcId="{8EA0599F-DAE0-42E6-AC73-7B5555E1A0A3}" destId="{898723E4-1953-4D0D-8DA4-693C387C701D}" srcOrd="8" destOrd="0" presId="urn:microsoft.com/office/officeart/2005/8/layout/cycle8"/>
    <dgm:cxn modelId="{1439CCCC-4C23-4B3F-84BB-A657B745483B}" type="presParOf" srcId="{8EA0599F-DAE0-42E6-AC73-7B5555E1A0A3}" destId="{B9664482-80D1-45DC-9A44-6EDEE94E457E}" srcOrd="9" destOrd="0" presId="urn:microsoft.com/office/officeart/2005/8/layout/cycle8"/>
    <dgm:cxn modelId="{9411E2FF-76DC-40E6-BE45-ED3E3884ADC6}" type="presParOf" srcId="{8EA0599F-DAE0-42E6-AC73-7B5555E1A0A3}" destId="{2AD398AA-5DD0-4781-9344-B86CB82D95AE}" srcOrd="10" destOrd="0" presId="urn:microsoft.com/office/officeart/2005/8/layout/cycle8"/>
    <dgm:cxn modelId="{E55581A8-860A-4762-931B-42AD8F1A397F}" type="presParOf" srcId="{8EA0599F-DAE0-42E6-AC73-7B5555E1A0A3}" destId="{31F72E9D-791E-48B8-AEBB-EE139BD08E20}" srcOrd="11" destOrd="0" presId="urn:microsoft.com/office/officeart/2005/8/layout/cycle8"/>
    <dgm:cxn modelId="{0360CFBF-516A-4C8D-BD98-2B1E1A1CAE74}" type="presParOf" srcId="{8EA0599F-DAE0-42E6-AC73-7B5555E1A0A3}" destId="{4604A16D-A23B-4990-B56C-8EDC763A9B48}" srcOrd="12" destOrd="0" presId="urn:microsoft.com/office/officeart/2005/8/layout/cycle8"/>
    <dgm:cxn modelId="{12E61EE6-735F-49EB-8C06-EC554D67CF2F}" type="presParOf" srcId="{8EA0599F-DAE0-42E6-AC73-7B5555E1A0A3}" destId="{CAA1D600-33CC-4F0C-98A8-AA2FD50D2BD0}" srcOrd="13" destOrd="0" presId="urn:microsoft.com/office/officeart/2005/8/layout/cycle8"/>
    <dgm:cxn modelId="{37F116B9-99AD-437F-9813-794371E5A030}" type="presParOf" srcId="{8EA0599F-DAE0-42E6-AC73-7B5555E1A0A3}" destId="{E887A296-B281-456A-AE7B-71D7D075568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D433D-41E5-44C0-8E9E-BC1A48093A96}">
      <dsp:nvSpPr>
        <dsp:cNvPr id="0" name=""/>
        <dsp:cNvSpPr/>
      </dsp:nvSpPr>
      <dsp:spPr>
        <a:xfrm>
          <a:off x="543698" y="164073"/>
          <a:ext cx="2331776" cy="2312665"/>
        </a:xfrm>
        <a:prstGeom prst="pie">
          <a:avLst>
            <a:gd name="adj1" fmla="val 16200000"/>
            <a:gd name="adj2" fmla="val 180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педагоги</a:t>
          </a:r>
          <a:endParaRPr lang="ru-RU" sz="1600" kern="1200" dirty="0"/>
        </a:p>
      </dsp:txBody>
      <dsp:txXfrm>
        <a:off x="1772599" y="654138"/>
        <a:ext cx="832777" cy="688293"/>
      </dsp:txXfrm>
    </dsp:sp>
    <dsp:sp modelId="{B24B1E87-096F-4A88-B072-EE3AD73876CA}">
      <dsp:nvSpPr>
        <dsp:cNvPr id="0" name=""/>
        <dsp:cNvSpPr/>
      </dsp:nvSpPr>
      <dsp:spPr>
        <a:xfrm>
          <a:off x="578077" y="278661"/>
          <a:ext cx="2152117" cy="215211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родители</a:t>
          </a:r>
          <a:endParaRPr lang="ru-RU" sz="1600" kern="1200" dirty="0"/>
        </a:p>
      </dsp:txBody>
      <dsp:txXfrm>
        <a:off x="1090486" y="1674975"/>
        <a:ext cx="1152920" cy="563649"/>
      </dsp:txXfrm>
    </dsp:sp>
    <dsp:sp modelId="{898723E4-1953-4D0D-8DA4-693C387C701D}">
      <dsp:nvSpPr>
        <dsp:cNvPr id="0" name=""/>
        <dsp:cNvSpPr/>
      </dsp:nvSpPr>
      <dsp:spPr>
        <a:xfrm>
          <a:off x="526071" y="204963"/>
          <a:ext cx="2152117" cy="2152117"/>
        </a:xfrm>
        <a:prstGeom prst="pie">
          <a:avLst>
            <a:gd name="adj1" fmla="val 9000000"/>
            <a:gd name="adj2" fmla="val 1620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дети</a:t>
          </a:r>
          <a:endParaRPr lang="ru-RU" sz="1600" kern="1200" dirty="0"/>
        </a:p>
      </dsp:txBody>
      <dsp:txXfrm>
        <a:off x="775358" y="661007"/>
        <a:ext cx="768613" cy="640511"/>
      </dsp:txXfrm>
    </dsp:sp>
    <dsp:sp modelId="{4604A16D-A23B-4990-B56C-8EDC763A9B48}">
      <dsp:nvSpPr>
        <dsp:cNvPr id="0" name=""/>
        <dsp:cNvSpPr/>
      </dsp:nvSpPr>
      <dsp:spPr>
        <a:xfrm>
          <a:off x="498976" y="109778"/>
          <a:ext cx="2418570" cy="241857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A1D600-33CC-4F0C-98A8-AA2FD50D2BD0}">
      <dsp:nvSpPr>
        <dsp:cNvPr id="0" name=""/>
        <dsp:cNvSpPr/>
      </dsp:nvSpPr>
      <dsp:spPr>
        <a:xfrm>
          <a:off x="444851" y="145298"/>
          <a:ext cx="2418570" cy="241857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87A296-B281-456A-AE7B-71D7D0755688}">
      <dsp:nvSpPr>
        <dsp:cNvPr id="0" name=""/>
        <dsp:cNvSpPr/>
      </dsp:nvSpPr>
      <dsp:spPr>
        <a:xfrm>
          <a:off x="392667" y="71737"/>
          <a:ext cx="2418570" cy="241857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Люда\Desktop\фоны (2)\5к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4" t="30727" r="52036" b="3856"/>
          <a:stretch/>
        </p:blipFill>
        <p:spPr bwMode="auto">
          <a:xfrm>
            <a:off x="2804746" y="2913385"/>
            <a:ext cx="3808336" cy="2740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27476" y="707366"/>
            <a:ext cx="588904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Взаимодействие ДОУ и семьи по физическому развитию и укреплению здоровья дошкольников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1846" y="5829299"/>
            <a:ext cx="450166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Тарабанько Л.А., 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 мдобу д/с № 4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6982"/>
            <a:ext cx="6752765" cy="422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a typeface="Calibri" pitchFamily="34" charset="0"/>
              </a:rPr>
              <a:t>Ожидаемые результаты</a:t>
            </a:r>
            <a:r>
              <a:rPr lang="ru-RU" sz="5400" dirty="0" smtClean="0">
                <a:solidFill>
                  <a:srgbClr val="FF0000"/>
                </a:solidFill>
                <a:ea typeface="Calibri" pitchFamily="34" charset="0"/>
              </a:rPr>
              <a:t>:</a:t>
            </a:r>
            <a:br>
              <a:rPr lang="ru-RU" sz="5400" dirty="0" smtClean="0">
                <a:solidFill>
                  <a:srgbClr val="FF0000"/>
                </a:solidFill>
                <a:ea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268084"/>
            <a:ext cx="6829006" cy="4845380"/>
          </a:xfrm>
        </p:spPr>
        <p:txBody>
          <a:bodyPr>
            <a:normAutofit fontScale="77500" lnSpcReduction="20000"/>
          </a:bodyPr>
          <a:lstStyle/>
          <a:p>
            <a:pPr algn="just" eaLnBrk="0" hangingPunct="0">
              <a:tabLst>
                <a:tab pos="990600" algn="l"/>
              </a:tabLst>
            </a:pPr>
            <a:endParaRPr lang="ru-RU" sz="3600" b="1" dirty="0" smtClean="0">
              <a:solidFill>
                <a:srgbClr val="FF0000"/>
              </a:solidFill>
              <a:ea typeface="Calibri" pitchFamily="34" charset="0"/>
            </a:endParaRP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</a:rPr>
              <a:t>Родители     становятся     партнерами     педагогов,  активными   участниками   воспитательно-образовательного   процесса;  </a:t>
            </a: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</a:rPr>
              <a:t>Распространение   положительного   семейного  опыта   воспитания  ребенка;</a:t>
            </a: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</a:rPr>
              <a:t>Повышение психолого-педагогической культуры родителей;</a:t>
            </a: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</a:rPr>
              <a:t>Развитие физических способностей детей и родителей в совместной деятельности;</a:t>
            </a:r>
          </a:p>
          <a:p>
            <a:pPr eaLnBrk="0" hangingPunct="0">
              <a:buFontTx/>
              <a:buChar char="•"/>
              <a:tabLst>
                <a:tab pos="990600" algn="l"/>
              </a:tabLst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</a:rPr>
              <a:t>Создание положительной эмоциональной среды общения между детьми, родителями и педагогами.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новые дети\ТРИС\DSC0969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175"/>
          <a:stretch/>
        </p:blipFill>
        <p:spPr bwMode="auto">
          <a:xfrm>
            <a:off x="163902" y="128380"/>
            <a:ext cx="4477109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новые дети\ТРИС\DSC097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48045" y="3252159"/>
            <a:ext cx="4098826" cy="32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новые дети\ТРИС\DSC09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31" y="3338423"/>
            <a:ext cx="4561950" cy="313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5442"/>
            <a:ext cx="8229600" cy="66423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и…..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9563750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923" y="2206474"/>
            <a:ext cx="62865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333" y="992038"/>
            <a:ext cx="8186468" cy="452431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3600" b="1" dirty="0" smtClean="0"/>
              <a:t>Физическое образование ребенка есть база для всего остального. Без правильного применения гигиены в развитии ребенка, без правильно поставленной физкультуры и спорта мы никогда не получим здорового поколения. </a:t>
            </a:r>
          </a:p>
          <a:p>
            <a:pPr algn="r"/>
            <a:r>
              <a:rPr lang="ru-RU" sz="3600" b="1" dirty="0" smtClean="0">
                <a:solidFill>
                  <a:srgbClr val="0000FF"/>
                </a:solidFill>
              </a:rPr>
              <a:t>                                      </a:t>
            </a:r>
            <a:r>
              <a:rPr lang="ru-RU" sz="3600" b="1" i="1" dirty="0" smtClean="0">
                <a:solidFill>
                  <a:srgbClr val="0000FF"/>
                </a:solidFill>
              </a:rPr>
              <a:t>А.В. Луначарский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42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СЕМЬЯ</a:t>
            </a:r>
            <a:r>
              <a:rPr lang="ru-RU" dirty="0" smtClean="0"/>
              <a:t> СПОРТ </a:t>
            </a:r>
            <a:r>
              <a:rPr lang="ru-RU" dirty="0" smtClean="0">
                <a:solidFill>
                  <a:srgbClr val="FFFF00"/>
                </a:solidFill>
              </a:rPr>
              <a:t>СЧАСТЬЕ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D:\новые дети\SAM_3740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6" t="4109" r="8607" b="16269"/>
          <a:stretch/>
        </p:blipFill>
        <p:spPr bwMode="auto">
          <a:xfrm>
            <a:off x="163902" y="1000664"/>
            <a:ext cx="8876581" cy="571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464" y="2424023"/>
            <a:ext cx="670272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Повышать педагогическую культуру родителей в вопросах физического   развития и воспитания ребёнка;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Активизировать интерес родителей и воспитанников к здоровому образу жизни и различным видам спорта;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Совершенствовать у детей и родителей физические умения и навыки в процессе  совместных занятий;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Помочь родителям и детям ощутить радость от общей деятельности.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занятия интересными, востребованными, прививать интерес к выполнению физических упражнений, закреплять его и поддерживать.</a:t>
            </a:r>
          </a:p>
          <a:p>
            <a:endParaRPr lang="ru-RU" b="1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1102" y="560717"/>
            <a:ext cx="660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родительского клуба «ТриС»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091" y="1293962"/>
            <a:ext cx="6305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Укрепление взаимодействия коллектива детского сада и семьи через нетрадиционные формы работы.</a:t>
            </a: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36762" y="2070341"/>
            <a:ext cx="333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333" y="905608"/>
            <a:ext cx="8333116" cy="563231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открытости и доверия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предоставление каждому родителю возможности знать и видеть, как развиваются и живут дети в детском саду;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активности и сознательности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участие педагогов и родителей в поиске новых эффективных методов и целенаправленной деятельности по оздоровлению себя и детей. 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комплексности и интегративности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решение оздоровительных задач совместно с родителями в системе всего учебно-воспитательного процесса и всех видов деятельности </a:t>
            </a:r>
          </a:p>
          <a:p>
            <a:pPr lvl="0"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согласованное установление  взаимосвязи семьи и детского сада таким образом, чтобы действия одного партнера обязательно сопровождались соответствующими действиями другого.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.Развитие и сотрудничество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т.е. включение родителей  в развивающее педагогическое пространство как равноправных субъектов (наряду с воспитателями и специалистами как субъектами саморазвития и профессионального самосовершенства).</a:t>
            </a:r>
          </a:p>
          <a:p>
            <a:pPr lvl="0"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661" y="202224"/>
            <a:ext cx="85746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Принципы работы детско-родительского клуба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19509"/>
            <a:ext cx="8229600" cy="43994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Родительский клуб «ТриС» - это: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233577"/>
            <a:ext cx="7113677" cy="38042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минимум теории – максимум практики</a:t>
            </a:r>
          </a:p>
          <a:p>
            <a:r>
              <a:rPr lang="ru-RU" sz="2800" dirty="0" smtClean="0"/>
              <a:t>активный поиск решений </a:t>
            </a:r>
          </a:p>
          <a:p>
            <a:r>
              <a:rPr lang="ru-RU" sz="2800" dirty="0" smtClean="0"/>
              <a:t>взаимодействие педагогов, родителей и детей</a:t>
            </a:r>
          </a:p>
          <a:p>
            <a:r>
              <a:rPr lang="ru-RU" sz="2800" dirty="0" smtClean="0"/>
              <a:t>использование видео, мультимедийных презентаций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527540" y="3968151"/>
          <a:ext cx="3381554" cy="2562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82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995" y="164141"/>
            <a:ext cx="4483270" cy="3260545"/>
          </a:xfrm>
        </p:spPr>
      </p:pic>
      <p:pic>
        <p:nvPicPr>
          <p:cNvPr id="5" name="Рисунок 4" descr="DSC08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527" y="3572865"/>
            <a:ext cx="4537496" cy="3106699"/>
          </a:xfrm>
          <a:prstGeom prst="rect">
            <a:avLst/>
          </a:prstGeom>
        </p:spPr>
      </p:pic>
      <p:pic>
        <p:nvPicPr>
          <p:cNvPr id="6" name="Рисунок 5" descr="DSC09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3924" y="3558416"/>
            <a:ext cx="4123427" cy="3101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57532"/>
            <a:ext cx="9144000" cy="5900467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sz="2800" b="1" dirty="0" smtClean="0"/>
              <a:t>разминка(5-10 минут в зависимости от возраста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специальные упражнения и игровые задания для профилактики  нарушений опорно-двигательного аппарата (5 – 10 мин.);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 обще развивающие упражнения в парах;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 гимнастика на фитболах (делают дети, мамы помогают)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 закрепление основных видов движений;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 упражнения с мячом, и другими атрибутами;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заключительная часть: совместные подвижные игры и эстафеты,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разучивание музыкально-ритмических упражнений (упражнения на степах).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1540"/>
            <a:ext cx="8229600" cy="6383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ПРОГРАММА ДЕТСКО-РОДИТЕЛЬСКИХ ЗАНЯТИЙ: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новые дети\ТРИС\DSC09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309" y="673100"/>
            <a:ext cx="3495384" cy="5356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новые дети\ТРИС\DSC096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67" t="9476" r="6059" b="19609"/>
          <a:stretch/>
        </p:blipFill>
        <p:spPr bwMode="auto">
          <a:xfrm>
            <a:off x="4192438" y="301924"/>
            <a:ext cx="4822166" cy="3114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новые дети\ср.гр. ТРИ С\DSC036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1063" y="3614468"/>
            <a:ext cx="4804913" cy="2908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317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СЕМЬЯ СПОРТ СЧАСТЬЕ</vt:lpstr>
      <vt:lpstr>Слайд 4</vt:lpstr>
      <vt:lpstr>Слайд 5</vt:lpstr>
      <vt:lpstr>Родительский клуб «ТриС» - это:  </vt:lpstr>
      <vt:lpstr>Слайд 7</vt:lpstr>
      <vt:lpstr> ПРОГРАММА ДЕТСКО-РОДИТЕЛЬСКИХ ЗАНЯТИЙ:</vt:lpstr>
      <vt:lpstr>Слайд 9</vt:lpstr>
      <vt:lpstr>Ожидаемые результаты: </vt:lpstr>
      <vt:lpstr>Слайд 11</vt:lpstr>
      <vt:lpstr>Спасибо за внимание и…..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Надежда</cp:lastModifiedBy>
  <cp:revision>45</cp:revision>
  <dcterms:created xsi:type="dcterms:W3CDTF">2014-08-01T19:25:21Z</dcterms:created>
  <dcterms:modified xsi:type="dcterms:W3CDTF">2016-09-12T06:29:58Z</dcterms:modified>
</cp:coreProperties>
</file>