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331" r:id="rId2"/>
    <p:sldId id="356" r:id="rId3"/>
    <p:sldId id="366" r:id="rId4"/>
    <p:sldId id="367" r:id="rId5"/>
    <p:sldId id="370" r:id="rId6"/>
    <p:sldId id="371" r:id="rId7"/>
    <p:sldId id="365" r:id="rId8"/>
    <p:sldId id="372" r:id="rId9"/>
    <p:sldId id="313" r:id="rId10"/>
    <p:sldId id="373" r:id="rId11"/>
    <p:sldId id="375" r:id="rId12"/>
    <p:sldId id="376" r:id="rId13"/>
    <p:sldId id="377" r:id="rId14"/>
    <p:sldId id="378" r:id="rId15"/>
    <p:sldId id="384" r:id="rId16"/>
    <p:sldId id="374" r:id="rId17"/>
    <p:sldId id="383" r:id="rId18"/>
    <p:sldId id="380" r:id="rId19"/>
    <p:sldId id="382" r:id="rId20"/>
    <p:sldId id="381" r:id="rId21"/>
    <p:sldId id="379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5" r:id="rId31"/>
    <p:sldId id="394" r:id="rId32"/>
    <p:sldId id="398" r:id="rId33"/>
    <p:sldId id="396" r:id="rId34"/>
    <p:sldId id="399" r:id="rId35"/>
    <p:sldId id="400" r:id="rId36"/>
    <p:sldId id="350" r:id="rId37"/>
    <p:sldId id="401" r:id="rId38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32D"/>
    <a:srgbClr val="1F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18" autoAdjust="0"/>
  </p:normalViewPr>
  <p:slideViewPr>
    <p:cSldViewPr snapToGrid="0" snapToObjects="1">
      <p:cViewPr varScale="1">
        <p:scale>
          <a:sx n="106" d="100"/>
          <a:sy n="106" d="100"/>
        </p:scale>
        <p:origin x="948" y="-136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чт 24.09.20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729885" y="867746"/>
            <a:ext cx="9961928" cy="4385816"/>
          </a:xfrm>
          <a:ln algn="ctr"/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механизма внедрения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целевой модели наставничества в образовательные организации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-417649" y="-59169"/>
            <a:ext cx="297173" cy="37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 anchor="ctr">
            <a:spAutoFit/>
          </a:bodyPr>
          <a:lstStyle/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r>
              <a:rPr lang="ru-RU" sz="2700">
                <a:latin typeface="Times New Roman" pitchFamily="18" charset="0"/>
                <a:ea typeface="TimesNewRomanPSMT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70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 sz="1600">
              <a:latin typeface="Calibri" pitchFamily="34" charset="0"/>
              <a:ea typeface="TimesNewRomanPSMT"/>
              <a:cs typeface="Times New Roman" pitchFamily="18" charset="0"/>
            </a:endParaRPr>
          </a:p>
          <a:p>
            <a:pPr eaLnBrk="0" hangingPunct="0"/>
            <a:endParaRPr lang="ru-RU">
              <a:ea typeface="TimesNewRomanPSMT"/>
              <a:cs typeface="Times New Roman" pitchFamily="18" charset="0"/>
            </a:endParaRPr>
          </a:p>
        </p:txBody>
      </p:sp>
      <p:pic>
        <p:nvPicPr>
          <p:cNvPr id="8" name="Рисунок 7" descr="https://socialkortkeros.rkomi.ru/system/attachments/uploads/000/116/345/original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" y="3779836"/>
            <a:ext cx="2640330" cy="294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0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80260"/>
            <a:ext cx="10367010" cy="5125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Министерство образования и науки Амурской области, органы местного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самоуправления, осуществляющие управление в сфере образования;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Региональный наставнический центр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(Центр выявления и поддержки одаренных детей «Вега»)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организация, осуществляющая организационное, методическое  и аналитическое сопровождение и мониторинг программ наставничества на   территории Амурской области;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тдел образования администрации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г.Зеи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организации, профессиональные образовательные организации, организации дополнительного образования, осуществляющие реализацию программ наставничества;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Организации и индивидуальные предприниматели, осуществляющие образовательную деятельность по дополнительным общеобразовательным программам;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Промышленные и иные предприятия, организации любой формы собственности,   индивидуальные предприниматели, функционирующие на территории Амурской области, имеющие или планирующие реализовать партнерские соглашения с организациями, осуществляющими образовательную деятельность.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840343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УПРАВЛЕНИЯ ЦЕЛЕВОЙ МОДЕЛИ НАСТАНИЧЕСТА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bs.twimg.com/media/EJOiieIWoAAnof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4334" y="257230"/>
            <a:ext cx="2295525" cy="182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057" y="1558498"/>
            <a:ext cx="10321290" cy="5997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мероприятий дорожной карты внедрения  модели наставничества;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реализация программ наставничества;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реализация кадровой политики, в том числе: привлечение, обучение и контроль за деятельностью наставников, принимающих участие в программе наставничества;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назначение куратора внедрения целевой модели наставничества в образовательной организации;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инфраструктурное и материально-техническое обеспечение реализации программ наставничества;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осуществление персонифицированного учета обучающихся, молодых специалистов и педагогов, участвующих в программах наставничества;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2881" y="-300201"/>
            <a:ext cx="77495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 образовательных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организаций, осуществляющих внедрение модели наставничества: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static.tildacdn.com/tild3631-3739-4562-b335-346336346365/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420" y="0"/>
            <a:ext cx="2571749" cy="16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698802"/>
            <a:ext cx="10321290" cy="58608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в формы федерального статистического наблюдения данных о количестве участников программ наставничества и предоставление этих форм в Министерство просвещения Российской Федерации;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внутреннего мониторинга реализации и эффективности программ наставничества (в ведении образовательных организаций);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формирования баз данных программ наставничества и лучших практик;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обеспечение условий для повышения уровня профессионального мастерства педагогических работников, задействованных в реализации  модели наставничества на территории Амурской области, в формате непрерывного образования.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2881" y="-300201"/>
            <a:ext cx="77495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 образовательных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организаций, осуществляющих внедрение модели наставничества: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mirmol.ru/wp-content/uploads/2018/08/konkurs-socialnoy-reklam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0969" y="0"/>
            <a:ext cx="2930843" cy="216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698802"/>
            <a:ext cx="10321290" cy="58608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назначается решением руководителя  образовательной организации, планирующей внедрить целевую модель наставничества.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Куратором может стать представитель образовательной организации, представитель организации - партнера программы, представитель региональной некоммерческой организации, организации любой формы собственности, чья деятельность связана с реализацией программ наставничества, волонтерской деятельностью, образованием и воспитанием обучающихся на территории города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2881" y="-300201"/>
            <a:ext cx="77495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Куратор целевой модели наставничества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образовательной организации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moloda-gvardiya.com.ua/images/stories/rozvitok/ris/nova/zmog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5745" y="127412"/>
            <a:ext cx="2638425" cy="17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698802"/>
            <a:ext cx="10321290" cy="58608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сбор и работа с базой наставников и наставляемых;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обучения наставников (в том числе привлечение экспертов для проведения обучения);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контроль процедуры внедрения модели наставничества;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контроль проведения программ наставничества;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участие в оценке вовлеченности обучающихся в различные формы наставничества;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решение организационных вопросов, возникающих в процессе реализации модели;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мониторинг реализации и получение обратной связи от участников программы и иных причастных к программе лиц.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0077" y="334050"/>
            <a:ext cx="668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куратора</a:t>
            </a:r>
          </a:p>
        </p:txBody>
      </p:sp>
      <p:pic>
        <p:nvPicPr>
          <p:cNvPr id="8" name="Рисунок 7" descr="https://thumbs.dreamstime.com/b/%D0%BA%D0%BE%D0%BD%D1%86%D0%B5%D0%BF%D1%86%D0%B8%D1%8F-%D1%81%D0%B5%D0%BC%D1%8C%D0%B8-377207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4370" y="15738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1" y="1268730"/>
            <a:ext cx="10321290" cy="4210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Подготовка условий для запуска программы наставничества.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Формирование базы наставляемых.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Формирование базы наставников.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Отбор и обучение наставников.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Формирование наставнических пар или групп.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Организация работы наставнических пар или групп.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Завершение наставничества.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2881" y="-759895"/>
            <a:ext cx="774954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 РЕАЛИЗАЦИИ ЦЕЛЕВОЙ МОДЕЛИ НАСТАВНИЧЕСТВА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img2.freepng.ru/20180712/reb/kisspng-mentorship-clip-art-mentor-5b47b38bd47128.46953722153142567587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1" y="4357157"/>
            <a:ext cx="10321289" cy="30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lanetatspu.ru/images/news/2018/nasta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2546" y="0"/>
            <a:ext cx="1571625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80260"/>
            <a:ext cx="10367010" cy="5125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Разработка и утверждение распорядительного акта образовательной организации о внедрении  модели наставничества на уровне образовательной организации, включающий: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основания для внедрения  модели наставничества в образовательной   организации;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сроки внедрения  модели наставничества в образовательной организации;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ответственных за внедрение и реализацию модели наставничества в образовательной организации с описанием обязанностей;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назначение ответственных за материально-техническое обеспечение программы наставничества в организации;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сроки проведения мониторинга эффективности программ наставничества;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планируемые результаты внедрения целевой модели наставничества в образовательной организации;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655677"/>
            <a:ext cx="6942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Подготовка условий для запуска программы наставничества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lanetatspu.ru/images/news/2018/nasta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6779" y="0"/>
            <a:ext cx="2165033" cy="18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23110"/>
            <a:ext cx="10184130" cy="5182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Утверждение положения о программе наставничества в образовательной организации: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программе наставничества в образовательной организации является организационной основой для внедрения модели наставничества, определяет формы программы наставничества, зоны ответственности, права и обязанности участников, а также функции субъектов программы наставничества. 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43613" y="483488"/>
            <a:ext cx="5285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Подготовка условий для запуска программы наставничества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lanetatspu.ru/images/news/2018/nasta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2217421" cy="20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266825"/>
            <a:ext cx="10367010" cy="5125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Типовое положение включает в себя: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описание форм программ наставничества;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права, обязанности и задачи участников программы;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требования, выдвигаемые к наставникам, изъявляющим желание принять участие в программе;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процедуры отбора и обучения наставников;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процесс формирования пар и групп из наставника и наставляемого (наставляемых);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процесс закрепления наставнических пар;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формы и сроки отчетности наставника и куратора о процессе реализации программы наставничества;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-формы и условия поощрения наставника;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критерии эффективности работы наставника;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6110" y="276830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Подготовка условий для запуска программы наставничества</a:t>
            </a:r>
            <a:endParaRPr lang="ru-RU" dirty="0"/>
          </a:p>
        </p:txBody>
      </p:sp>
      <p:pic>
        <p:nvPicPr>
          <p:cNvPr id="10" name="Рисунок 9" descr="https://planetatspu.ru/images/news/2018/nasta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8210" y="0"/>
            <a:ext cx="1965961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80260"/>
            <a:ext cx="10367010" cy="5125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Утверждение дорожной карты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Дорожная карта внедрения модели наставничества включает в себя следующую информацию: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сроки реализации этапов программ наставничества;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по информированию педагогического и родительского   сообществ о проводимых мероприятиях по реализации программ наставничества;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по привлечению наставников к реализации программ наставничества.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655678"/>
            <a:ext cx="6942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Подготовка условий для запуска программы наставничества</a:t>
            </a:r>
            <a:endParaRPr lang="ru-RU" sz="2400" dirty="0" smtClean="0"/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 descr="https://planetatspu.ru/images/news/2018/nasta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1010" y="0"/>
            <a:ext cx="2610803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3920" y="0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575303"/>
            <a:ext cx="10691813" cy="59843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en-US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25.12.2019 N Р-145 "Об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обучающимися" </a:t>
            </a: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(целевая модель) наставничества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Амурской области от 28.05.2020 «О внедрении целевой модели наставничества в образовательные организации»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ООА от 28.08.2020 № 278-од «О внедрении целевой модели наставничества в образовательные организации города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(«дорожная карта»)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 создании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рабочей группы по внедрению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модели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наставничества (сентябрь 2020)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Институциональный уровень</a:t>
            </a:r>
          </a:p>
          <a:p>
            <a:pPr marL="457200" indent="-4572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Приказы образовательной организации (назначение куратора, о внедрении целевой модели)</a:t>
            </a:r>
          </a:p>
          <a:p>
            <a:pPr marL="457200" indent="-457200">
              <a:buFontTx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программе наставничества в образовательной организации (является организационной основой для внедрения модели наставничества, определяет формы программы наставничества, зоны ответственности, права и обязанности участников, а также функции субъектов программы наставничества). </a:t>
            </a:r>
          </a:p>
          <a:p>
            <a:pPr marL="457200" indent="-457200">
              <a:buFontTx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Дорожная карта внедрения модели наставничества (согласование с ООА)</a:t>
            </a:r>
          </a:p>
          <a:p>
            <a:pPr marL="457200" indent="-457200">
              <a:buAutoNum type="arabicPeriod"/>
            </a:pP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2881" y="203620"/>
            <a:ext cx="77495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акты, необходимые для внедрения  модели наставничества на территории города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201811"/>
            <a:ext cx="10367010" cy="57994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задача этапа заключается в выявлении конкретных проблем обучающихся и педагогов образовательной организации, которые можно решить с помощью наставничества. </a:t>
            </a:r>
          </a:p>
          <a:p>
            <a:pPr marL="45720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Среди таких проблем могут быть: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низкая успеваемость,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текучка кадров,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мотивации у обучающихся,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внеурочной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составляющей в жизни организации,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низкие карьерные ожидания у педагогов,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подавленность подростков из-за неопределенных перспектив и ценностной дезориентации и т.д.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 этапе сфокусирована на внутреннем контуре - на взаимодействии с коллективом и обучающимися. Важнейшим этапом является проведение мотивационных бесед с возможным приглашением потенциальных наставников, участников предыдущих программ наставничества.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523051"/>
            <a:ext cx="6942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ФОРМИРОВАНИЕ БАЗЫ НАСТАВЛЯЕМЫХ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g2.freepng.ru/20180610/ktw/kisspng-mentorship-youth-mentoring-clip-art-spark-career-mentors-5b1d0fe4508522.35609435152863126832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0165" y="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609725"/>
            <a:ext cx="9828353" cy="5391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Проведение мониторинга,  который на этом этапе заключается в сборе и систематизации запросов от потенциальных наставляемых. Эти данные станут основой для мониторинга влияния программы на наставляемых, измерения динамики изменений.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составления полной картины следует выделить основные направления сбора данных, в частности: академические успехи, развитие компетенций, личностные характеристики.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использовать разные каналы получения данных: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интервью с родителями и классными руководителями,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тесты,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методики определения самооценки, уровня тревожности, уровня развития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метанавыков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Включение  собранных данных в базу наставников, а также в систему мониторинга влияния программы на наставляемых.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840343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ФОРМИРОВАНИЕ БАЗЫ НАСТАВЛЯЕМЫХ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g2.freepng.ru/20180610/ktw/kisspng-mentorship-youth-mentoring-clip-art-spark-career-mentors-5b1d0fe4508522.35609435152863126832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0165" y="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818" y="1671340"/>
            <a:ext cx="10184921" cy="5738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задача этапа - поиск потенциальных наставников для формирования базы наставников. Для решения этой задачи понадобится работа как с внутренним, так и с внешним контуром связей образовательной организации.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Формированию базы наставников из числа: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мотивированных помочь сверстникам в образовательных, спортивных, творческих и адаптационных вопросах (например, участники кружков по интересам, театральных или музыкальных групп, проектных команд, спортивных секций);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педагогов, заинтересованных в тиражировании личного педагогического опыта и создании продуктивной педагогической атмосферы;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обучающихся - активных участников родительских или управляющих советов, организаторов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 в образовательной организации и других представителей родительского сообщества с выраженной гражданской позицией.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840343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ФОРМИРОВАНИЕ БАЗЫ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490" y="0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548229"/>
            <a:ext cx="9828353" cy="59236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внешним контуром на данном этапе включает действия по формированию базы наставников из числа: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выпускников, заинтересованных в поддержке своей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alma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выпускников иных образовательных организаций, изъявляющих желание принять участие в программе;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сотрудников предприятий, заинтересованных в подготовке будущих кадров (возможно пересечение с выпускниками);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успешных предпринимателей или общественных деятелей, которые чувствуют потребность передать свой опыт;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сотрудников некоммерческих организаций и участников социальных проектов, возможно, с уже имеющимся опытом участия в программах наставничества;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представителей других организаций, с которыми есть партнерские связи.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840343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ФОРМИРОВАНИЕ БАЗЫ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490" y="0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671341"/>
            <a:ext cx="9828353" cy="53299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2.1. Работа состоит из двух важных блоков: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информирование и сбор данных.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включает: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информации о целях и задачах программы, ее принципах и планируемых результатах;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аудиториями на профильных мероприятиях или при личных встречах;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мотивирование, рассказ о тех возможностях, которые открывает потенциальному наставнику участие в программе (повышение социального статуса, личный рост, привлечение перспективных кадров, развитие собственных гибких навыков)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840343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ФОРМИРОВАНИЕ БАЗЫ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490" y="0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625577"/>
            <a:ext cx="9828353" cy="59236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окончании данной работы у образовательной организации должны быть сформированы три основные базы: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выпускников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включает успешных выпускников, по возможности трудоустроенных, имеющих мотивацию оказать разностороннюю поддержку своей родной образовательной организации и положительный опыт взаимодействия в рамках ее системы, принципов и ценностей;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наставников от предприятий и организаций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включает опытных профессионалов от региональных предприятий и бизнес-организаций, которые заинтересованы в развитии собственных сотрудников через программу наставничества, а также подготовке будущих лояльных и должным образом обученных кадров; может пересекаться с базой выпускников, что усилит связь и мотивацию;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наставников из числа активных педагогов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включает педагогов, готовых делиться ценным профессиональным и личностным опытом, заинтересованных в получении общественного признания и мотивированных желанием создать в образовательной организации плодотворную для развития отечественной педагогики среду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276830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ФОРМИРОВАНИЕ БАЗЫ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490" y="0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692601"/>
            <a:ext cx="9828353" cy="5759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 информационных работ готовит основу для того, чтобы выявить кандидатов в наставники и перейти к сбору данных.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данных на этом этапе включает первичное анкетирование кандидатов, в ходе которого определяется пригодность к участию в программе наставничества и профиль наставника по критериям: 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жизненный опыт, 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интересов, 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компетенции, 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категория потенциальных наставляемых, 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 времени.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этапа является формирование базы наставников, которые потенциально могут участвовать как в текущей программе наставничества, так и в будущих программах этой и иных (по запросу и с разрешения наставников) образовательных организаций.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наставников представляет собой файл, доступный куратору программы наставничества в образовательной организации и лицам, ответственным за внедрение модели наставничества.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569217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ФОРМИРОВАНИЕ БАЗЫ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490" y="0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718733"/>
            <a:ext cx="9828353" cy="5442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данного этапа: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выявление наставников, входящих в базу потенциальных наставников, подходящих для конкретной программы;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подготовка к работе с наставляемыми.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отбора наставников необходимо: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разработать критерии отбора в соответствии с запросами наставляемых;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выбрать из сформированной базы подходящих под эти критерии наставников;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провести собеседование с отобранными наставниками, чтобы выяснить их уровень психологической готовности;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сформировать базу отобранных наставников.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569217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ОТБОР И ОБУЧЕНИЕ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zan.donland.ru/Data/Sites/93/media/1nastavnik/nast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7779" y="0"/>
            <a:ext cx="178403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718733"/>
            <a:ext cx="9828353" cy="50363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принципы наставника, способствующие организации эффективного сотрудничества и реализации всех задач программы наставничества, могут быть выражены следующим набором категорий.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Принятие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неосуждение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наставляемого).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Умение слушать и слышать.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Умение задавать вопросы.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Равенство (отношение к наставляемому как к равному).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Честность и открытость.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Надежность и ответственность.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Последовательность.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569217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ОТБОР И ОБУЧЕНИЕ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zan.donland.ru/Data/Sites/93/media/1nastavnik/nast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7779" y="0"/>
            <a:ext cx="178403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859745"/>
            <a:ext cx="9828353" cy="5549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организации обучения наставников необходимо: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составить программу обучения наставников, определить ее сроки;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подобрать необходимые методические материалы в помощь наставнику, используя в том числе представленные в данной целевой модели;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выбрать форматы обучения и преподавателя (преподавателей). В роли преподавателя может выступить непосредственно куратор программы наставничества. Также в роли преподавателя могут выступить приглашенные куратором эксперты, специалисты по наставничеству, успешные наставники - участники программ наставничества других организаций.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569217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ОТБОР И ОБУЧЕНИЕ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zan.donland.ru/Data/Sites/93/media/1nastavnik/nast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7779" y="0"/>
            <a:ext cx="178403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2742" y="301879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80260"/>
            <a:ext cx="10367010" cy="40347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Максимально 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неопределённости;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Создание условий для формирования эффективной системы поддержки, самоопределения и профессиональной ориентации всех обучающихся в возрасте от 10 лет, педагогических работников (далее - педагоги) разных уровней образования и молодых специалистов, проживающих на территории города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Зеи</a:t>
            </a:r>
            <a:r>
              <a:rPr lang="ru-RU" sz="2400" dirty="0" smtClean="0"/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72818" y="723107"/>
            <a:ext cx="6055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целевой модели наставничества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g2.freepng.ru/20180410/lcq/kisspng-mentorship-computer-icons-coaching-learning-interp-coach-5acc8cb84d1261.05179093152335480831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0540" y="0"/>
            <a:ext cx="24193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718733"/>
            <a:ext cx="9828353" cy="59236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обучения делится на два этапа: первичное обучение и обучение в процессе деятельности.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Первичное обучение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наставников всех форм ведется по одинаковой схеме из трех частей.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Самоанализ и навыки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Обучение эффективным коммуникациям.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Разбор этапов реализации программы наставничества.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Вторичное обучение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деятельности проводится куратором уже после того, как у наставника появится свой опыт наставничества (встреча-знакомство и встреча "решение пробной задачи") и возникнут вопросы по наставнической деятельности. Обучение поможет наставнику осознать проблему (при ее наличии) и выбрать правильную стратегию ее решения.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569217"/>
            <a:ext cx="694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ОТБОР И ОБУЧЕНИЕ НАСТАВНИКОВ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zan.donland.ru/Data/Sites/93/media/1nastavnik/nast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7779" y="0"/>
            <a:ext cx="178403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718733"/>
            <a:ext cx="9828353" cy="52825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задача этапа - сформировать пары "наставник - наставляемый" либо группы из наставника и нескольких наставляемых, подходящих друг другу по критериям.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критерии: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профессиональный профиль или личный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опыт наставника должны соответствовать запросам наставляемого или наставляемых;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 наставнической пары или группы должен сложиться взаимный интерес и симпатия, позволяющие в будущем эффективно работать в рамках программы наставничества.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44032" y="496365"/>
            <a:ext cx="8283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пар "наставник - обучаемый (наставляемый)", групп "наставник - наставляемые".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mg2.freepng.ru/20180410/lcq/kisspng-mentorship-computer-icons-coaching-learning-interp-coach-5acc8cb84d1261.05179093152335480831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3923" y="0"/>
            <a:ext cx="2167890" cy="16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763673"/>
            <a:ext cx="10367010" cy="5441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наставничества - это способ реализации модели через организацию работы наставнической пары или группы, участники которой находятся в определенной ролевой ситуации, определяемой их основной деятельностью и позицией.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 – педагог»;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 – ученик»;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«ученик – ученик»;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«студент – ученик»;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«работодатель – ученик».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7817" y="63517"/>
            <a:ext cx="79942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формы наставничества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образовательных организациях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mg2.freepng.ru/20180410/lcq/kisspng-mentorship-computer-icons-coaching-learning-interp-coach-5acc8cb84d1261.05179093152335480831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3923" y="0"/>
            <a:ext cx="2167890" cy="16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718734"/>
            <a:ext cx="9828353" cy="5116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задача данного этапа - закрепление гармоничных и продуктивных отношений в наставнической паре или группе так, чтобы они были максимально комфортными, стабильными и результативными для обеих сторон.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каждой паре или группе включает: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встречу-знакомство;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пробную рабочую встречу;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встречу-планирование;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комплекс последовательных встреч с обязательным заполнением форм обратной связи;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итоговую встречу.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291334"/>
            <a:ext cx="74796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6.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хода реализации программы наставничества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mirmol.ru/wp-content/uploads/2018/08/konkurs-socialnoy-reklam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0605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485900"/>
            <a:ext cx="9828353" cy="59236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этапа: подведение итогов работы каждой пары или группы и всей программы в целом в формате личной и групповой рефлексии, а также проведение открытого публичного мероприятия для популяризации практик наставничества и награждения лучших наставников.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предназначен не только для фиксации результатов, но и для организации комфортного выхода наставника и наставляемого из наставнических отношений с перспективой продолжения цикла - вступления в новый этап отношений, продолжения общения на неформальном уровне, смены ролевых позиций.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программе наставничества предусмотрены два основных варианта завершения наставнического взаимодействия: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запланированное (завершение программы, окончание академического года, достижение целей наставничества и т.д.);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незапланированное (смена места проживания, болезнь участника, невозможность уделять наставляемому достаточно времени, межличностные конфликты и т.п.).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291334"/>
            <a:ext cx="74796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Завершение программы наставничества в образовательной организации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mirmol.ru/wp-content/uploads/2018/08/konkurs-socialnoy-reklam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0605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077" y="1718733"/>
            <a:ext cx="9828353" cy="59236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программы наставничества в  образовательной организации представляет собой общую встречу всех наставников и наставляемых, участвовавших в программе наставничества в образовательной организации.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такой встречи: провести групповую рефлексию, обменяться опытом, вдохновить участников успехами друг друга и обсудить (по возможности) возникшие проблемы.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7146" y="291334"/>
            <a:ext cx="74796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Завершение программы наставничества в образовательной организации.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mirmol.ru/wp-content/uploads/2018/08/konkurs-socialnoy-reklam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0605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79031" y="271220"/>
            <a:ext cx="3864380" cy="196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xn--e1akeeffhmh.xn--p1ai/wp-content/uploads/2019/09/logotipy_na_sayt_tmnproekt_rf-2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" y="3393667"/>
            <a:ext cx="8766810" cy="346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47449" y="259291"/>
            <a:ext cx="9088041" cy="140313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https://mentori.ru/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7" y="2058436"/>
            <a:ext cx="9082247" cy="51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https://mentori.ru/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939" y="2012950"/>
            <a:ext cx="8525934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mokb51.ru/uploads/__cache/270x232/f0deee6c04f47e7b09b4a158faf195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5514" y="125349"/>
            <a:ext cx="200025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9824" y="7001266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444" y="1448554"/>
            <a:ext cx="9968283" cy="56011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улучшение показателей организаций, осуществляющих деятельность по общеобразовательным, дополнительным общеобразовательным программам в образовательной, социокультурной, спортивной и других сферах; </a:t>
            </a:r>
          </a:p>
          <a:p>
            <a:pPr>
              <a:buFontTx/>
              <a:buChar char="-"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подготовка обучающегося к самостоятельной, осознанной и социально продуктивной деятельности в современном мире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личностного, творческого, профессионального потенциала каждого обучающегося, поддержка формирования и реализации индивидуальной образовательной траектории; </a:t>
            </a:r>
          </a:p>
          <a:p>
            <a:pPr marL="342900" lvl="0" indent="-342900" algn="just">
              <a:buFontTx/>
              <a:buChar char="-"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 комфортной среды для развития и повышения квалификации педагогов, увеличение числа закрепившихся в профессии педагогических кадров; </a:t>
            </a:r>
            <a:endParaRPr lang="ru-RU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канала эффективного обмена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личностным, жизненным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профессиональным опытом для каждого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субъекта образовательной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профессиональной деятельности;</a:t>
            </a:r>
          </a:p>
          <a:p>
            <a:pPr lvl="0" algn="just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открытого и эффективного сообщества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образовательной организации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6872" y="498485"/>
            <a:ext cx="8058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целевой модели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584356"/>
            <a:ext cx="10367010" cy="5621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-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измеримое улучшение показателей, обучающихся в образовательной, культурной, спортивной и других сферах;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рост числа обучающихся, прошедших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улучшение психологического климата в образовательной организации как среди обучающихся, так и внутри педагогического коллектива, связанное с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выстраиванием долгосрочных и психологически комфортных коммуникаций на основе партнёрства;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практическая реализация концепции построения индивидуальных образовательных траекторий;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1029" y="428678"/>
            <a:ext cx="79769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внедрения  целевой модели наставничества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cdn1.vectorstock.com/i/1000x1000/90/30/business-person-helping-partner-up-to-success-vector-18790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951" y="76802"/>
            <a:ext cx="1695450" cy="18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80260"/>
            <a:ext cx="10367010" cy="5125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измеримое улучшение личных показателей эффективности педагогов 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 профессиональных образовательных организаций, связанных с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развитием гибких навыков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привлечение дополнительных ресурсов и сторонних инвестиций 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инновационных образовательных и социальных программ,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реализующих на территории Амурской области, и конкретных образовательных организаций благодаря формированию устойчивых связей между образовательными организациями и бизнесом, потенциальному формированию и сообщества благодарных выпускников.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0657" y="353775"/>
            <a:ext cx="748721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целевой модели наставничества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cdn1.vectorstock.com/i/1000x1000/90/30/business-person-helping-partner-up-to-success-vector-18790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5821" y="430745"/>
            <a:ext cx="1695450" cy="18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541904"/>
            <a:ext cx="10229850" cy="501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наставничества может повлиять в том числе на решение следующих проблем обучающегося общеобразовательных организаций: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низкую мотивацию к учёбе и саморазвитию, неудовлетворительную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успеваемость;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осознанной позиции, необходимой для выбора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образовательной траектории и будущей профессиональной реализации;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невозможность качественной самореализации в рамках школьной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программы;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отсутствие условий для формирования активной гражданской позиции;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низкую информированность о перспективах самостоятельного выбора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векторов творческого развития, карьерных и иных возможностей;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18819" y="984716"/>
            <a:ext cx="59616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внедрения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наставничества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ukc-expert.ru/pluginfile.php/4395/course/overviewfiles/chelovechki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080" y="0"/>
            <a:ext cx="2152650" cy="23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885950"/>
            <a:ext cx="10367010" cy="5902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кризис самоидентификации, разрушение или низкий уровень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ценностных и жизненных позиций и ориентиров;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конфликтность, неразвитые коммуникативные навыки, затрудняющие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горизонтальное и вертикальное социальное движение;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отсутствие условий для формирования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навыков 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высокий порог вхождения в образовательные программы, программы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развития талантливых обучающихся; падение эмоциональной        устойчивости, психологические кризисы, связанные с общей трудностью подросткового периода на фоне отсутствия четких перспектив будущего и регулярной качественной поддержки;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проблемы адаптации в (новом) учебном коллективе: психологические,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организационные и социальные.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0077" y="477053"/>
            <a:ext cx="59616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внедрения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наставничества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ukc-expert.ru/pluginfile.php/4395/course/overviewfiles/chelovechki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2015490" cy="20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77" y="27683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2080260"/>
            <a:ext cx="10367010" cy="51251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низкий уровень общей культуры, неразвитость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отсутствие или неразвитость навыков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планирования и самореализации, пессимистичные ожидания от будущего и самого общества;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низкий уровень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профессиональных компетенций, как следствие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невостребованность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рынке; отсутствие мотивации и возможностей для участия в программах поддержки обучающихся и выпускников;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невозможность реализовать свой предпринимательский или профессиональный потенциал в силу отсутствия опыта и ресурсов. 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19682" y="507664"/>
            <a:ext cx="59616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внедрения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наставничества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 descr="https://delavar1.ru/wp-content/uploads/2019/01/nastavn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711" y="0"/>
            <a:ext cx="2000250" cy="21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3228</Words>
  <Application>Microsoft Office PowerPoint</Application>
  <PresentationFormat>Произвольный</PresentationFormat>
  <Paragraphs>821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Akrobat ExtraBold</vt:lpstr>
      <vt:lpstr>Arial</vt:lpstr>
      <vt:lpstr>Calibri</vt:lpstr>
      <vt:lpstr>Calibri Light</vt:lpstr>
      <vt:lpstr>Times New Roman</vt:lpstr>
      <vt:lpstr>TimesNewRomanPSMT</vt:lpstr>
      <vt:lpstr>Wingdings</vt:lpstr>
      <vt:lpstr>Тема Office</vt:lpstr>
      <vt:lpstr> Особенности механизма внедрения  целевой модели наставничества в образовательные организации города Зеи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https://mentori.ru/</vt:lpstr>
      <vt:lpstr>https://mentori.ru/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Лысенко С. Н.</cp:lastModifiedBy>
  <cp:revision>121</cp:revision>
  <dcterms:created xsi:type="dcterms:W3CDTF">2017-06-06T12:31:48Z</dcterms:created>
  <dcterms:modified xsi:type="dcterms:W3CDTF">2020-09-24T08:01:20Z</dcterms:modified>
</cp:coreProperties>
</file>