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8" r:id="rId10"/>
    <p:sldId id="267" r:id="rId11"/>
    <p:sldId id="266" r:id="rId12"/>
    <p:sldId id="270" r:id="rId13"/>
    <p:sldId id="271" r:id="rId14"/>
    <p:sldId id="272" r:id="rId15"/>
    <p:sldId id="273" r:id="rId16"/>
    <p:sldId id="279" r:id="rId17"/>
    <p:sldId id="278" r:id="rId18"/>
    <p:sldId id="277" r:id="rId19"/>
    <p:sldId id="27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image" Target="../media/image4.emf"/><Relationship Id="rId4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email">
                <a:alphaModFix amt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22.03.2016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22.03.2016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22.03.2016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package" Target="../embeddings/______Microsoft_PowerPoint4.sldx"/><Relationship Id="rId3" Type="http://schemas.openxmlformats.org/officeDocument/2006/relationships/oleObject" Target="../embeddings/oleObject1.bin"/><Relationship Id="rId7" Type="http://schemas.openxmlformats.org/officeDocument/2006/relationships/package" Target="../embeddings/______Microsoft_PowerPoint2.sldx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6.emf"/><Relationship Id="rId5" Type="http://schemas.openxmlformats.org/officeDocument/2006/relationships/image" Target="../media/image4.emf"/><Relationship Id="rId10" Type="http://schemas.openxmlformats.org/officeDocument/2006/relationships/package" Target="../embeddings/______Microsoft_PowerPoint3.sldx"/><Relationship Id="rId4" Type="http://schemas.openxmlformats.org/officeDocument/2006/relationships/package" Target="../embeddings/______Microsoft_PowerPoint1.sldx"/><Relationship Id="rId9" Type="http://schemas.openxmlformats.org/officeDocument/2006/relationships/oleObject" Target="../embeddings/oleObject3.bin"/><Relationship Id="rId1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oleObject" Target="../embeddings/oleObject5.bin"/><Relationship Id="rId7" Type="http://schemas.openxmlformats.org/officeDocument/2006/relationships/package" Target="../embeddings/______Microsoft_PowerPoint6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10.emf"/><Relationship Id="rId5" Type="http://schemas.openxmlformats.org/officeDocument/2006/relationships/image" Target="../media/image8.emf"/><Relationship Id="rId10" Type="http://schemas.openxmlformats.org/officeDocument/2006/relationships/package" Target="../embeddings/______Microsoft_PowerPoint7.sldx"/><Relationship Id="rId4" Type="http://schemas.openxmlformats.org/officeDocument/2006/relationships/package" Target="../embeddings/______Microsoft_PowerPoint5.sldx"/><Relationship Id="rId9" Type="http://schemas.openxmlformats.org/officeDocument/2006/relationships/oleObject" Target="../embeddings/oleObject7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1.emf"/><Relationship Id="rId4" Type="http://schemas.openxmlformats.org/officeDocument/2006/relationships/package" Target="../embeddings/______Microsoft_PowerPoint8.sldx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714488"/>
            <a:ext cx="7772400" cy="196215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effectLst/>
              </a:rPr>
              <a:t>Доклад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Внеурочная деятельность в начальных классах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Учитель начальных классов</a:t>
            </a:r>
          </a:p>
          <a:p>
            <a:r>
              <a:rPr lang="ru-RU" dirty="0" err="1" smtClean="0"/>
              <a:t>Голушко</a:t>
            </a:r>
            <a:r>
              <a:rPr lang="ru-RU" dirty="0" smtClean="0"/>
              <a:t> Ольга Анатольевна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57224" y="214290"/>
            <a:ext cx="7643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МБОУ </a:t>
            </a:r>
            <a:r>
              <a:rPr lang="ru-RU" sz="3600" b="1" dirty="0" err="1" smtClean="0"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Алгачинская</a:t>
            </a:r>
            <a:r>
              <a:rPr lang="ru-RU" sz="3600" b="1" dirty="0" smtClean="0"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СОШ</a:t>
            </a:r>
            <a:endParaRPr lang="ru-RU" sz="3600" b="1" dirty="0">
              <a:solidFill>
                <a:srgbClr val="33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Рисунки детей</a:t>
            </a:r>
            <a:endParaRPr lang="ru-RU" sz="3200" dirty="0"/>
          </a:p>
        </p:txBody>
      </p:sp>
      <p:pic>
        <p:nvPicPr>
          <p:cNvPr id="5" name="Picture 2" descr="E:\Documents and Settings\Админ\Рабочий стол\2016-03-05 14.33.07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2281" y="1481138"/>
            <a:ext cx="6639437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Рисунки детей</a:t>
            </a:r>
            <a:endParaRPr lang="ru-RU" sz="3200" dirty="0"/>
          </a:p>
        </p:txBody>
      </p:sp>
      <p:pic>
        <p:nvPicPr>
          <p:cNvPr id="7" name="Picture 2" descr="E:\Documents and Settings\Админ\Рабочий стол\2016-03-05 14.32.16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1500174"/>
            <a:ext cx="2264850" cy="4525963"/>
          </a:xfrm>
          <a:prstGeom prst="rect">
            <a:avLst/>
          </a:prstGeom>
          <a:noFill/>
        </p:spPr>
      </p:pic>
      <p:pic>
        <p:nvPicPr>
          <p:cNvPr id="8" name="Picture 3" descr="E:\Documents and Settings\Админ\Рабочий стол\2016-03-05 14.36.59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36" y="1357298"/>
            <a:ext cx="2601927" cy="4363408"/>
          </a:xfrm>
          <a:prstGeom prst="rect">
            <a:avLst/>
          </a:prstGeom>
          <a:noFill/>
        </p:spPr>
      </p:pic>
      <p:pic>
        <p:nvPicPr>
          <p:cNvPr id="5" name="Picture 2" descr="E:\Documents and Settings\Админ\Рабочий стол\2016-03-05 14.29.46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603109">
            <a:off x="3022782" y="1269602"/>
            <a:ext cx="2545854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Рисунки детей</a:t>
            </a:r>
            <a:endParaRPr lang="ru-RU" sz="3200" dirty="0"/>
          </a:p>
        </p:txBody>
      </p:sp>
      <p:pic>
        <p:nvPicPr>
          <p:cNvPr id="6" name="Picture 4" descr="E:\Documents and Settings\Админ\Рабочий стол\2016-03-05 14.30.5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5551" y="1481138"/>
            <a:ext cx="5952897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0034" y="2071678"/>
            <a:ext cx="8229600" cy="4525963"/>
          </a:xfrm>
        </p:spPr>
        <p:txBody>
          <a:bodyPr/>
          <a:lstStyle/>
          <a:p>
            <a:r>
              <a:rPr lang="ru-RU" b="1" dirty="0" smtClean="0"/>
              <a:t>слушание музыки</a:t>
            </a:r>
          </a:p>
          <a:p>
            <a:r>
              <a:rPr lang="ru-RU" b="1" dirty="0" smtClean="0"/>
              <a:t>вокально-хоровая работа</a:t>
            </a:r>
          </a:p>
          <a:p>
            <a:r>
              <a:rPr lang="ru-RU" b="1" dirty="0" smtClean="0"/>
              <a:t>разучивание музыкальных игр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Программа внеурочной деятельности по музыке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357554" y="1571612"/>
            <a:ext cx="271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Направления:</a:t>
            </a:r>
            <a:endParaRPr lang="ru-RU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2" name="Picture 2" descr="C:\Users\Админ\Desktop\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3385610"/>
            <a:ext cx="4416862" cy="31866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Распевание</a:t>
            </a:r>
          </a:p>
          <a:p>
            <a:r>
              <a:rPr lang="ru-RU" b="1" dirty="0" smtClean="0"/>
              <a:t>Повторение музыкальных терминов (ноты, звукоряд, канон и т. д.</a:t>
            </a:r>
          </a:p>
          <a:p>
            <a:r>
              <a:rPr lang="ru-RU" b="1" dirty="0" smtClean="0"/>
              <a:t>Знакомство с новыми терминами</a:t>
            </a:r>
          </a:p>
          <a:p>
            <a:r>
              <a:rPr lang="ru-RU" b="1" dirty="0" smtClean="0"/>
              <a:t>Музыкальные игры, </a:t>
            </a:r>
            <a:r>
              <a:rPr lang="ru-RU" b="1" dirty="0" err="1" smtClean="0"/>
              <a:t>кричалки</a:t>
            </a:r>
            <a:r>
              <a:rPr lang="ru-RU" b="1" dirty="0" smtClean="0"/>
              <a:t>, </a:t>
            </a:r>
            <a:r>
              <a:rPr lang="ru-RU" b="1" dirty="0" err="1" smtClean="0"/>
              <a:t>повторялки</a:t>
            </a:r>
            <a:r>
              <a:rPr lang="ru-RU" b="1" dirty="0" smtClean="0"/>
              <a:t>, </a:t>
            </a:r>
            <a:r>
              <a:rPr lang="ru-RU" b="1" dirty="0" err="1" smtClean="0"/>
              <a:t>хлопалки</a:t>
            </a:r>
            <a:endParaRPr lang="ru-RU" b="1" dirty="0" smtClean="0"/>
          </a:p>
          <a:p>
            <a:r>
              <a:rPr lang="ru-RU" b="1" dirty="0" smtClean="0"/>
              <a:t>Разучивание песен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последовательность занятия «Весёлые нотки»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43042" y="274638"/>
            <a:ext cx="5572164" cy="725470"/>
          </a:xfrm>
        </p:spPr>
        <p:txBody>
          <a:bodyPr/>
          <a:lstStyle/>
          <a:p>
            <a:pPr algn="ctr"/>
            <a:r>
              <a:rPr lang="ru-RU" dirty="0" smtClean="0"/>
              <a:t>Весёлые нотки</a:t>
            </a:r>
            <a:endParaRPr lang="ru-RU" dirty="0"/>
          </a:p>
        </p:txBody>
      </p:sp>
      <p:pic>
        <p:nvPicPr>
          <p:cNvPr id="4" name="Picture 2" descr="C:\Users\Админ\Desktop\i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48" y="0"/>
            <a:ext cx="1683279" cy="1214446"/>
          </a:xfrm>
          <a:prstGeom prst="rect">
            <a:avLst/>
          </a:prstGeom>
          <a:noFill/>
        </p:spPr>
      </p:pic>
      <p:pic>
        <p:nvPicPr>
          <p:cNvPr id="5" name="Picture 2" descr="E:\Documents and Settings\Админ\Рабочий стол\Новая папка\SAM_046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582" y="1285860"/>
            <a:ext cx="7730836" cy="45655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43042" y="274638"/>
            <a:ext cx="5572164" cy="725470"/>
          </a:xfrm>
        </p:spPr>
        <p:txBody>
          <a:bodyPr/>
          <a:lstStyle/>
          <a:p>
            <a:pPr algn="ctr"/>
            <a:r>
              <a:rPr lang="ru-RU" dirty="0" smtClean="0"/>
              <a:t>Весёлые нотки</a:t>
            </a:r>
            <a:endParaRPr lang="ru-RU" dirty="0"/>
          </a:p>
        </p:txBody>
      </p:sp>
      <p:pic>
        <p:nvPicPr>
          <p:cNvPr id="4" name="Picture 2" descr="C:\Users\Админ\Desktop\i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48" y="0"/>
            <a:ext cx="1683279" cy="1214446"/>
          </a:xfrm>
          <a:prstGeom prst="rect">
            <a:avLst/>
          </a:prstGeom>
          <a:noFill/>
        </p:spPr>
      </p:pic>
      <p:pic>
        <p:nvPicPr>
          <p:cNvPr id="5" name="Picture 2" descr="E:\Documents and Settings\Админ\Рабочий стол\Новая папка\SAM_047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10" y="1214422"/>
            <a:ext cx="7015179" cy="47926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43042" y="274638"/>
            <a:ext cx="5572164" cy="725470"/>
          </a:xfrm>
        </p:spPr>
        <p:txBody>
          <a:bodyPr/>
          <a:lstStyle/>
          <a:p>
            <a:pPr algn="ctr"/>
            <a:r>
              <a:rPr lang="ru-RU" dirty="0" smtClean="0"/>
              <a:t>Весёлые нотки</a:t>
            </a:r>
            <a:endParaRPr lang="ru-RU" dirty="0"/>
          </a:p>
        </p:txBody>
      </p:sp>
      <p:pic>
        <p:nvPicPr>
          <p:cNvPr id="4" name="Picture 2" descr="C:\Users\Админ\Desktop\i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48" y="0"/>
            <a:ext cx="1683279" cy="1214446"/>
          </a:xfrm>
          <a:prstGeom prst="rect">
            <a:avLst/>
          </a:prstGeom>
          <a:noFill/>
        </p:spPr>
      </p:pic>
      <p:pic>
        <p:nvPicPr>
          <p:cNvPr id="5" name="Picture 2" descr="E:\Documents and Settings\Админ\Рабочий стол\Новая папка\SAM_005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1357298"/>
            <a:ext cx="7846664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43042" y="274638"/>
            <a:ext cx="5572164" cy="725470"/>
          </a:xfrm>
        </p:spPr>
        <p:txBody>
          <a:bodyPr/>
          <a:lstStyle/>
          <a:p>
            <a:pPr algn="ctr"/>
            <a:r>
              <a:rPr lang="ru-RU" dirty="0" smtClean="0"/>
              <a:t>Весёлые нотки</a:t>
            </a:r>
            <a:endParaRPr lang="ru-RU" dirty="0"/>
          </a:p>
        </p:txBody>
      </p:sp>
      <p:pic>
        <p:nvPicPr>
          <p:cNvPr id="4" name="Picture 2" descr="C:\Users\Админ\Desktop\i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48" y="0"/>
            <a:ext cx="1683279" cy="1214446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08" y="1142984"/>
            <a:ext cx="5328283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259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«Неспособных людей нет. А поскольку эти задачи решаются в детстве, то вина в этом прежде всего взрослых. Без их помощи ребенку эти проблемы не решить.»</a:t>
            </a:r>
            <a:br>
              <a:rPr lang="ru-RU" dirty="0" smtClean="0"/>
            </a:br>
            <a:r>
              <a:rPr lang="ru-RU" dirty="0" smtClean="0"/>
              <a:t>                                В. Зубков 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596" y="2000240"/>
            <a:ext cx="8229600" cy="4525963"/>
          </a:xfrm>
        </p:spPr>
        <p:txBody>
          <a:bodyPr/>
          <a:lstStyle/>
          <a:p>
            <a:r>
              <a:rPr lang="ru-RU" b="1" dirty="0" smtClean="0"/>
              <a:t>Это деятельность, осуществляемая в формах, отличных от классно-урочной, и направленная на достижение планируемых результатов освоения основной образовательной программы начального общего образования.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Что такое внеурочная деятельность?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596" y="928670"/>
            <a:ext cx="8229600" cy="4525963"/>
          </a:xfrm>
        </p:spPr>
        <p:txBody>
          <a:bodyPr/>
          <a:lstStyle/>
          <a:p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программы </a:t>
            </a:r>
            <a:r>
              <a:rPr lang="ru-RU" b="1" dirty="0" smtClean="0"/>
              <a:t>«Мир глазами художника» состоит в том, чтобы дать возможность детям проявить себя, творчески раскрыться.</a:t>
            </a:r>
            <a:endParaRPr lang="ru-RU" dirty="0"/>
          </a:p>
        </p:txBody>
      </p:sp>
      <p:pic>
        <p:nvPicPr>
          <p:cNvPr id="2049" name="Picture 1" descr="C:\Users\Админ\Desktop\palitr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2357430"/>
            <a:ext cx="6992958" cy="39226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72518" cy="72547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художники-оформители детских книг</a:t>
            </a:r>
            <a:endParaRPr lang="ru-RU" sz="3200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25" name="Object 1"/>
          <p:cNvGraphicFramePr>
            <a:graphicFrameLocks noChangeAspect="1"/>
          </p:cNvGraphicFramePr>
          <p:nvPr/>
        </p:nvGraphicFramePr>
        <p:xfrm>
          <a:off x="642910" y="1000108"/>
          <a:ext cx="3357586" cy="2686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Слайд" r:id="rId4" imgW="4570486" imgH="3427585" progId="PowerPoint.Slide.12">
                  <p:embed/>
                </p:oleObj>
              </mc:Choice>
              <mc:Fallback>
                <p:oleObj name="Слайд" r:id="rId4" imgW="4570486" imgH="3427585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10" y="1000108"/>
                        <a:ext cx="3357586" cy="2686069"/>
                      </a:xfrm>
                      <a:prstGeom prst="rect">
                        <a:avLst/>
                      </a:prstGeom>
                      <a:solidFill>
                        <a:srgbClr val="33CC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5072067" y="1000108"/>
          <a:ext cx="3571900" cy="2643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Слайд" r:id="rId7" imgW="4570486" imgH="3427585" progId="PowerPoint.Slide.12">
                  <p:embed/>
                </p:oleObj>
              </mc:Choice>
              <mc:Fallback>
                <p:oleObj name="Слайд" r:id="rId7" imgW="4570486" imgH="3427585" progId="PowerPoint.Slide.12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7" y="1000108"/>
                        <a:ext cx="3571900" cy="2643206"/>
                      </a:xfrm>
                      <a:prstGeom prst="rect">
                        <a:avLst/>
                      </a:prstGeom>
                      <a:solidFill>
                        <a:srgbClr val="33CC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571472" y="3857628"/>
          <a:ext cx="3429024" cy="2598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Слайд" r:id="rId10" imgW="4570486" imgH="3427585" progId="PowerPoint.Slide.12">
                  <p:embed/>
                </p:oleObj>
              </mc:Choice>
              <mc:Fallback>
                <p:oleObj name="Слайд" r:id="rId10" imgW="4570486" imgH="3427585" progId="PowerPoint.Slide.12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472" y="3857628"/>
                        <a:ext cx="3429024" cy="2598557"/>
                      </a:xfrm>
                      <a:prstGeom prst="rect">
                        <a:avLst/>
                      </a:prstGeom>
                      <a:solidFill>
                        <a:srgbClr val="33CC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31" name="Object 7"/>
          <p:cNvGraphicFramePr>
            <a:graphicFrameLocks noChangeAspect="1"/>
          </p:cNvGraphicFramePr>
          <p:nvPr/>
        </p:nvGraphicFramePr>
        <p:xfrm>
          <a:off x="5181306" y="3857628"/>
          <a:ext cx="3462660" cy="2571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Слайд" r:id="rId13" imgW="4570486" imgH="3427585" progId="PowerPoint.Slide.12">
                  <p:embed/>
                </p:oleObj>
              </mc:Choice>
              <mc:Fallback>
                <p:oleObj name="Слайд" r:id="rId13" imgW="4570486" imgH="3427585" progId="PowerPoint.Slide.12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306" y="3857628"/>
                        <a:ext cx="3462660" cy="2571768"/>
                      </a:xfrm>
                      <a:prstGeom prst="rect">
                        <a:avLst/>
                      </a:prstGeom>
                      <a:solidFill>
                        <a:srgbClr val="33CCCC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странички «В мире интересного»</a:t>
            </a:r>
            <a:endParaRPr lang="ru-RU" sz="3200" dirty="0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8433" name="Object 1"/>
          <p:cNvGraphicFramePr>
            <a:graphicFrameLocks noChangeAspect="1"/>
          </p:cNvGraphicFramePr>
          <p:nvPr/>
        </p:nvGraphicFramePr>
        <p:xfrm>
          <a:off x="214282" y="1071546"/>
          <a:ext cx="4143404" cy="3214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8" name="Слайд" r:id="rId4" imgW="4570486" imgH="3427585" progId="PowerPoint.Slide.12">
                  <p:embed/>
                </p:oleObj>
              </mc:Choice>
              <mc:Fallback>
                <p:oleObj name="Слайд" r:id="rId4" imgW="4570486" imgH="3427585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282" y="1071546"/>
                        <a:ext cx="4143404" cy="32147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8435" name="Object 3"/>
          <p:cNvGraphicFramePr>
            <a:graphicFrameLocks noChangeAspect="1"/>
          </p:cNvGraphicFramePr>
          <p:nvPr/>
        </p:nvGraphicFramePr>
        <p:xfrm>
          <a:off x="4468125" y="1071546"/>
          <a:ext cx="4452200" cy="3214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9" name="Слайд" r:id="rId7" imgW="4570486" imgH="3427585" progId="PowerPoint.Slide.12">
                  <p:embed/>
                </p:oleObj>
              </mc:Choice>
              <mc:Fallback>
                <p:oleObj name="Слайд" r:id="rId7" imgW="4570486" imgH="3427585" progId="PowerPoint.Slide.12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8125" y="1071546"/>
                        <a:ext cx="4452200" cy="32147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8437" name="Object 5"/>
          <p:cNvGraphicFramePr>
            <a:graphicFrameLocks noChangeAspect="1"/>
          </p:cNvGraphicFramePr>
          <p:nvPr/>
        </p:nvGraphicFramePr>
        <p:xfrm>
          <a:off x="2643174" y="4357694"/>
          <a:ext cx="3546459" cy="2500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0" name="Слайд" r:id="rId10" imgW="4570486" imgH="3427585" progId="PowerPoint.Slide.12">
                  <p:embed/>
                </p:oleObj>
              </mc:Choice>
              <mc:Fallback>
                <p:oleObj name="Слайд" r:id="rId10" imgW="4570486" imgH="3427585" progId="PowerPoint.Slide.12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74" y="4357694"/>
                        <a:ext cx="3546459" cy="25003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поэтапное рисование</a:t>
            </a:r>
            <a:endParaRPr lang="ru-RU" sz="3600" dirty="0"/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9459" name="Object 3"/>
          <p:cNvGraphicFramePr>
            <a:graphicFrameLocks noChangeAspect="1"/>
          </p:cNvGraphicFramePr>
          <p:nvPr/>
        </p:nvGraphicFramePr>
        <p:xfrm>
          <a:off x="785786" y="928670"/>
          <a:ext cx="7667711" cy="5750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0" name="Слайд" r:id="rId4" imgW="4570524" imgH="3427508" progId="PowerPoint.Slide.12">
                  <p:embed/>
                </p:oleObj>
              </mc:Choice>
              <mc:Fallback>
                <p:oleObj name="Слайд" r:id="rId4" imgW="4570524" imgH="3427508" progId="PowerPoint.Slide.12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786" y="928670"/>
                        <a:ext cx="7667711" cy="575078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Рисунки детей</a:t>
            </a:r>
            <a:endParaRPr lang="ru-RU" sz="3200" dirty="0"/>
          </a:p>
        </p:txBody>
      </p:sp>
      <p:pic>
        <p:nvPicPr>
          <p:cNvPr id="4" name="Picture 3" descr="E:\Documents and Settings\Админ\Рабочий стол\2016-03-05 14.35.54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4612" y="857232"/>
            <a:ext cx="3701819" cy="58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Рисунки детей</a:t>
            </a:r>
            <a:endParaRPr lang="ru-RU" sz="3200" dirty="0"/>
          </a:p>
        </p:txBody>
      </p:sp>
      <p:pic>
        <p:nvPicPr>
          <p:cNvPr id="6" name="Picture 2" descr="E:\Documents and Settings\Админ\Рабочий стол\2016-03-05 14.33.3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236169" y="-264153"/>
            <a:ext cx="4584341" cy="75168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Рисунки детей</a:t>
            </a:r>
            <a:endParaRPr lang="ru-RU" sz="3200" dirty="0"/>
          </a:p>
        </p:txBody>
      </p:sp>
      <p:pic>
        <p:nvPicPr>
          <p:cNvPr id="5" name="Picture 2" descr="E:\Documents and Settings\Админ\Рабочий стол\2016-03-05 14.28.00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235301" y="43181"/>
            <a:ext cx="4601958" cy="6500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43</TotalTime>
  <Words>171</Words>
  <Application>Microsoft Office PowerPoint</Application>
  <PresentationFormat>Экран (4:3)</PresentationFormat>
  <Paragraphs>32</Paragraphs>
  <Slides>19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Lucida Sans Unicode</vt:lpstr>
      <vt:lpstr>Verdana</vt:lpstr>
      <vt:lpstr>Wingdings 2</vt:lpstr>
      <vt:lpstr>Wingdings 3</vt:lpstr>
      <vt:lpstr>Открытая</vt:lpstr>
      <vt:lpstr>Слайд</vt:lpstr>
      <vt:lpstr>Доклад Внеурочная деятельность в начальных классах </vt:lpstr>
      <vt:lpstr>Что такое внеурочная деятельность? </vt:lpstr>
      <vt:lpstr>Презентация PowerPoint</vt:lpstr>
      <vt:lpstr>художники-оформители детских книг</vt:lpstr>
      <vt:lpstr>странички «В мире интересного»</vt:lpstr>
      <vt:lpstr>поэтапное рисование</vt:lpstr>
      <vt:lpstr>Рисунки детей</vt:lpstr>
      <vt:lpstr>Рисунки детей</vt:lpstr>
      <vt:lpstr>Рисунки детей</vt:lpstr>
      <vt:lpstr>Рисунки детей</vt:lpstr>
      <vt:lpstr>Рисунки детей</vt:lpstr>
      <vt:lpstr>Рисунки детей</vt:lpstr>
      <vt:lpstr>Программа внеурочной деятельности по музыке</vt:lpstr>
      <vt:lpstr>последовательность занятия «Весёлые нотки»</vt:lpstr>
      <vt:lpstr>Весёлые нотки</vt:lpstr>
      <vt:lpstr>Весёлые нотки</vt:lpstr>
      <vt:lpstr>Весёлые нотки</vt:lpstr>
      <vt:lpstr>Весёлые нотки</vt:lpstr>
      <vt:lpstr>«Неспособных людей нет. А поскольку эти задачи решаются в детстве, то вина в этом прежде всего взрослых. Без их помощи ребенку эти проблемы не решить.»                                 В. Зубков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Внеурочная деятельность в начальных классах</dc:title>
  <dc:creator>Админ</dc:creator>
  <cp:lastModifiedBy>Ширшов К.В.</cp:lastModifiedBy>
  <cp:revision>14</cp:revision>
  <dcterms:created xsi:type="dcterms:W3CDTF">2016-03-11T12:18:06Z</dcterms:created>
  <dcterms:modified xsi:type="dcterms:W3CDTF">2016-03-21T23:50:32Z</dcterms:modified>
</cp:coreProperties>
</file>