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91" r:id="rId3"/>
    <p:sldId id="278" r:id="rId4"/>
    <p:sldId id="292" r:id="rId5"/>
    <p:sldId id="281" r:id="rId6"/>
    <p:sldId id="293" r:id="rId7"/>
    <p:sldId id="294" r:id="rId8"/>
    <p:sldId id="289" r:id="rId9"/>
    <p:sldId id="295" r:id="rId10"/>
    <p:sldId id="296" r:id="rId11"/>
    <p:sldId id="297" r:id="rId12"/>
    <p:sldId id="298" r:id="rId13"/>
    <p:sldId id="299" r:id="rId14"/>
    <p:sldId id="259" r:id="rId15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DFEFF"/>
    <a:srgbClr val="00612E"/>
    <a:srgbClr val="215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5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-3180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1" baseline="0" dirty="0"/>
              <a:t>Процент исполнения</a:t>
            </a:r>
          </a:p>
        </c:rich>
      </c:tx>
      <c:layout>
        <c:manualLayout>
          <c:xMode val="edge"/>
          <c:yMode val="edge"/>
          <c:x val="9.6729213933004141E-2"/>
          <c:y val="0"/>
        </c:manualLayout>
      </c:layout>
      <c:overlay val="0"/>
    </c:title>
    <c:autoTitleDeleted val="0"/>
    <c:view3D>
      <c:rotX val="15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438431304903745"/>
          <c:y val="9.1539615256424497E-2"/>
          <c:w val="0.84897353023153388"/>
          <c:h val="0.487312752286782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Кассовый расход, %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Белогорский район</c:v>
                </c:pt>
                <c:pt idx="1">
                  <c:v>Бурейский район</c:v>
                </c:pt>
                <c:pt idx="2">
                  <c:v>Ивановский район</c:v>
                </c:pt>
                <c:pt idx="3">
                  <c:v>Мазановский район </c:v>
                </c:pt>
                <c:pt idx="4">
                  <c:v>Ромненский район</c:v>
                </c:pt>
                <c:pt idx="5">
                  <c:v>Сковородинский район</c:v>
                </c:pt>
                <c:pt idx="6">
                  <c:v>Тамбовский район</c:v>
                </c:pt>
                <c:pt idx="7">
                  <c:v>Тындинский район</c:v>
                </c:pt>
              </c:strCache>
            </c:strRef>
          </c:cat>
          <c:val>
            <c:numRef>
              <c:f>Лист1!$B$2:$B$9</c:f>
              <c:numCache>
                <c:formatCode>0</c:formatCode>
                <c:ptCount val="8"/>
                <c:pt idx="0">
                  <c:v>52</c:v>
                </c:pt>
                <c:pt idx="1">
                  <c:v>94</c:v>
                </c:pt>
                <c:pt idx="2">
                  <c:v>52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gapDepth val="100"/>
        <c:shape val="cylinder"/>
        <c:axId val="-958438752"/>
        <c:axId val="-958446912"/>
        <c:axId val="0"/>
      </c:bar3DChart>
      <c:catAx>
        <c:axId val="-95843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958446912"/>
        <c:crosses val="autoZero"/>
        <c:auto val="1"/>
        <c:lblAlgn val="ctr"/>
        <c:lblOffset val="100"/>
        <c:noMultiLvlLbl val="0"/>
      </c:catAx>
      <c:valAx>
        <c:axId val="-958446912"/>
        <c:scaling>
          <c:orientation val="minMax"/>
        </c:scaling>
        <c:delete val="0"/>
        <c:axPos val="l"/>
        <c:majorGridlines/>
        <c:minorGridlines/>
        <c:numFmt formatCode="General" sourceLinked="0"/>
        <c:majorTickMark val="out"/>
        <c:minorTickMark val="out"/>
        <c:tickLblPos val="nextTo"/>
        <c:crossAx val="-958438752"/>
        <c:crosses val="autoZero"/>
        <c:crossBetween val="between"/>
        <c:majorUnit val="20"/>
        <c:minorUnit val="20"/>
      </c:valAx>
      <c:spPr>
        <a:noFill/>
        <a:ln w="25410">
          <a:noFill/>
        </a:ln>
      </c:spPr>
    </c:plotArea>
    <c:plotVisOnly val="1"/>
    <c:dispBlanksAs val="gap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 smtClean="0"/>
              <a:t>Процент исполнения, %</a:t>
            </a:r>
            <a:endParaRPr lang="ru-RU" sz="1200" dirty="0"/>
          </a:p>
        </c:rich>
      </c:tx>
      <c:layout>
        <c:manualLayout>
          <c:xMode val="edge"/>
          <c:yMode val="edge"/>
          <c:x val="0.13154321605753039"/>
          <c:y val="0"/>
        </c:manualLayout>
      </c:layout>
      <c:overlay val="0"/>
    </c:title>
    <c:autoTitleDeleted val="0"/>
    <c:view3D>
      <c:rotX val="10"/>
      <c:rotY val="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281034315155048E-2"/>
          <c:y val="5.4303802306823981E-2"/>
          <c:w val="0.83151271021677842"/>
          <c:h val="0.622027400577512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Кассовый расход, %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Зея, детский сад №4</c:v>
                </c:pt>
                <c:pt idx="1">
                  <c:v>Благовещенск, школа №2</c:v>
                </c:pt>
                <c:pt idx="2">
                  <c:v>Циолковский, школа №7</c:v>
                </c:pt>
                <c:pt idx="3">
                  <c:v>Архаринский р-н, школа №1</c:v>
                </c:pt>
                <c:pt idx="4">
                  <c:v>Ивановка, школа №1</c:v>
                </c:pt>
                <c:pt idx="5">
                  <c:v>Магдагачи, школа №3</c:v>
                </c:pt>
                <c:pt idx="6">
                  <c:v>ГАУ ДПО "АмИРО"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78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gapDepth val="162"/>
        <c:shape val="cylinder"/>
        <c:axId val="-730164480"/>
        <c:axId val="-730160128"/>
        <c:axId val="0"/>
      </c:bar3DChart>
      <c:catAx>
        <c:axId val="-730164480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100" baseline="0"/>
            </a:pPr>
            <a:endParaRPr lang="ru-RU"/>
          </a:p>
        </c:txPr>
        <c:crossAx val="-730160128"/>
        <c:crosses val="autoZero"/>
        <c:auto val="1"/>
        <c:lblAlgn val="ctr"/>
        <c:lblOffset val="100"/>
        <c:noMultiLvlLbl val="0"/>
      </c:catAx>
      <c:valAx>
        <c:axId val="-73016012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730164480"/>
        <c:crosses val="autoZero"/>
        <c:crossBetween val="between"/>
      </c:valAx>
      <c:spPr>
        <a:noFill/>
        <a:ln w="25396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Процент исполнения, </a:t>
            </a:r>
            <a:r>
              <a:rPr lang="ru-RU" dirty="0"/>
              <a:t>%</a:t>
            </a:r>
          </a:p>
        </c:rich>
      </c:tx>
      <c:layout/>
      <c:overlay val="0"/>
    </c:title>
    <c:autoTitleDeleted val="0"/>
    <c:view3D>
      <c:rotX val="10"/>
      <c:rotY val="1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794781826984288"/>
          <c:y val="0.24219368469218136"/>
          <c:w val="0.73527741778352884"/>
          <c:h val="0.631061061608265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Кассовый расход, %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5.9724943492728555E-2"/>
                  <c:y val="-2.8927276371653942E-2"/>
                </c:manualLayout>
              </c:layout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Школа №22 г.Благовещенск</c:v>
                </c:pt>
              </c:strCache>
            </c:strRef>
          </c:cat>
          <c:val>
            <c:numRef>
              <c:f>Лист1!$B$2</c:f>
              <c:numCache>
                <c:formatCode>0</c:formatCode>
                <c:ptCount val="1"/>
                <c:pt idx="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shape val="cylinder"/>
        <c:axId val="-990748192"/>
        <c:axId val="-990740032"/>
        <c:axId val="0"/>
      </c:bar3DChart>
      <c:catAx>
        <c:axId val="-99074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99" baseline="0"/>
            </a:pPr>
            <a:endParaRPr lang="ru-RU"/>
          </a:p>
        </c:txPr>
        <c:crossAx val="-990740032"/>
        <c:crosses val="autoZero"/>
        <c:auto val="1"/>
        <c:lblAlgn val="ctr"/>
        <c:lblOffset val="100"/>
        <c:noMultiLvlLbl val="0"/>
      </c:catAx>
      <c:valAx>
        <c:axId val="-990740032"/>
        <c:scaling>
          <c:orientation val="minMax"/>
          <c:max val="10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-990748192"/>
        <c:crosses val="autoZero"/>
        <c:crossBetween val="between"/>
        <c:majorUnit val="20"/>
      </c:valAx>
      <c:spPr>
        <a:noFill/>
        <a:ln w="25392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Процент исполнения, </a:t>
            </a:r>
            <a:r>
              <a:rPr lang="ru-RU" dirty="0"/>
              <a:t>%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794781826984288"/>
          <c:y val="0.24219368469218136"/>
          <c:w val="0.73527741778352884"/>
          <c:h val="0.631061061608265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Кассовый расход, %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5.9724943492728555E-2"/>
                  <c:y val="-2.8927276371653942E-2"/>
                </c:manualLayout>
              </c:layout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Амурский технический колледж</c:v>
                </c:pt>
              </c:strCache>
            </c:strRef>
          </c:cat>
          <c:val>
            <c:numRef>
              <c:f>Лист1!$B$2</c:f>
              <c:numCache>
                <c:formatCode>0</c:formatCode>
                <c:ptCount val="1"/>
                <c:pt idx="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shape val="cylinder"/>
        <c:axId val="-990736768"/>
        <c:axId val="-990736224"/>
        <c:axId val="0"/>
      </c:bar3DChart>
      <c:catAx>
        <c:axId val="-99073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99" baseline="0"/>
            </a:pPr>
            <a:endParaRPr lang="ru-RU"/>
          </a:p>
        </c:txPr>
        <c:crossAx val="-990736224"/>
        <c:crosses val="autoZero"/>
        <c:auto val="1"/>
        <c:lblAlgn val="ctr"/>
        <c:lblOffset val="100"/>
        <c:noMultiLvlLbl val="0"/>
      </c:catAx>
      <c:valAx>
        <c:axId val="-990736224"/>
        <c:scaling>
          <c:orientation val="minMax"/>
          <c:max val="10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-990736768"/>
        <c:crosses val="autoZero"/>
        <c:crossBetween val="between"/>
        <c:majorUnit val="20"/>
      </c:valAx>
      <c:spPr>
        <a:noFill/>
        <a:ln w="25387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Процент исполнения, %</a:t>
            </a:r>
          </a:p>
        </c:rich>
      </c:tx>
      <c:layout/>
      <c:overlay val="0"/>
    </c:title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891879186743449"/>
          <c:y val="0.16505428103443737"/>
          <c:w val="0.80337500231952541"/>
          <c:h val="0.706696145661870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Кассовый расход, %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5.6559308719560095E-2"/>
                  <c:y val="-5.4640410924235341E-2"/>
                </c:manualLayout>
              </c:layout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ГАУ ДПО "АмИРО"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shape val="cylinder"/>
        <c:axId val="-958440384"/>
        <c:axId val="-958439296"/>
        <c:axId val="0"/>
      </c:bar3DChart>
      <c:catAx>
        <c:axId val="-95844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958439296"/>
        <c:crosses val="autoZero"/>
        <c:auto val="1"/>
        <c:lblAlgn val="ctr"/>
        <c:lblOffset val="100"/>
        <c:noMultiLvlLbl val="0"/>
      </c:catAx>
      <c:valAx>
        <c:axId val="-95843929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958440384"/>
        <c:crosses val="autoZero"/>
        <c:crossBetween val="between"/>
        <c:majorUnit val="20"/>
      </c:valAx>
      <c:spPr>
        <a:noFill/>
        <a:ln w="25392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C4E27-DD5F-4592-A6BA-278671BF97BB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7076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7076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8D1F4-2D51-445C-830E-B1CD9A39A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0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5200"/>
                    </a14:imgEffect>
                    <a14:imgEffect>
                      <a14:brightnessContrast bright="6000" contrast="3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63" b="14351"/>
          <a:stretch/>
        </p:blipFill>
        <p:spPr bwMode="auto">
          <a:xfrm>
            <a:off x="236789" y="6309320"/>
            <a:ext cx="1152128" cy="36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710136" y="2490465"/>
            <a:ext cx="4966320" cy="1802631"/>
          </a:xfrm>
          <a:prstGeom prst="rect">
            <a:avLst/>
          </a:prstGeom>
        </p:spPr>
        <p:txBody>
          <a:bodyPr/>
          <a:lstStyle>
            <a:lvl1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3600" baseline="0">
                <a:latin typeface="TT Norms Regular" pitchFamily="50" charset="-52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T Norms Regular" pitchFamily="50" charset="-52"/>
                <a:ea typeface="+mn-ea"/>
                <a:cs typeface="+mn-cs"/>
              </a:rPr>
              <a:t>Проект презентации </a:t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T Norms Regular" pitchFamily="50" charset="-52"/>
                <a:ea typeface="+mn-ea"/>
                <a:cs typeface="+mn-cs"/>
              </a:rPr>
            </a:b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 Norms Regular" pitchFamily="50" charset="-52"/>
                <a:ea typeface="+mn-ea"/>
                <a:cs typeface="+mn-cs"/>
              </a:rPr>
              <a:t>Правительства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 Norms Regular" pitchFamily="50" charset="-52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 Norms Regular" pitchFamily="50" charset="-52"/>
                <a:ea typeface="+mn-ea"/>
                <a:cs typeface="+mn-cs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T Norms Regular" pitchFamily="50" charset="-52"/>
                <a:ea typeface="+mn-ea"/>
                <a:cs typeface="+mn-cs"/>
              </a:rPr>
              <a:t>Амурской области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T Norms Regular" pitchFamily="50" charset="-5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2626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solidFill>
          <a:srgbClr val="FDF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4 Recortar rectángulo de esquina del mismo lado"/>
          <p:cNvSpPr/>
          <p:nvPr userDrawn="1"/>
        </p:nvSpPr>
        <p:spPr>
          <a:xfrm>
            <a:off x="8388424" y="0"/>
            <a:ext cx="504056" cy="432048"/>
          </a:xfrm>
          <a:prstGeom prst="snip2Same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8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800" b="1" dirty="0">
              <a:latin typeface="TT Norms Regular" pitchFamily="50" charset="-52"/>
            </a:endParaRPr>
          </a:p>
        </p:txBody>
      </p:sp>
      <p:sp>
        <p:nvSpPr>
          <p:cNvPr id="13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>
            <a:lvl1pPr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</a:lstStyle>
          <a:p>
            <a:r>
              <a:rPr lang="ru-RU" dirty="0" smtClean="0"/>
              <a:t>ШАБЛОН презентации</a:t>
            </a:r>
            <a:br>
              <a:rPr lang="ru-RU" dirty="0" smtClean="0"/>
            </a:br>
            <a:r>
              <a:rPr lang="ru-RU" dirty="0" smtClean="0"/>
              <a:t>Правительства Амурской области</a:t>
            </a:r>
            <a:endParaRPr lang="ru-RU" dirty="0"/>
          </a:p>
        </p:txBody>
      </p:sp>
      <p:sp>
        <p:nvSpPr>
          <p:cNvPr id="11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8388424" y="44624"/>
            <a:ext cx="504056" cy="396038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№</a:t>
            </a:r>
          </a:p>
        </p:txBody>
      </p:sp>
      <p:pic>
        <p:nvPicPr>
          <p:cNvPr id="12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82" y="1196752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Текст 3"/>
          <p:cNvSpPr>
            <a:spLocks noGrp="1"/>
          </p:cNvSpPr>
          <p:nvPr>
            <p:ph type="body" sz="half" idx="12" hasCustomPrompt="1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25 июля 2018 г.</a:t>
            </a:r>
          </a:p>
        </p:txBody>
      </p:sp>
      <p:sp>
        <p:nvSpPr>
          <p:cNvPr id="21" name="Объект 20"/>
          <p:cNvSpPr>
            <a:spLocks noGrp="1"/>
          </p:cNvSpPr>
          <p:nvPr>
            <p:ph sz="quarter" idx="13"/>
          </p:nvPr>
        </p:nvSpPr>
        <p:spPr>
          <a:xfrm>
            <a:off x="468313" y="1412875"/>
            <a:ext cx="8207375" cy="4537075"/>
          </a:xfrm>
        </p:spPr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1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4 Recortar rectángulo de esquina del mismo lado"/>
          <p:cNvSpPr/>
          <p:nvPr userDrawn="1"/>
        </p:nvSpPr>
        <p:spPr>
          <a:xfrm>
            <a:off x="8388424" y="0"/>
            <a:ext cx="504056" cy="432048"/>
          </a:xfrm>
          <a:prstGeom prst="snip2Same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8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800" b="1" dirty="0">
              <a:latin typeface="TT Norms Regular" pitchFamily="50" charset="-52"/>
            </a:endParaRPr>
          </a:p>
        </p:txBody>
      </p:sp>
      <p:sp>
        <p:nvSpPr>
          <p:cNvPr id="13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  <a:latin typeface="TT Norms Regular" pitchFamily="50" charset="-52"/>
              </a:defRPr>
            </a:lvl1pPr>
          </a:lstStyle>
          <a:p>
            <a:r>
              <a:rPr lang="ru-RU" dirty="0" smtClean="0"/>
              <a:t>Амурская область</a:t>
            </a:r>
            <a:endParaRPr lang="ru-RU" dirty="0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219256" cy="451418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8388424" y="44624"/>
            <a:ext cx="504056" cy="396038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№</a:t>
            </a:r>
          </a:p>
        </p:txBody>
      </p:sp>
      <p:pic>
        <p:nvPicPr>
          <p:cNvPr id="10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82" y="1196752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Текст 3"/>
          <p:cNvSpPr>
            <a:spLocks noGrp="1"/>
          </p:cNvSpPr>
          <p:nvPr>
            <p:ph type="body" sz="half" idx="12" hasCustomPrompt="1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25 июля 2018 г.</a:t>
            </a:r>
          </a:p>
        </p:txBody>
      </p:sp>
    </p:spTree>
    <p:extLst>
      <p:ext uri="{BB962C8B-B14F-4D97-AF65-F5344CB8AC3E}">
        <p14:creationId xmlns:p14="http://schemas.microsoft.com/office/powerpoint/2010/main" val="13225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4 Recortar rectángulo de esquina del mismo lado"/>
          <p:cNvSpPr/>
          <p:nvPr userDrawn="1"/>
        </p:nvSpPr>
        <p:spPr>
          <a:xfrm>
            <a:off x="8388424" y="0"/>
            <a:ext cx="504056" cy="432048"/>
          </a:xfrm>
          <a:prstGeom prst="snip2Same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8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800" b="1" dirty="0">
              <a:latin typeface="TT Norms Regular" pitchFamily="50" charset="-52"/>
            </a:endParaRPr>
          </a:p>
        </p:txBody>
      </p:sp>
      <p:sp>
        <p:nvSpPr>
          <p:cNvPr id="16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864096"/>
          </a:xfrm>
        </p:spPr>
        <p:txBody>
          <a:bodyPr anchor="b">
            <a:noAutofit/>
          </a:bodyPr>
          <a:lstStyle>
            <a:lvl1pPr algn="ctr"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7544" y="1484783"/>
            <a:ext cx="8208912" cy="3242791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4869160"/>
            <a:ext cx="8208912" cy="115212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8388424" y="44624"/>
            <a:ext cx="504056" cy="396038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№</a:t>
            </a:r>
          </a:p>
        </p:txBody>
      </p:sp>
      <p:pic>
        <p:nvPicPr>
          <p:cNvPr id="13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82" y="1196752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Текст 3"/>
          <p:cNvSpPr>
            <a:spLocks noGrp="1"/>
          </p:cNvSpPr>
          <p:nvPr>
            <p:ph type="body" sz="half" idx="12" hasCustomPrompt="1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25 июля 2018 г.</a:t>
            </a:r>
          </a:p>
        </p:txBody>
      </p:sp>
    </p:spTree>
    <p:extLst>
      <p:ext uri="{BB962C8B-B14F-4D97-AF65-F5344CB8AC3E}">
        <p14:creationId xmlns:p14="http://schemas.microsoft.com/office/powerpoint/2010/main" val="278700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34 Recortar rectángulo de esquina del mismo lado"/>
          <p:cNvSpPr/>
          <p:nvPr userDrawn="1"/>
        </p:nvSpPr>
        <p:spPr>
          <a:xfrm>
            <a:off x="8388424" y="0"/>
            <a:ext cx="504056" cy="432048"/>
          </a:xfrm>
          <a:prstGeom prst="snip2Same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8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800" b="1" dirty="0">
              <a:latin typeface="TT Norms Regular" pitchFamily="50" charset="-52"/>
            </a:endParaRPr>
          </a:p>
        </p:txBody>
      </p:sp>
      <p:sp>
        <p:nvSpPr>
          <p:cNvPr id="16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864096"/>
          </a:xfrm>
        </p:spPr>
        <p:txBody>
          <a:bodyPr anchor="b">
            <a:noAutofit/>
          </a:bodyPr>
          <a:lstStyle>
            <a:lvl1pPr algn="ctr"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4077072"/>
            <a:ext cx="3600400" cy="194421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8388424" y="44624"/>
            <a:ext cx="504056" cy="396038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№</a:t>
            </a:r>
          </a:p>
        </p:txBody>
      </p:sp>
      <p:pic>
        <p:nvPicPr>
          <p:cNvPr id="13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82" y="1196752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12776"/>
            <a:ext cx="6331285" cy="4572000"/>
          </a:xfrm>
          <a:prstGeom prst="rect">
            <a:avLst/>
          </a:prstGeom>
        </p:spPr>
      </p:pic>
      <p:sp>
        <p:nvSpPr>
          <p:cNvPr id="17" name="Текст 3"/>
          <p:cNvSpPr>
            <a:spLocks noGrp="1"/>
          </p:cNvSpPr>
          <p:nvPr>
            <p:ph type="body" sz="half" idx="12" hasCustomPrompt="1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25 июля 2018 г.</a:t>
            </a:r>
          </a:p>
        </p:txBody>
      </p:sp>
    </p:spTree>
    <p:extLst>
      <p:ext uri="{BB962C8B-B14F-4D97-AF65-F5344CB8AC3E}">
        <p14:creationId xmlns:p14="http://schemas.microsoft.com/office/powerpoint/2010/main" val="87344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65682" y="4149080"/>
            <a:ext cx="8208912" cy="360040"/>
          </a:xfrm>
        </p:spPr>
        <p:txBody>
          <a:bodyPr anchor="ctr"/>
          <a:lstStyle>
            <a:lvl1pPr marL="0" indent="0" algn="ctr">
              <a:buNone/>
              <a:defRPr sz="1800" b="1" u="sng">
                <a:solidFill>
                  <a:schemeClr val="accent1"/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www.amurobl.ru</a:t>
            </a:r>
            <a:endParaRPr lang="ru-RU" dirty="0" smtClean="0"/>
          </a:p>
        </p:txBody>
      </p:sp>
      <p:pic>
        <p:nvPicPr>
          <p:cNvPr id="13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82" y="1196752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63" b="14351"/>
          <a:stretch/>
        </p:blipFill>
        <p:spPr bwMode="auto">
          <a:xfrm>
            <a:off x="236789" y="6309320"/>
            <a:ext cx="1152128" cy="36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21 CuadroTexto"/>
          <p:cNvSpPr txBox="1"/>
          <p:nvPr userDrawn="1"/>
        </p:nvSpPr>
        <p:spPr>
          <a:xfrm>
            <a:off x="1680872" y="2924944"/>
            <a:ext cx="6540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Спасибо за </a:t>
            </a:r>
            <a:r>
              <a:rPr lang="ru-RU" sz="4800" dirty="0" smtClean="0">
                <a:solidFill>
                  <a:srgbClr val="C00000"/>
                </a:solidFill>
                <a:latin typeface="TT Norms Regular" pitchFamily="50" charset="-52"/>
              </a:rPr>
              <a:t>внимание!</a:t>
            </a:r>
            <a:endParaRPr lang="es-ES" sz="4800" b="1" dirty="0">
              <a:solidFill>
                <a:srgbClr val="C00000"/>
              </a:solidFill>
              <a:latin typeface="TT Norms Regular" pitchFamily="50" charset="-52"/>
            </a:endParaRPr>
          </a:p>
        </p:txBody>
      </p:sp>
      <p:sp>
        <p:nvSpPr>
          <p:cNvPr id="17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2411760" y="6309320"/>
            <a:ext cx="4320480" cy="360040"/>
          </a:xfrm>
        </p:spPr>
        <p:txBody>
          <a:bodyPr anchor="ctr"/>
          <a:lstStyle>
            <a:lvl1pPr marL="0" indent="0" algn="ctr">
              <a:buNone/>
              <a:defRPr sz="1800" b="1" u="none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ИОГВ</a:t>
            </a:r>
          </a:p>
        </p:txBody>
      </p:sp>
    </p:spTree>
    <p:extLst>
      <p:ext uri="{BB962C8B-B14F-4D97-AF65-F5344CB8AC3E}">
        <p14:creationId xmlns:p14="http://schemas.microsoft.com/office/powerpoint/2010/main" val="384544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D7AE9-24F9-467F-9D65-1FCC40A80548}" type="datetime1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D78D42-1C6A-4A42-AF66-1AACACB3B3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734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T Norms Regular" pitchFamily="50" charset="-52"/>
              </a:rPr>
              <a:t>ШАБЛОН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T Norms Regular" pitchFamily="50" charset="-52"/>
              </a:rPr>
              <a:t>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презентации</a:t>
            </a:r>
            <a:b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</a:br>
            <a:r>
              <a:rPr lang="ru-RU" sz="2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Правительства Амурской области</a:t>
            </a:r>
            <a:endParaRPr lang="es-ES" sz="2800" b="0" dirty="0">
              <a:solidFill>
                <a:schemeClr val="tx1">
                  <a:lumMod val="75000"/>
                  <a:lumOff val="25000"/>
                </a:schemeClr>
              </a:solidFill>
              <a:latin typeface="TT Norms Regular" pitchFamily="50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7" name="Picture 4"/>
          <p:cNvPicPr>
            <a:picLocks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5" y="6093296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Группа 7"/>
          <p:cNvGrpSpPr/>
          <p:nvPr userDrawn="1"/>
        </p:nvGrpSpPr>
        <p:grpSpPr>
          <a:xfrm>
            <a:off x="6804248" y="6165304"/>
            <a:ext cx="2232248" cy="584857"/>
            <a:chOff x="6876256" y="6165304"/>
            <a:chExt cx="2232248" cy="584857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10000" b="90000" l="10000" r="90000"/>
                      </a14:imgEffect>
                      <a14:imgEffect>
                        <a14:sharpenSoften amount="40000"/>
                      </a14:imgEffect>
                      <a14:imgEffect>
                        <a14:colorTemperature colorTemp="5200"/>
                      </a14:imgEffect>
                      <a14:imgEffect>
                        <a14:brightnessContrast bright="6000" contrast="3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6165304"/>
              <a:ext cx="536119" cy="584857"/>
            </a:xfrm>
            <a:prstGeom prst="rect">
              <a:avLst/>
            </a:prstGeom>
          </p:spPr>
        </p:pic>
        <p:sp>
          <p:nvSpPr>
            <p:cNvPr id="10" name="3 CuadroTexto"/>
            <p:cNvSpPr txBox="1"/>
            <p:nvPr/>
          </p:nvSpPr>
          <p:spPr>
            <a:xfrm>
              <a:off x="7380312" y="6309320"/>
              <a:ext cx="1728192" cy="338554"/>
            </a:xfrm>
            <a:prstGeom prst="rect">
              <a:avLst/>
            </a:prstGeom>
            <a:noFill/>
          </p:spPr>
          <p:txBody>
            <a:bodyPr wrap="square" lIns="0" tIns="0" rIns="0" bIns="0" numCol="1" spcCol="720000" rtlCol="0">
              <a:spAutoFit/>
            </a:bodyPr>
            <a:lstStyle/>
            <a:p>
              <a:r>
                <a:rPr lang="ru-RU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T Norms Regular" pitchFamily="50" charset="-52"/>
                </a:rPr>
                <a:t>ПРАВИТЕЛЬСТВО</a:t>
              </a:r>
            </a:p>
            <a:p>
              <a:r>
                <a:rPr lang="ru-RU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T Norms Regular" pitchFamily="50" charset="-52"/>
                </a:rPr>
                <a:t>АМУРСКОЙ ОБЛАСТИ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842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  <p:sldLayoutId id="2147483659" r:id="rId5"/>
    <p:sldLayoutId id="2147483658" r:id="rId6"/>
    <p:sldLayoutId id="2147483660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" panose="05000000000000000000" pitchFamily="2" charset="2"/>
        <a:buChar char="§"/>
        <a:defRPr sz="3200" kern="1200">
          <a:solidFill>
            <a:schemeClr val="tx1">
              <a:lumMod val="75000"/>
              <a:lumOff val="25000"/>
            </a:schemeClr>
          </a:solidFill>
          <a:latin typeface="TT Norms Regular" pitchFamily="50" charset="-52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TT Norms Regular" pitchFamily="50" charset="-52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TT Norms Regular" pitchFamily="50" charset="-52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TT Norms Regular" pitchFamily="50" charset="-52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TT Norms Regular" pitchFamily="50" charset="-52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__________Microsoft_Excel1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5200"/>
                    </a14:imgEffect>
                    <a14:imgEffect>
                      <a14:brightnessContrast bright="6000" contrast="3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63" b="14351"/>
          <a:stretch/>
        </p:blipFill>
        <p:spPr bwMode="auto">
          <a:xfrm>
            <a:off x="236789" y="6309320"/>
            <a:ext cx="1152128" cy="36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2 Subtítulo"/>
          <p:cNvSpPr>
            <a:spLocks noGrp="1"/>
          </p:cNvSpPr>
          <p:nvPr>
            <p:ph type="subTitle" idx="4294967295"/>
          </p:nvPr>
        </p:nvSpPr>
        <p:spPr>
          <a:xfrm>
            <a:off x="3635896" y="2132856"/>
            <a:ext cx="5094248" cy="182479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T Norms Regular"/>
                <a:cs typeface="Arial" panose="020B0604020202020204" pitchFamily="34" charset="0"/>
              </a:rPr>
              <a:t>О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T Norms Regular"/>
                <a:cs typeface="Arial" panose="020B0604020202020204" pitchFamily="34" charset="0"/>
              </a:rPr>
              <a:t>собенности расходования средств бюджета </a:t>
            </a:r>
            <a:r>
              <a:rPr lang="ru-RU" sz="2400" dirty="0" smtClean="0">
                <a:solidFill>
                  <a:srgbClr val="FF0000"/>
                </a:solidFill>
                <a:latin typeface="TT Norms Regular"/>
              </a:rPr>
              <a:t>национального </a:t>
            </a:r>
            <a:r>
              <a:rPr lang="ru-RU" sz="2400" dirty="0">
                <a:solidFill>
                  <a:srgbClr val="FF0000"/>
                </a:solidFill>
                <a:latin typeface="TT Norms Regular"/>
              </a:rPr>
              <a:t>проекта «Образование»</a:t>
            </a:r>
            <a:r>
              <a:rPr lang="ru-RU" sz="2400" dirty="0">
                <a:solidFill>
                  <a:srgbClr val="FF0000"/>
                </a:solidFill>
                <a:latin typeface="TT Norms Regular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T Norms Regular"/>
                <a:cs typeface="Arial" panose="020B0604020202020204" pitchFamily="34" charset="0"/>
              </a:rPr>
              <a:t>расходования средств бюджета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T Norms Regular"/>
                <a:cs typeface="Arial" panose="020B0604020202020204" pitchFamily="34" charset="0"/>
              </a:rPr>
              <a:t>в 2019 и последующих годах</a:t>
            </a:r>
            <a:endParaRPr lang="es-ES" sz="2400" dirty="0">
              <a:solidFill>
                <a:srgbClr val="0070C0"/>
              </a:solidFill>
            </a:endParaRPr>
          </a:p>
        </p:txBody>
      </p:sp>
      <p:pic>
        <p:nvPicPr>
          <p:cNvPr id="9" name="Picture 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5" y="6093296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6804248" y="6165304"/>
            <a:ext cx="2232248" cy="584857"/>
            <a:chOff x="6876256" y="6165304"/>
            <a:chExt cx="2232248" cy="584857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10000" r="90000"/>
                      </a14:imgEffect>
                      <a14:imgEffect>
                        <a14:sharpenSoften amount="40000"/>
                      </a14:imgEffect>
                      <a14:imgEffect>
                        <a14:colorTemperature colorTemp="5200"/>
                      </a14:imgEffect>
                      <a14:imgEffect>
                        <a14:brightnessContrast bright="6000" contrast="3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6165304"/>
              <a:ext cx="536119" cy="584857"/>
            </a:xfrm>
            <a:prstGeom prst="rect">
              <a:avLst/>
            </a:prstGeom>
          </p:spPr>
        </p:pic>
        <p:sp>
          <p:nvSpPr>
            <p:cNvPr id="8" name="3 CuadroTexto"/>
            <p:cNvSpPr txBox="1"/>
            <p:nvPr/>
          </p:nvSpPr>
          <p:spPr>
            <a:xfrm>
              <a:off x="7380312" y="6309320"/>
              <a:ext cx="1728192" cy="338554"/>
            </a:xfrm>
            <a:prstGeom prst="rect">
              <a:avLst/>
            </a:prstGeom>
            <a:noFill/>
          </p:spPr>
          <p:txBody>
            <a:bodyPr wrap="square" lIns="0" tIns="0" rIns="0" bIns="0" numCol="1" spcCol="720000" rtlCol="0">
              <a:spAutoFit/>
            </a:bodyPr>
            <a:lstStyle/>
            <a:p>
              <a:r>
                <a:rPr lang="ru-RU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T Norms Regular" pitchFamily="50" charset="-52"/>
                </a:rPr>
                <a:t>ПРАВИТЕЛЬСТВО</a:t>
              </a:r>
            </a:p>
            <a:p>
              <a:r>
                <a:rPr lang="ru-RU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T Norms Regular" pitchFamily="50" charset="-52"/>
                </a:rPr>
                <a:t>АМУРСКОЙ ОБЛАСТИ</a:t>
              </a:r>
            </a:p>
          </p:txBody>
        </p:sp>
      </p:grpSp>
      <p:sp>
        <p:nvSpPr>
          <p:cNvPr id="11" name="Заголовок 1"/>
          <p:cNvSpPr txBox="1">
            <a:spLocks/>
          </p:cNvSpPr>
          <p:nvPr/>
        </p:nvSpPr>
        <p:spPr>
          <a:xfrm>
            <a:off x="3635896" y="4509120"/>
            <a:ext cx="4966320" cy="398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kern="1200" baseline="0">
                <a:solidFill>
                  <a:schemeClr val="tx1"/>
                </a:solidFill>
                <a:latin typeface="TT Norms Regular" pitchFamily="50" charset="-52"/>
                <a:ea typeface="+mj-ea"/>
                <a:cs typeface="+mj-cs"/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Министерство образования и науки Амурской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47232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smtClean="0">
                <a:latin typeface="TT Norms Regular"/>
              </a:rPr>
              <a:t>10</a:t>
            </a:r>
            <a:endParaRPr lang="ru-RU" dirty="0">
              <a:latin typeface="TT Norms Regular"/>
            </a:endParaRP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half" idx="12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20 </a:t>
            </a:r>
            <a:r>
              <a:rPr lang="ru-RU" dirty="0" smtClean="0"/>
              <a:t>декабря </a:t>
            </a:r>
            <a:r>
              <a:rPr lang="ru-RU" dirty="0" smtClean="0"/>
              <a:t>2018 г.</a:t>
            </a:r>
          </a:p>
        </p:txBody>
      </p:sp>
      <p:sp>
        <p:nvSpPr>
          <p:cNvPr id="9" name="Прямоугольник 4"/>
          <p:cNvSpPr>
            <a:spLocks noChangeArrowheads="1"/>
          </p:cNvSpPr>
          <p:nvPr/>
        </p:nvSpPr>
        <p:spPr bwMode="auto">
          <a:xfrm>
            <a:off x="468313" y="115888"/>
            <a:ext cx="8280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FF0000"/>
                </a:solidFill>
              </a:rPr>
              <a:t>Субсидия на софинансирование мероприятий по созданию в сельской местности условий для занятий </a:t>
            </a:r>
            <a:r>
              <a:rPr lang="ru-RU" altLang="ru-RU" b="1" dirty="0" smtClean="0">
                <a:solidFill>
                  <a:srgbClr val="FF0000"/>
                </a:solidFill>
              </a:rPr>
              <a:t>спортом</a:t>
            </a:r>
            <a:endParaRPr lang="ru-RU" altLang="ru-RU" dirty="0">
              <a:solidFill>
                <a:srgbClr val="FF0000"/>
              </a:solidFill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9543212"/>
              </p:ext>
            </p:extLst>
          </p:nvPr>
        </p:nvGraphicFramePr>
        <p:xfrm>
          <a:off x="323528" y="1150825"/>
          <a:ext cx="8424863" cy="532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635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smtClean="0">
                <a:latin typeface="TT Norms Regular"/>
              </a:rPr>
              <a:t>1</a:t>
            </a:r>
            <a:r>
              <a:rPr lang="ru-RU" dirty="0" smtClean="0">
                <a:latin typeface="TT Norms Regular"/>
              </a:rPr>
              <a:t>1</a:t>
            </a:r>
            <a:endParaRPr lang="ru-RU" dirty="0">
              <a:latin typeface="TT Norms Regular"/>
            </a:endParaRP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half" idx="12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20 </a:t>
            </a:r>
            <a:r>
              <a:rPr lang="ru-RU" dirty="0" smtClean="0"/>
              <a:t>декабря </a:t>
            </a:r>
            <a:r>
              <a:rPr lang="ru-RU" dirty="0" smtClean="0"/>
              <a:t>2018 г.</a:t>
            </a:r>
          </a:p>
        </p:txBody>
      </p:sp>
      <p:sp>
        <p:nvSpPr>
          <p:cNvPr id="9" name="Прямоугольник 4"/>
          <p:cNvSpPr>
            <a:spLocks noChangeArrowheads="1"/>
          </p:cNvSpPr>
          <p:nvPr/>
        </p:nvSpPr>
        <p:spPr bwMode="auto">
          <a:xfrm>
            <a:off x="468313" y="115888"/>
            <a:ext cx="741605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FF0000"/>
                </a:solidFill>
              </a:rPr>
              <a:t>Субсидия на софинансирование мероприятий ГП «Доступная среда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»</a:t>
            </a:r>
            <a:endParaRPr lang="ru-RU" alt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569442"/>
              </p:ext>
            </p:extLst>
          </p:nvPr>
        </p:nvGraphicFramePr>
        <p:xfrm>
          <a:off x="230312" y="1268413"/>
          <a:ext cx="8683375" cy="5030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09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smtClean="0">
                <a:latin typeface="TT Norms Regular"/>
              </a:rPr>
              <a:t>1</a:t>
            </a:r>
            <a:r>
              <a:rPr lang="ru-RU" dirty="0">
                <a:latin typeface="TT Norms Regular"/>
              </a:rPr>
              <a:t>2</a:t>
            </a:r>
            <a:endParaRPr lang="ru-RU" dirty="0">
              <a:latin typeface="TT Norms Regular"/>
            </a:endParaRP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half" idx="12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20 </a:t>
            </a:r>
            <a:r>
              <a:rPr lang="ru-RU" dirty="0" smtClean="0"/>
              <a:t>декабря </a:t>
            </a:r>
            <a:r>
              <a:rPr lang="ru-RU" dirty="0" smtClean="0"/>
              <a:t>2018 г.</a:t>
            </a:r>
          </a:p>
        </p:txBody>
      </p:sp>
      <p:sp>
        <p:nvSpPr>
          <p:cNvPr id="7" name="Текст 2"/>
          <p:cNvSpPr>
            <a:spLocks noGrp="1"/>
          </p:cNvSpPr>
          <p:nvPr>
            <p:ph type="body" idx="4294967295"/>
          </p:nvPr>
        </p:nvSpPr>
        <p:spPr>
          <a:xfrm>
            <a:off x="251842" y="24893"/>
            <a:ext cx="4040187" cy="13684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/>
            </a:pPr>
            <a:r>
              <a:rPr lang="ru-RU" sz="2000" dirty="0">
                <a:solidFill>
                  <a:srgbClr val="FF0000"/>
                </a:solidFill>
              </a:rPr>
              <a:t>Субсидия на создание новых мест в школах </a:t>
            </a:r>
          </a:p>
        </p:txBody>
      </p:sp>
      <p:graphicFrame>
        <p:nvGraphicFramePr>
          <p:cNvPr id="2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203521"/>
              </p:ext>
            </p:extLst>
          </p:nvPr>
        </p:nvGraphicFramePr>
        <p:xfrm>
          <a:off x="235746" y="1458009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4292029" y="-99392"/>
            <a:ext cx="4041775" cy="13684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/>
            </a:pPr>
            <a:r>
              <a:rPr lang="ru-RU" sz="2000" dirty="0">
                <a:solidFill>
                  <a:srgbClr val="FF0000"/>
                </a:solidFill>
              </a:rPr>
              <a:t>Субсидия на создание дополнительных мест для детей в возрасте от 2 месяцев до 3 лет в детских садах</a:t>
            </a:r>
          </a:p>
        </p:txBody>
      </p:sp>
      <p:graphicFrame>
        <p:nvGraphicFramePr>
          <p:cNvPr id="11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764272"/>
              </p:ext>
            </p:extLst>
          </p:nvPr>
        </p:nvGraphicFramePr>
        <p:xfrm>
          <a:off x="3842051" y="1364613"/>
          <a:ext cx="4926013" cy="459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r:id="rId4" imgW="4925995" imgH="4596782" progId="Excel.Chart.8">
                  <p:embed/>
                </p:oleObj>
              </mc:Choice>
              <mc:Fallback>
                <p:oleObj r:id="rId4" imgW="4925995" imgH="4596782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2051" y="1364613"/>
                        <a:ext cx="4926013" cy="459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501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smtClean="0">
                <a:latin typeface="TT Norms Regular"/>
              </a:rPr>
              <a:t>1</a:t>
            </a:r>
            <a:r>
              <a:rPr lang="ru-RU" dirty="0" smtClean="0">
                <a:latin typeface="TT Norms Regular"/>
              </a:rPr>
              <a:t>3</a:t>
            </a:r>
            <a:endParaRPr lang="ru-RU" dirty="0">
              <a:latin typeface="TT Norms Regular"/>
            </a:endParaRP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half" idx="12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20 </a:t>
            </a:r>
            <a:r>
              <a:rPr lang="ru-RU" dirty="0" smtClean="0"/>
              <a:t>декабря </a:t>
            </a:r>
            <a:r>
              <a:rPr lang="ru-RU" dirty="0" smtClean="0"/>
              <a:t>2018 г.</a:t>
            </a:r>
          </a:p>
        </p:txBody>
      </p:sp>
      <p:sp>
        <p:nvSpPr>
          <p:cNvPr id="9" name="Текст 2"/>
          <p:cNvSpPr>
            <a:spLocks noGrp="1"/>
          </p:cNvSpPr>
          <p:nvPr>
            <p:ph type="body" idx="4294967295"/>
          </p:nvPr>
        </p:nvSpPr>
        <p:spPr>
          <a:xfrm>
            <a:off x="231482" y="44624"/>
            <a:ext cx="4321175" cy="13684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Иной межбюджетный трансферт на реализацию мероприятий развития центров экономического роста</a:t>
            </a:r>
          </a:p>
        </p:txBody>
      </p:sp>
      <p:graphicFrame>
        <p:nvGraphicFramePr>
          <p:cNvPr id="3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737890"/>
              </p:ext>
            </p:extLst>
          </p:nvPr>
        </p:nvGraphicFramePr>
        <p:xfrm>
          <a:off x="231482" y="1413049"/>
          <a:ext cx="4608512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011472"/>
              </p:ext>
            </p:extLst>
          </p:nvPr>
        </p:nvGraphicFramePr>
        <p:xfrm>
          <a:off x="4645025" y="1556792"/>
          <a:ext cx="4041775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4346649" y="8238"/>
            <a:ext cx="4041775" cy="13684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/>
            </a:pPr>
            <a:r>
              <a:rPr lang="ru-RU" sz="1800" dirty="0">
                <a:solidFill>
                  <a:srgbClr val="FF0000"/>
                </a:solidFill>
              </a:rPr>
              <a:t>Иной межбюджетный трансферт на реализацию мероприятий по созданию детских технопарков «</a:t>
            </a:r>
            <a:r>
              <a:rPr lang="ru-RU" sz="1800" dirty="0" err="1">
                <a:solidFill>
                  <a:srgbClr val="FF0000"/>
                </a:solidFill>
              </a:rPr>
              <a:t>Кванториум</a:t>
            </a:r>
            <a:r>
              <a:rPr lang="ru-RU" sz="1800" dirty="0">
                <a:solidFill>
                  <a:srgbClr val="FF0000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06677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5" y="6093296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21 CuadroTexto"/>
          <p:cNvSpPr txBox="1"/>
          <p:nvPr/>
        </p:nvSpPr>
        <p:spPr>
          <a:xfrm>
            <a:off x="1680872" y="2924944"/>
            <a:ext cx="6540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Спасибо за </a:t>
            </a:r>
            <a:r>
              <a:rPr lang="ru-RU" sz="4800" dirty="0" smtClean="0">
                <a:solidFill>
                  <a:srgbClr val="C00000"/>
                </a:solidFill>
                <a:latin typeface="TT Norms Regular" pitchFamily="50" charset="-52"/>
              </a:rPr>
              <a:t>внимание!</a:t>
            </a:r>
            <a:endParaRPr lang="es-ES" sz="4800" b="1" dirty="0">
              <a:solidFill>
                <a:srgbClr val="C00000"/>
              </a:solidFill>
              <a:latin typeface="TT Norms Regular" pitchFamily="50" charset="-52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63" b="14351"/>
          <a:stretch/>
        </p:blipFill>
        <p:spPr bwMode="auto">
          <a:xfrm>
            <a:off x="236789" y="6309320"/>
            <a:ext cx="1152128" cy="36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6804248" y="6165304"/>
            <a:ext cx="2232248" cy="584857"/>
            <a:chOff x="6876256" y="6165304"/>
            <a:chExt cx="2232248" cy="584857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  <a14:imgEffect>
                        <a14:sharpenSoften amount="40000"/>
                      </a14:imgEffect>
                      <a14:imgEffect>
                        <a14:colorTemperature colorTemp="5200"/>
                      </a14:imgEffect>
                      <a14:imgEffect>
                        <a14:brightnessContrast bright="6000" contrast="3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6165304"/>
              <a:ext cx="536119" cy="584857"/>
            </a:xfrm>
            <a:prstGeom prst="rect">
              <a:avLst/>
            </a:prstGeom>
          </p:spPr>
        </p:pic>
        <p:sp>
          <p:nvSpPr>
            <p:cNvPr id="13" name="3 CuadroTexto"/>
            <p:cNvSpPr txBox="1"/>
            <p:nvPr/>
          </p:nvSpPr>
          <p:spPr>
            <a:xfrm>
              <a:off x="7380312" y="6309320"/>
              <a:ext cx="1728192" cy="338554"/>
            </a:xfrm>
            <a:prstGeom prst="rect">
              <a:avLst/>
            </a:prstGeom>
            <a:noFill/>
          </p:spPr>
          <p:txBody>
            <a:bodyPr wrap="square" lIns="0" tIns="0" rIns="0" bIns="0" numCol="1" spcCol="720000" rtlCol="0">
              <a:spAutoFit/>
            </a:bodyPr>
            <a:lstStyle/>
            <a:p>
              <a:r>
                <a:rPr lang="ru-RU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T Norms Regular" pitchFamily="50" charset="-52"/>
                </a:rPr>
                <a:t>ПРАВИТЕЛЬСТВО</a:t>
              </a:r>
            </a:p>
            <a:p>
              <a:r>
                <a:rPr lang="ru-RU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T Norms Regular" pitchFamily="50" charset="-52"/>
                </a:rPr>
                <a:t>АМУРСКОЙ ОБЛАСТИ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452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208453"/>
              </p:ext>
            </p:extLst>
          </p:nvPr>
        </p:nvGraphicFramePr>
        <p:xfrm>
          <a:off x="301625" y="620713"/>
          <a:ext cx="8591550" cy="5382121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894111"/>
                <a:gridCol w="5256584"/>
                <a:gridCol w="1440855"/>
              </a:tblGrid>
              <a:tr h="1008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регионального проекта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481" marR="2148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мероприятия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481" marR="2148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Объем </a:t>
                      </a:r>
                      <a:r>
                        <a:rPr lang="ru-RU" sz="1400" u="none" strike="noStrike" dirty="0" smtClean="0">
                          <a:effectLst/>
                        </a:rPr>
                        <a:t>финансирования в 2019 году,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млн.руб</a:t>
                      </a:r>
                      <a:r>
                        <a:rPr lang="ru-RU" sz="1400" u="none" strike="noStrike" dirty="0" smtClean="0">
                          <a:effectLst/>
                        </a:rPr>
                        <a:t>.</a:t>
                      </a:r>
                      <a:endParaRPr lang="ru-RU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21481" marR="21481" marT="0" marB="0" anchor="ctr" horzOverflow="overflow"/>
                </a:tc>
              </a:tr>
              <a:tr h="361253">
                <a:tc rowSpan="2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РП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«Современная школа»</a:t>
                      </a:r>
                      <a:endParaRPr lang="ru-RU" sz="12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Создание Центров образования цифрового и гуманитарного </a:t>
                      </a:r>
                      <a:r>
                        <a:rPr lang="ru-RU" sz="1400" u="none" strike="noStrike" dirty="0" smtClean="0">
                          <a:effectLst/>
                        </a:rPr>
                        <a:t>профилей, («Технология», «Информатика», «ОБЖ»)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</a:tr>
              <a:tr h="361253">
                <a:tc v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Создание на базе 6 </a:t>
                      </a:r>
                      <a:r>
                        <a:rPr lang="ru-RU" sz="1400" u="none" strike="noStrike" dirty="0" smtClean="0">
                          <a:effectLst/>
                        </a:rPr>
                        <a:t>коррекционных школ условий </a:t>
                      </a:r>
                      <a:r>
                        <a:rPr lang="ru-RU" sz="1400" u="none" strike="noStrike" dirty="0">
                          <a:effectLst/>
                        </a:rPr>
                        <a:t>для получения образования лицами с </a:t>
                      </a:r>
                      <a:r>
                        <a:rPr lang="ru-RU" sz="1400" u="none" strike="noStrike" dirty="0" smtClean="0">
                          <a:effectLst/>
                        </a:rPr>
                        <a:t>ОВЗ и инвалидностью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</a:tr>
              <a:tr h="363355">
                <a:tc rowSpan="3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РП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«Успех каждого ребенка»</a:t>
                      </a:r>
                      <a:endParaRPr lang="ru-RU" sz="12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Создание мобильного технопарка «</a:t>
                      </a:r>
                      <a:r>
                        <a:rPr lang="ru-RU" sz="1400" u="none" strike="noStrike" dirty="0" err="1">
                          <a:effectLst/>
                        </a:rPr>
                        <a:t>Кванториум</a:t>
                      </a:r>
                      <a:r>
                        <a:rPr lang="ru-RU" sz="1400" u="none" strike="noStrike" dirty="0">
                          <a:effectLst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</a:tr>
              <a:tr h="480371">
                <a:tc v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</a:rPr>
                        <a:t>Создание </a:t>
                      </a:r>
                      <a:r>
                        <a:rPr lang="ru-RU" sz="1400" u="none" strike="noStrike" dirty="0">
                          <a:effectLst/>
                        </a:rPr>
                        <a:t>Центра развития современных компетенций детей «</a:t>
                      </a:r>
                      <a:r>
                        <a:rPr lang="ru-RU" sz="1400" u="none" strike="noStrike" dirty="0" err="1">
                          <a:effectLst/>
                        </a:rPr>
                        <a:t>АмурТехноЦентр</a:t>
                      </a:r>
                      <a:r>
                        <a:rPr lang="ru-RU" sz="1400" u="none" strike="noStrike" dirty="0">
                          <a:effectLst/>
                        </a:rPr>
                        <a:t>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</a:tr>
              <a:tr h="480371">
                <a:tc v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</a:rPr>
                        <a:t>Создание центра </a:t>
                      </a:r>
                      <a:r>
                        <a:rPr lang="ru-RU" sz="1400" u="none" strike="noStrike" dirty="0">
                          <a:effectLst/>
                        </a:rPr>
                        <a:t>выявления и поддержки одаренных детей на основе соглашения с Образовательным Фондом «Талант и успех»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215,72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</a:tr>
              <a:tr h="53989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РП «Молодые профессионалы»</a:t>
                      </a:r>
                    </a:p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Создание на территории области Центра опережающей профессиональной </a:t>
                      </a:r>
                      <a:r>
                        <a:rPr lang="ru-RU" sz="1400" u="none" strike="noStrike" dirty="0" smtClean="0">
                          <a:effectLst/>
                        </a:rPr>
                        <a:t>подготовки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69,71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</a:tr>
              <a:tr h="480371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РП «Цифровая образовательная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среда»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Создание центра цифрового образования «IT-куб»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15,54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</a:tr>
              <a:tr h="480371">
                <a:tc v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Внедрение целевой модели цифровой образовательной среды в </a:t>
                      </a:r>
                      <a:r>
                        <a:rPr lang="ru-RU" sz="1400" u="none" strike="noStrike" dirty="0" smtClean="0">
                          <a:effectLst/>
                        </a:rPr>
                        <a:t>школах и СПО Амурской </a:t>
                      </a:r>
                      <a:r>
                        <a:rPr lang="ru-RU" sz="1400" u="none" strike="noStrike" dirty="0">
                          <a:effectLst/>
                        </a:rPr>
                        <a:t>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25,41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</a:tr>
              <a:tr h="674893"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ВСЕГО: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u="none" strike="noStrike" baseline="0" dirty="0" smtClean="0">
                          <a:solidFill>
                            <a:srgbClr val="FF0000"/>
                          </a:solidFill>
                        </a:rPr>
                        <a:t>410,09 </a:t>
                      </a:r>
                      <a:endParaRPr lang="en-US" sz="2000" u="none" strike="noStrike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ru-RU" sz="1100" u="none" strike="noStrike" baseline="0" dirty="0" smtClean="0">
                          <a:solidFill>
                            <a:srgbClr val="FF0000"/>
                          </a:solidFill>
                        </a:rPr>
                        <a:t>из них </a:t>
                      </a:r>
                      <a:r>
                        <a:rPr lang="en-US" sz="1100" u="none" strike="noStrike" baseline="0" dirty="0" smtClean="0">
                          <a:solidFill>
                            <a:srgbClr val="FF0000"/>
                          </a:solidFill>
                        </a:rPr>
                        <a:t>CAPEX </a:t>
                      </a:r>
                      <a:r>
                        <a:rPr lang="en-US" sz="1600" u="none" strike="noStrike" baseline="0" dirty="0" smtClean="0">
                          <a:solidFill>
                            <a:srgbClr val="FF0000"/>
                          </a:solidFill>
                        </a:rPr>
                        <a:t>383,4  </a:t>
                      </a:r>
                      <a:endParaRPr lang="ru-RU" sz="1600" b="0" i="0" u="none" strike="noStrike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</a:tr>
            </a:tbl>
          </a:graphicData>
        </a:graphic>
      </p:graphicFrame>
      <p:sp>
        <p:nvSpPr>
          <p:cNvPr id="8273" name="Прямоугольник 5"/>
          <p:cNvSpPr>
            <a:spLocks noChangeArrowheads="1"/>
          </p:cNvSpPr>
          <p:nvPr/>
        </p:nvSpPr>
        <p:spPr bwMode="auto">
          <a:xfrm>
            <a:off x="107950" y="115888"/>
            <a:ext cx="8785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u="sng"/>
              <a:t>8  Мероприятий, реализуемых в 2019 году</a:t>
            </a:r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323528" y="6453336"/>
            <a:ext cx="1584176" cy="288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20 декабря 2018 г.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2255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latin typeface="TT Norms Regular"/>
              </a:rPr>
              <a:t>3</a:t>
            </a:r>
            <a:endParaRPr lang="ru-RU" dirty="0">
              <a:latin typeface="TT Norms Regular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403920" y="260648"/>
            <a:ext cx="7776864" cy="8640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dirty="0" smtClean="0">
                <a:latin typeface="TT Norms Regular"/>
              </a:rPr>
              <a:t>РП «Современная школа»</a:t>
            </a:r>
            <a:endParaRPr lang="es-ES" sz="3600" b="0" dirty="0">
              <a:solidFill>
                <a:schemeClr val="tx1">
                  <a:lumMod val="75000"/>
                  <a:lumOff val="25000"/>
                </a:schemeClr>
              </a:solidFill>
              <a:latin typeface="TT Norms Regular" pitchFamily="50" charset="-52"/>
            </a:endParaRP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14" name="3 CuadroTexto"/>
          <p:cNvSpPr txBox="1"/>
          <p:nvPr/>
        </p:nvSpPr>
        <p:spPr>
          <a:xfrm>
            <a:off x="320054" y="5246129"/>
            <a:ext cx="8280920" cy="830997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С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 2020-2021 гг. в РП  </a:t>
            </a:r>
            <a:r>
              <a:rPr lang="ru-RU" dirty="0" smtClean="0">
                <a:solidFill>
                  <a:srgbClr val="FF0000"/>
                </a:solidFill>
                <a:latin typeface="TT Norms Regular" pitchFamily="50" charset="-52"/>
              </a:rPr>
              <a:t>включено мероприятие «Создание новых мест в сельских школах»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 Средства из ФБ на 2020-2021 гг. выделены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на строительство школы в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п.г.т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.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Экимчан – 251,4 млн. рублей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TT Norms Regular" pitchFamily="50" charset="-52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173401"/>
              </p:ext>
            </p:extLst>
          </p:nvPr>
        </p:nvGraphicFramePr>
        <p:xfrm>
          <a:off x="206648" y="1268761"/>
          <a:ext cx="8666931" cy="3000394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4437360"/>
                <a:gridCol w="720080"/>
                <a:gridCol w="1080120"/>
                <a:gridCol w="576064"/>
                <a:gridCol w="1853307"/>
              </a:tblGrid>
              <a:tr h="56512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мероприятия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481" marR="21481" marT="0" marB="0" anchor="ctr" horzOverflow="overflow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>
                          <a:effectLst/>
                        </a:rPr>
                        <a:t>Объем </a:t>
                      </a:r>
                      <a:r>
                        <a:rPr lang="ru-RU" sz="2000" u="none" strike="noStrike" dirty="0" smtClean="0">
                          <a:effectLst/>
                        </a:rPr>
                        <a:t>финансирования в 2019 году, </a:t>
                      </a:r>
                      <a:r>
                        <a:rPr lang="ru-RU" sz="2000" u="none" strike="noStrike" dirty="0" err="1" smtClean="0">
                          <a:effectLst/>
                        </a:rPr>
                        <a:t>млн.руб</a:t>
                      </a:r>
                      <a:r>
                        <a:rPr lang="ru-RU" sz="2000" u="none" strike="noStrike" dirty="0" smtClean="0">
                          <a:effectLst/>
                        </a:rPr>
                        <a:t>.</a:t>
                      </a:r>
                      <a:endParaRPr lang="ru-RU" sz="2000" b="0" i="0" u="none" strike="noStrike" dirty="0" smtClean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21481" marR="21481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480" marR="214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480" marR="214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480" marR="214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065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480" marR="214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</a:rPr>
                        <a:t>Всего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4074" marR="4074" marT="4074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в том числе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4074" marR="4074" marT="407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2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smtClean="0">
                          <a:effectLst/>
                        </a:rPr>
                        <a:t>ФБ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smtClean="0">
                          <a:effectLst/>
                        </a:rPr>
                        <a:t>ОБ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Местные бюджеты (5%)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4074" marR="4074" marT="4074" marB="0" anchor="ctr"/>
                </a:tc>
              </a:tr>
              <a:tr h="80267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Создание Центров образования цифрового и гуманитарного </a:t>
                      </a:r>
                      <a:r>
                        <a:rPr lang="ru-RU" sz="1800" u="none" strike="noStrike" dirty="0" smtClean="0">
                          <a:effectLst/>
                        </a:rPr>
                        <a:t>профилей, («Технология», «Информатика», «ОБЖ»)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 dirty="0" smtClean="0">
                          <a:effectLst/>
                        </a:rPr>
                        <a:t>44,15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 dirty="0" smtClean="0">
                          <a:effectLst/>
                        </a:rPr>
                        <a:t>40,78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 dirty="0" smtClean="0">
                          <a:effectLst/>
                        </a:rPr>
                        <a:t>1,26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2,10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</a:tr>
              <a:tr h="79361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 ШКОЛУ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(примерно)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1,64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1,51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</a:tr>
            </a:tbl>
          </a:graphicData>
        </a:graphic>
      </p:graphicFrame>
      <p:cxnSp>
        <p:nvCxnSpPr>
          <p:cNvPr id="18" name="Прямая со стрелкой 17"/>
          <p:cNvCxnSpPr/>
          <p:nvPr/>
        </p:nvCxnSpPr>
        <p:spPr>
          <a:xfrm>
            <a:off x="1115616" y="3573016"/>
            <a:ext cx="0" cy="239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3 CuadroTexto"/>
          <p:cNvSpPr txBox="1"/>
          <p:nvPr/>
        </p:nvSpPr>
        <p:spPr>
          <a:xfrm>
            <a:off x="320054" y="4303241"/>
            <a:ext cx="8716442" cy="923330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ru-RU" sz="2400" dirty="0" smtClean="0">
                <a:solidFill>
                  <a:srgbClr val="FF0000"/>
                </a:solidFill>
                <a:latin typeface="TT Norms Regular" pitchFamily="50" charset="-52"/>
              </a:rPr>
              <a:t>!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С 2019 года мероприятия «Ремонт спортивных сельских залов» и «Создание новых мест» в школах </a:t>
            </a:r>
            <a:r>
              <a:rPr lang="ru-RU" dirty="0" smtClean="0">
                <a:solidFill>
                  <a:srgbClr val="FF0000"/>
                </a:solidFill>
                <a:latin typeface="TT Norms Regular" pitchFamily="50" charset="-52"/>
              </a:rPr>
              <a:t>перенесены в НП и РП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на прежних условиях финансирования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TT Norms Regular" pitchFamily="50" charset="-52"/>
            </a:endParaRPr>
          </a:p>
        </p:txBody>
      </p:sp>
      <p:sp>
        <p:nvSpPr>
          <p:cNvPr id="20" name="Текст 3"/>
          <p:cNvSpPr>
            <a:spLocks noGrp="1"/>
          </p:cNvSpPr>
          <p:nvPr>
            <p:ph type="body" sz="half" idx="12"/>
          </p:nvPr>
        </p:nvSpPr>
        <p:spPr>
          <a:xfrm>
            <a:off x="349032" y="646950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20</a:t>
            </a:r>
            <a:r>
              <a:rPr lang="ru-RU" dirty="0" smtClean="0"/>
              <a:t> </a:t>
            </a:r>
            <a:r>
              <a:rPr lang="ru-RU" dirty="0" smtClean="0"/>
              <a:t>декабря 2018 г.</a:t>
            </a:r>
          </a:p>
        </p:txBody>
      </p:sp>
    </p:spTree>
    <p:extLst>
      <p:ext uri="{BB962C8B-B14F-4D97-AF65-F5344CB8AC3E}">
        <p14:creationId xmlns:p14="http://schemas.microsoft.com/office/powerpoint/2010/main" val="58646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  <p:bldP spid="1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latin typeface="TT Norms Regular"/>
              </a:rPr>
              <a:t>4</a:t>
            </a:r>
            <a:endParaRPr lang="ru-RU" dirty="0">
              <a:latin typeface="TT Norms Regular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403920" y="260648"/>
            <a:ext cx="7776864" cy="8640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 smtClean="0">
                <a:latin typeface="TT Norms Regular"/>
              </a:rPr>
              <a:t>РП </a:t>
            </a:r>
            <a:r>
              <a:rPr lang="ru-RU" sz="2800" dirty="0" smtClean="0">
                <a:latin typeface="TT Norms Regular"/>
              </a:rPr>
              <a:t>«</a:t>
            </a:r>
            <a:r>
              <a:rPr lang="ru-RU" sz="2800" dirty="0" smtClean="0">
                <a:latin typeface="TT Norms Regular"/>
              </a:rPr>
              <a:t>Цифровая образовательная среда</a:t>
            </a:r>
            <a:r>
              <a:rPr lang="ru-RU" sz="2800" dirty="0" smtClean="0">
                <a:latin typeface="TT Norms Regular"/>
              </a:rPr>
              <a:t>»</a:t>
            </a:r>
            <a:endParaRPr lang="es-ES" sz="2800" b="0" dirty="0">
              <a:solidFill>
                <a:schemeClr val="tx1">
                  <a:lumMod val="75000"/>
                  <a:lumOff val="25000"/>
                </a:schemeClr>
              </a:solidFill>
              <a:latin typeface="TT Norms Regular" pitchFamily="50" charset="-52"/>
            </a:endParaRP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half" idx="12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20</a:t>
            </a:r>
            <a:r>
              <a:rPr lang="ru-RU" dirty="0" smtClean="0"/>
              <a:t> </a:t>
            </a:r>
            <a:r>
              <a:rPr lang="ru-RU" dirty="0" smtClean="0"/>
              <a:t>декабря 2018 г.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385585"/>
              </p:ext>
            </p:extLst>
          </p:nvPr>
        </p:nvGraphicFramePr>
        <p:xfrm>
          <a:off x="225549" y="1916832"/>
          <a:ext cx="8666931" cy="3292384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3320053"/>
                <a:gridCol w="904856"/>
                <a:gridCol w="987117"/>
                <a:gridCol w="1510689"/>
                <a:gridCol w="1944216"/>
              </a:tblGrid>
              <a:tr h="55948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мероприятия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481" marR="21481" marT="0" marB="0" anchor="ctr" horzOverflow="overflow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>
                          <a:effectLst/>
                        </a:rPr>
                        <a:t>Объем </a:t>
                      </a:r>
                      <a:r>
                        <a:rPr lang="ru-RU" sz="2000" u="none" strike="noStrike" dirty="0" smtClean="0">
                          <a:effectLst/>
                        </a:rPr>
                        <a:t>финансирования в 2019 году, </a:t>
                      </a:r>
                      <a:r>
                        <a:rPr lang="ru-RU" sz="2000" u="none" strike="noStrike" dirty="0" err="1" smtClean="0">
                          <a:effectLst/>
                        </a:rPr>
                        <a:t>млн.руб</a:t>
                      </a:r>
                      <a:r>
                        <a:rPr lang="ru-RU" sz="2000" u="none" strike="noStrike" dirty="0" smtClean="0">
                          <a:effectLst/>
                        </a:rPr>
                        <a:t>.</a:t>
                      </a:r>
                      <a:endParaRPr lang="ru-RU" sz="2000" b="0" i="0" u="none" strike="noStrike" dirty="0" smtClean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21481" marR="21481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480" marR="214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480" marR="214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480" marR="214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276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480" marR="214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</a:rPr>
                        <a:t>Всего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4074" marR="4074" marT="4074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в том числе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4074" marR="4074" marT="407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3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smtClean="0">
                          <a:effectLst/>
                        </a:rPr>
                        <a:t>ФБ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smtClean="0">
                          <a:effectLst/>
                        </a:rPr>
                        <a:t>ОБ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Местные бюджеты (5%)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4074" marR="4074" marT="4074" marB="0" anchor="ctr"/>
                </a:tc>
              </a:tr>
              <a:tr h="865833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>
                          <a:effectLst/>
                        </a:rPr>
                        <a:t>Внедрение целевой модели цифровой образовательной среды в школах и СПО Амурской области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 dirty="0" smtClean="0">
                          <a:effectLst/>
                        </a:rPr>
                        <a:t>25,41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23,48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u="none" strike="noStrike" dirty="0" smtClean="0">
                          <a:effectLst/>
                        </a:rPr>
                        <a:t>0,73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1,23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</a:tr>
              <a:tr h="856063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 ШКОЛУ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(примерно)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2,31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0,11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" marR="4074" marT="4074" marB="0" anchor="ctr"/>
                </a:tc>
              </a:tr>
            </a:tbl>
          </a:graphicData>
        </a:graphic>
      </p:graphicFrame>
      <p:cxnSp>
        <p:nvCxnSpPr>
          <p:cNvPr id="18" name="Прямая со стрелкой 17"/>
          <p:cNvCxnSpPr/>
          <p:nvPr/>
        </p:nvCxnSpPr>
        <p:spPr>
          <a:xfrm>
            <a:off x="1115616" y="3573016"/>
            <a:ext cx="0" cy="239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46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latin typeface="TT Norms Regular"/>
              </a:rPr>
              <a:t>5</a:t>
            </a:r>
            <a:endParaRPr lang="ru-RU" dirty="0">
              <a:latin typeface="TT Norms Regular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323528" y="116632"/>
            <a:ext cx="7776864" cy="8640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1800" b="0" dirty="0">
              <a:solidFill>
                <a:schemeClr val="tx1">
                  <a:lumMod val="75000"/>
                  <a:lumOff val="25000"/>
                </a:schemeClr>
              </a:solidFill>
              <a:latin typeface="TT Norms Regular" pitchFamily="50" charset="-52"/>
            </a:endParaRP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half" idx="12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20 </a:t>
            </a:r>
            <a:r>
              <a:rPr lang="ru-RU" dirty="0" smtClean="0"/>
              <a:t>декабря </a:t>
            </a:r>
            <a:r>
              <a:rPr lang="ru-RU" dirty="0" smtClean="0"/>
              <a:t>2018 г.</a:t>
            </a:r>
          </a:p>
        </p:txBody>
      </p:sp>
      <p:sp>
        <p:nvSpPr>
          <p:cNvPr id="10" name="3 CuadroTexto"/>
          <p:cNvSpPr txBox="1"/>
          <p:nvPr/>
        </p:nvSpPr>
        <p:spPr>
          <a:xfrm>
            <a:off x="327500" y="1555622"/>
            <a:ext cx="8204939" cy="3631763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pPr marL="342900" indent="-342900">
              <a:spcAft>
                <a:spcPts val="600"/>
              </a:spcAft>
              <a:buFontTx/>
              <a:buBlip>
                <a:blip r:embed="rId2"/>
              </a:buBlip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Порядки предоставления субсидии местным бюджетам утверждаются приложениями к ГП АО «Развитие образования Амурской области»</a:t>
            </a:r>
          </a:p>
          <a:p>
            <a:pPr>
              <a:spcAft>
                <a:spcPts val="600"/>
              </a:spcAft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1) Субсидии предоставляются по заявкам, включающим «дорожные карты» освоения средств</a:t>
            </a: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T Norms Regular" pitchFamily="50" charset="-52"/>
            </a:endParaRPr>
          </a:p>
          <a:p>
            <a:pPr>
              <a:spcAft>
                <a:spcPts val="600"/>
              </a:spcAft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2) Условие порядков: инфраструктурные листы на оснащение площадок и центров по мероприятиям согласовываются с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АмИРО</a:t>
            </a: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T Norms Regular" pitchFamily="50" charset="-52"/>
            </a:endParaRPr>
          </a:p>
          <a:p>
            <a:pPr marL="342900" indent="-342900">
              <a:spcAft>
                <a:spcPts val="600"/>
              </a:spcAft>
              <a:buFontTx/>
              <a:buBlip>
                <a:blip r:embed="rId2"/>
              </a:buBlip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Заявки на мероприятия, связанные с капитальными вложениями (строительство, реконструкция,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кап.ремонты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) предоставляются строго по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утвержденным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Минобр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науки области формам </a:t>
            </a:r>
          </a:p>
          <a:p>
            <a:pPr>
              <a:spcAft>
                <a:spcPts val="600"/>
              </a:spcAft>
            </a:pP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TT Norms Regular" pitchFamily="50" charset="-52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403920" y="260648"/>
            <a:ext cx="7776864" cy="8640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 smtClean="0">
                <a:latin typeface="TT Norms Regular"/>
              </a:rPr>
              <a:t>Условия предоставления субсидии местным бюджетам на реализацию РП</a:t>
            </a:r>
            <a:endParaRPr lang="es-ES" sz="2800" b="0" dirty="0">
              <a:solidFill>
                <a:schemeClr val="tx1">
                  <a:lumMod val="75000"/>
                  <a:lumOff val="25000"/>
                </a:schemeClr>
              </a:solidFill>
              <a:latin typeface="TT Norms Regular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4252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latin typeface="TT Norms Regular"/>
              </a:rPr>
              <a:t>6</a:t>
            </a:r>
            <a:endParaRPr lang="ru-RU" dirty="0">
              <a:latin typeface="TT Norms Regular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323528" y="116632"/>
            <a:ext cx="7776864" cy="8640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1800" b="0" dirty="0">
              <a:solidFill>
                <a:schemeClr val="tx1">
                  <a:lumMod val="75000"/>
                  <a:lumOff val="25000"/>
                </a:schemeClr>
              </a:solidFill>
              <a:latin typeface="TT Norms Regular" pitchFamily="50" charset="-52"/>
            </a:endParaRP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half" idx="12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20 </a:t>
            </a:r>
            <a:r>
              <a:rPr lang="ru-RU" dirty="0" smtClean="0"/>
              <a:t>декабря </a:t>
            </a:r>
            <a:r>
              <a:rPr lang="ru-RU" dirty="0" smtClean="0"/>
              <a:t>2018 г.</a:t>
            </a:r>
          </a:p>
        </p:txBody>
      </p:sp>
      <p:sp>
        <p:nvSpPr>
          <p:cNvPr id="10" name="3 CuadroTexto"/>
          <p:cNvSpPr txBox="1"/>
          <p:nvPr/>
        </p:nvSpPr>
        <p:spPr>
          <a:xfrm>
            <a:off x="327500" y="1555622"/>
            <a:ext cx="8204939" cy="4431983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pPr marL="342900" indent="-342900">
              <a:spcBef>
                <a:spcPct val="0"/>
              </a:spcBef>
              <a:spcAft>
                <a:spcPct val="0"/>
              </a:spcAft>
              <a:buFont typeface="Georgia" panose="02040502050405020303" pitchFamily="18" charset="0"/>
              <a:buAutoNum type="arabicParenR"/>
              <a:defRPr/>
            </a:pPr>
            <a:r>
              <a:rPr lang="ru-RU" dirty="0">
                <a:solidFill>
                  <a:srgbClr val="FF0000"/>
                </a:solidFill>
                <a:latin typeface="TT Norms Regular"/>
                <a:cs typeface="Times New Roman" pitchFamily="18" charset="0"/>
              </a:rPr>
              <a:t>Обоснование</a:t>
            </a:r>
            <a:r>
              <a:rPr lang="ru-RU" dirty="0">
                <a:solidFill>
                  <a:srgbClr val="000000"/>
                </a:solidFill>
                <a:latin typeface="TT Norms Regular"/>
                <a:cs typeface="Times New Roman" pitchFamily="18" charset="0"/>
              </a:rPr>
              <a:t> выбора мощности объекта (анализ демографической ситуации в перспективе не менее 5 лет)</a:t>
            </a:r>
          </a:p>
          <a:p>
            <a:pPr marL="342900" indent="-342900">
              <a:spcBef>
                <a:spcPct val="0"/>
              </a:spcBef>
              <a:spcAft>
                <a:spcPct val="0"/>
              </a:spcAft>
              <a:buFont typeface="Georgia" panose="02040502050405020303" pitchFamily="18" charset="0"/>
              <a:buAutoNum type="arabicParenR"/>
              <a:defRPr/>
            </a:pPr>
            <a:r>
              <a:rPr lang="ru-RU" dirty="0">
                <a:solidFill>
                  <a:srgbClr val="FF0000"/>
                </a:solidFill>
                <a:latin typeface="TT Norms Regular"/>
                <a:cs typeface="Times New Roman" pitchFamily="18" charset="0"/>
              </a:rPr>
              <a:t>Сведения о ПСД и прохождении ГЭ </a:t>
            </a:r>
            <a:r>
              <a:rPr lang="ru-RU" dirty="0">
                <a:solidFill>
                  <a:srgbClr val="000000"/>
                </a:solidFill>
                <a:latin typeface="TT Norms Regular"/>
                <a:cs typeface="Times New Roman" pitchFamily="18" charset="0"/>
              </a:rPr>
              <a:t>(обязательно типовая документация, либо экономически эффективная), согласовании выбора ПСД с ГКУ «Строитель» Амурской области</a:t>
            </a:r>
          </a:p>
          <a:p>
            <a:pPr indent="457200" algn="just">
              <a:spcBef>
                <a:spcPct val="0"/>
              </a:spcBef>
              <a:spcAft>
                <a:spcPct val="0"/>
              </a:spcAft>
              <a:buFontTx/>
              <a:buAutoNum type="arabicParenR"/>
              <a:defRPr/>
            </a:pPr>
            <a:r>
              <a:rPr lang="ru-RU" dirty="0">
                <a:solidFill>
                  <a:srgbClr val="FF0000"/>
                </a:solidFill>
                <a:latin typeface="TT Norms Regular"/>
                <a:cs typeface="Times New Roman" pitchFamily="18" charset="0"/>
              </a:rPr>
              <a:t>Сведения о земельном участке </a:t>
            </a:r>
            <a:r>
              <a:rPr lang="ru-RU" dirty="0">
                <a:solidFill>
                  <a:srgbClr val="000000"/>
                </a:solidFill>
                <a:latin typeface="TT Norms Regular"/>
                <a:cs typeface="Times New Roman" pitchFamily="18" charset="0"/>
              </a:rPr>
              <a:t>(анализ  соответствия требуемой площади, конфигурация, нахождение участка в водоохраной зоне, границах охраны объектов культурного наследия, уточнение прав на участок и т.д.)</a:t>
            </a:r>
          </a:p>
          <a:p>
            <a:pPr indent="457200">
              <a:spcBef>
                <a:spcPct val="0"/>
              </a:spcBef>
              <a:spcAft>
                <a:spcPct val="0"/>
              </a:spcAft>
              <a:buFontTx/>
              <a:buAutoNum type="arabicParenR"/>
              <a:defRPr/>
            </a:pPr>
            <a:r>
              <a:rPr lang="ru-RU" dirty="0">
                <a:solidFill>
                  <a:srgbClr val="FF0000"/>
                </a:solidFill>
                <a:latin typeface="TT Norms Regular"/>
                <a:cs typeface="Times New Roman" pitchFamily="18" charset="0"/>
              </a:rPr>
              <a:t>Сведения о </a:t>
            </a:r>
            <a:r>
              <a:rPr lang="ru-RU" dirty="0" err="1" smtClean="0">
                <a:solidFill>
                  <a:srgbClr val="FF0000"/>
                </a:solidFill>
                <a:latin typeface="TT Norms Regular"/>
                <a:cs typeface="Times New Roman" pitchFamily="18" charset="0"/>
              </a:rPr>
              <a:t>Тех.условиях</a:t>
            </a:r>
            <a:r>
              <a:rPr lang="ru-RU" dirty="0" smtClean="0">
                <a:solidFill>
                  <a:srgbClr val="FF0000"/>
                </a:solidFill>
                <a:latin typeface="TT Norms Regular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T Norms Regular"/>
                <a:cs typeface="Times New Roman" pitchFamily="18" charset="0"/>
              </a:rPr>
              <a:t>подключения </a:t>
            </a:r>
            <a:r>
              <a:rPr lang="ru-RU" dirty="0" smtClean="0">
                <a:solidFill>
                  <a:srgbClr val="000000"/>
                </a:solidFill>
                <a:latin typeface="TT Norms Regular"/>
                <a:cs typeface="Times New Roman" pitchFamily="18" charset="0"/>
              </a:rPr>
              <a:t>объекта</a:t>
            </a:r>
          </a:p>
          <a:p>
            <a:pPr indent="457200">
              <a:spcBef>
                <a:spcPct val="0"/>
              </a:spcBef>
              <a:spcAft>
                <a:spcPct val="0"/>
              </a:spcAft>
              <a:buFontTx/>
              <a:buAutoNum type="arabicParenR"/>
              <a:defRPr/>
            </a:pPr>
            <a:r>
              <a:rPr lang="ru-RU" dirty="0" smtClean="0">
                <a:solidFill>
                  <a:srgbClr val="FF0000"/>
                </a:solidFill>
                <a:latin typeface="TT Norms Regular"/>
              </a:rPr>
              <a:t>Учет </a:t>
            </a:r>
            <a:r>
              <a:rPr lang="ru-RU" dirty="0">
                <a:solidFill>
                  <a:srgbClr val="FF0000"/>
                </a:solidFill>
                <a:latin typeface="TT Norms Regular"/>
              </a:rPr>
              <a:t>требований СанПиН </a:t>
            </a:r>
            <a:r>
              <a:rPr lang="ru-RU" dirty="0">
                <a:latin typeface="TT Norms Regular"/>
              </a:rPr>
              <a:t>по вновь создаваемым объектам </a:t>
            </a:r>
            <a:endParaRPr lang="ru-RU" dirty="0" smtClean="0">
              <a:solidFill>
                <a:srgbClr val="000000"/>
              </a:solidFill>
              <a:latin typeface="TT Norms Regular"/>
              <a:cs typeface="Times New Roman" pitchFamily="18" charset="0"/>
            </a:endParaRPr>
          </a:p>
          <a:p>
            <a:pPr indent="457200">
              <a:spcBef>
                <a:spcPct val="0"/>
              </a:spcBef>
              <a:spcAft>
                <a:spcPct val="0"/>
              </a:spcAft>
              <a:buFontTx/>
              <a:buAutoNum type="arabicParenR"/>
              <a:defRPr/>
            </a:pPr>
            <a:r>
              <a:rPr lang="ru-RU" dirty="0" smtClean="0">
                <a:solidFill>
                  <a:srgbClr val="FF0000"/>
                </a:solidFill>
                <a:latin typeface="TT Norms Regular"/>
                <a:cs typeface="Times New Roman" pitchFamily="18" charset="0"/>
              </a:rPr>
              <a:t>Сведения </a:t>
            </a:r>
            <a:r>
              <a:rPr lang="ru-RU" dirty="0">
                <a:solidFill>
                  <a:srgbClr val="FF0000"/>
                </a:solidFill>
                <a:latin typeface="TT Norms Regular"/>
                <a:cs typeface="Times New Roman" pitchFamily="18" charset="0"/>
              </a:rPr>
              <a:t>о кадровом обеспечении </a:t>
            </a:r>
            <a:r>
              <a:rPr lang="ru-RU" dirty="0">
                <a:solidFill>
                  <a:srgbClr val="000000"/>
                </a:solidFill>
                <a:latin typeface="TT Norms Regular"/>
                <a:cs typeface="Times New Roman" pitchFamily="18" charset="0"/>
              </a:rPr>
              <a:t>нового объекта</a:t>
            </a:r>
          </a:p>
          <a:p>
            <a:pPr indent="457200">
              <a:spcBef>
                <a:spcPct val="0"/>
              </a:spcBef>
              <a:spcAft>
                <a:spcPct val="0"/>
              </a:spcAft>
              <a:buFontTx/>
              <a:buAutoNum type="arabicParenR"/>
              <a:defRPr/>
            </a:pPr>
            <a:r>
              <a:rPr lang="ru-RU" dirty="0">
                <a:solidFill>
                  <a:srgbClr val="FF0000"/>
                </a:solidFill>
                <a:latin typeface="TT Norms Regular"/>
                <a:cs typeface="Times New Roman" pitchFamily="18" charset="0"/>
              </a:rPr>
              <a:t>Предварительный расчет операционных расходов </a:t>
            </a:r>
            <a:r>
              <a:rPr lang="ru-RU" dirty="0">
                <a:solidFill>
                  <a:srgbClr val="000000"/>
                </a:solidFill>
                <a:latin typeface="TT Norms Regular"/>
                <a:cs typeface="Times New Roman" pitchFamily="18" charset="0"/>
              </a:rPr>
              <a:t>на содержание объекта в год (заработная плата, коммунальные услуги, содержание, налоги и т.д</a:t>
            </a:r>
            <a:r>
              <a:rPr lang="ru-RU" dirty="0" smtClean="0">
                <a:solidFill>
                  <a:srgbClr val="000000"/>
                </a:solidFill>
                <a:latin typeface="TT Norms Regular"/>
                <a:cs typeface="Times New Roman" pitchFamily="18" charset="0"/>
              </a:rPr>
              <a:t>.)</a:t>
            </a:r>
          </a:p>
          <a:p>
            <a:pPr indent="457200">
              <a:spcBef>
                <a:spcPct val="0"/>
              </a:spcBef>
              <a:spcAft>
                <a:spcPct val="0"/>
              </a:spcAft>
              <a:buFontTx/>
              <a:buAutoNum type="arabicParenR"/>
              <a:defRPr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TT Norms Regular" pitchFamily="50" charset="-52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323528" y="115462"/>
            <a:ext cx="7776864" cy="8640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ctr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необходимо представить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подаче заявки на строительство нового объекта образования?</a:t>
            </a:r>
          </a:p>
        </p:txBody>
      </p:sp>
    </p:spTree>
    <p:extLst>
      <p:ext uri="{BB962C8B-B14F-4D97-AF65-F5344CB8AC3E}">
        <p14:creationId xmlns:p14="http://schemas.microsoft.com/office/powerpoint/2010/main" val="10926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latin typeface="TT Norms Regular"/>
              </a:rPr>
              <a:t>7</a:t>
            </a:r>
            <a:endParaRPr lang="ru-RU" dirty="0">
              <a:latin typeface="TT Norms Regular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323528" y="116632"/>
            <a:ext cx="7776864" cy="8640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1800" b="0" dirty="0">
              <a:solidFill>
                <a:schemeClr val="tx1">
                  <a:lumMod val="75000"/>
                  <a:lumOff val="25000"/>
                </a:schemeClr>
              </a:solidFill>
              <a:latin typeface="TT Norms Regular" pitchFamily="50" charset="-52"/>
            </a:endParaRP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half" idx="12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20 </a:t>
            </a:r>
            <a:r>
              <a:rPr lang="ru-RU" dirty="0" smtClean="0"/>
              <a:t>декабря </a:t>
            </a:r>
            <a:r>
              <a:rPr lang="ru-RU" dirty="0" smtClean="0"/>
              <a:t>2018 г.</a:t>
            </a: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323528" y="115462"/>
            <a:ext cx="7776864" cy="8640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ctr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 «Дорожной карты» по освоению средств субсидии местным бюджетам на внедрение модели ЦОС и обновление МТБ школ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495941"/>
              </p:ext>
            </p:extLst>
          </p:nvPr>
        </p:nvGraphicFramePr>
        <p:xfrm>
          <a:off x="467544" y="1353126"/>
          <a:ext cx="8352927" cy="356714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504056"/>
                <a:gridCol w="5400600"/>
                <a:gridCol w="1224136"/>
                <a:gridCol w="1224135"/>
              </a:tblGrid>
              <a:tr h="77973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T Norms Regular"/>
                        </a:rPr>
                        <a:t>№ п/п</a:t>
                      </a:r>
                      <a:endParaRPr lang="ru-RU" sz="1600" dirty="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T Norms Regular"/>
                        </a:rPr>
                        <a:t>Наименование контрольных событий по выполнению основных этапов реализации мероприятия</a:t>
                      </a:r>
                      <a:endParaRPr lang="ru-RU" sz="1600" dirty="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T Norms Regular"/>
                        </a:rPr>
                        <a:t>Сроки выполнения</a:t>
                      </a:r>
                      <a:endParaRPr lang="ru-RU" sz="1600" dirty="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T Norms Regular"/>
                        </a:rPr>
                        <a:t>Дата начала</a:t>
                      </a:r>
                      <a:endParaRPr lang="ru-RU" sz="160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T Norms Regular"/>
                        </a:rPr>
                        <a:t>Дата окончания</a:t>
                      </a:r>
                      <a:endParaRPr lang="ru-RU" sz="1600" dirty="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</a:tr>
              <a:tr h="2906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T Norms Regular"/>
                        </a:rPr>
                        <a:t>1</a:t>
                      </a:r>
                      <a:endParaRPr lang="ru-RU" sz="1600" dirty="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T Norms Regular"/>
                        </a:rPr>
                        <a:t>Согласование инфраструктурных листов с ИРО</a:t>
                      </a:r>
                      <a:endParaRPr lang="ru-RU" sz="1600" dirty="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T Norms Regular"/>
                        </a:rPr>
                        <a:t> </a:t>
                      </a:r>
                      <a:endParaRPr lang="ru-RU" sz="160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T Norms Regular"/>
                        </a:rPr>
                        <a:t> </a:t>
                      </a:r>
                      <a:endParaRPr lang="ru-RU" sz="160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</a:tr>
              <a:tr h="5812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T Norms Regular"/>
                          <a:ea typeface="+mn-ea"/>
                          <a:cs typeface="+mn-cs"/>
                        </a:rPr>
                        <a:t>2</a:t>
                      </a:r>
                      <a:endParaRPr lang="ru-RU" sz="1600" dirty="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T Norms Regular"/>
                        </a:rPr>
                        <a:t>Разработка и утверждение конкурсной документации по выбору организации поставщика товара</a:t>
                      </a:r>
                      <a:endParaRPr lang="ru-RU" sz="1600" dirty="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T Norms Regular"/>
                        </a:rPr>
                        <a:t> </a:t>
                      </a:r>
                      <a:endParaRPr lang="ru-RU" sz="160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T Norms Regular"/>
                        </a:rPr>
                        <a:t> </a:t>
                      </a:r>
                      <a:endParaRPr lang="ru-RU" sz="160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</a:tr>
              <a:tr h="5812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T Norms Regular"/>
                        </a:rPr>
                        <a:t>3</a:t>
                      </a:r>
                      <a:endParaRPr lang="ru-RU" sz="1600" dirty="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T Norms Regular"/>
                        </a:rPr>
                        <a:t>Проведение конкурсных процедур по выбору организации и заключение договора</a:t>
                      </a:r>
                      <a:endParaRPr lang="ru-RU" sz="1600" dirty="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T Norms Regular"/>
                        </a:rPr>
                        <a:t> </a:t>
                      </a:r>
                      <a:endParaRPr lang="ru-RU" sz="160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T Norms Regular"/>
                        </a:rPr>
                        <a:t> </a:t>
                      </a:r>
                      <a:endParaRPr lang="ru-RU" sz="160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</a:tr>
              <a:tr h="2906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T Norms Regular"/>
                        </a:rPr>
                        <a:t>4</a:t>
                      </a:r>
                      <a:endParaRPr lang="ru-RU" sz="1600" dirty="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T Norms Regular"/>
                        </a:rPr>
                        <a:t>Поставка основного оборудования</a:t>
                      </a:r>
                      <a:endParaRPr lang="ru-RU" sz="1600" dirty="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T Norms Regular"/>
                        </a:rPr>
                        <a:t> </a:t>
                      </a:r>
                      <a:endParaRPr lang="ru-RU" sz="160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T Norms Regular"/>
                        </a:rPr>
                        <a:t> </a:t>
                      </a:r>
                      <a:endParaRPr lang="ru-RU" sz="160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</a:tr>
              <a:tr h="2906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T Norms Regular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T Norms Regular"/>
                        </a:rPr>
                        <a:t>5</a:t>
                      </a:r>
                      <a:endParaRPr lang="ru-RU" sz="1600" dirty="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T Norms Regular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T Norms Regular"/>
                        </a:rPr>
                        <a:t>Оплата работ(услуг) по контрактам</a:t>
                      </a:r>
                      <a:endParaRPr lang="ru-RU" sz="1600" dirty="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T Norms Regular"/>
                        </a:rPr>
                        <a:t> </a:t>
                      </a:r>
                      <a:endParaRPr lang="ru-RU" sz="1600"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T Norms Regular"/>
                        </a:rPr>
                        <a:t>!!!! ДО 20.12.2019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T Norms Regular"/>
                        </a:rPr>
                        <a:t> 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T Norms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51" marR="29751" marT="0" marB="0" anchor="ctr"/>
                </a:tc>
              </a:tr>
            </a:tbl>
          </a:graphicData>
        </a:graphic>
      </p:graphicFrame>
      <p:sp>
        <p:nvSpPr>
          <p:cNvPr id="11" name="3 CuadroTexto"/>
          <p:cNvSpPr txBox="1"/>
          <p:nvPr/>
        </p:nvSpPr>
        <p:spPr>
          <a:xfrm>
            <a:off x="539552" y="4924325"/>
            <a:ext cx="8716442" cy="815608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pPr>
              <a:spcAft>
                <a:spcPts val="600"/>
              </a:spcAft>
            </a:pPr>
            <a:endParaRPr lang="ru-RU" sz="2400" dirty="0" smtClean="0">
              <a:solidFill>
                <a:srgbClr val="FF0000"/>
              </a:solidFill>
              <a:latin typeface="TT Norms Regular" pitchFamily="50" charset="-52"/>
            </a:endParaRPr>
          </a:p>
          <a:p>
            <a:pPr algn="ctr">
              <a:spcAft>
                <a:spcPts val="600"/>
              </a:spcAft>
            </a:pPr>
            <a:r>
              <a:rPr lang="ru-RU" sz="2400" dirty="0" smtClean="0">
                <a:solidFill>
                  <a:srgbClr val="FF0000"/>
                </a:solidFill>
                <a:latin typeface="TT Norms Regular" pitchFamily="50" charset="-52"/>
              </a:rPr>
              <a:t>! В разрезе каждого лота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TT Norms Regular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94166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Финансирование РП 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(млн. рублей)</a:t>
            </a:r>
            <a:endParaRPr lang="ru-RU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ru-RU" dirty="0"/>
          </a:p>
        </p:txBody>
      </p:sp>
      <p:graphicFrame>
        <p:nvGraphicFramePr>
          <p:cNvPr id="7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315062"/>
              </p:ext>
            </p:extLst>
          </p:nvPr>
        </p:nvGraphicFramePr>
        <p:xfrm>
          <a:off x="107504" y="1443472"/>
          <a:ext cx="8928992" cy="417576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798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10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0703">
                <a:tc>
                  <a:txBody>
                    <a:bodyPr/>
                    <a:lstStyle/>
                    <a:p>
                      <a:endParaRPr lang="ru-RU" sz="1000" dirty="0">
                        <a:latin typeface="TT Norms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200" dirty="0" smtClean="0"/>
                        <a:t>Реализация</a:t>
                      </a:r>
                      <a:r>
                        <a:rPr lang="ru-RU" sz="1200" baseline="0" dirty="0" smtClean="0"/>
                        <a:t> региональной составляющей через участие в федеральных мероприятиях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T Norms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CAPEX</a:t>
                      </a:r>
                      <a:r>
                        <a:rPr lang="ru-RU" sz="1100" baseline="0" dirty="0" smtClean="0"/>
                        <a:t> (</a:t>
                      </a:r>
                      <a:r>
                        <a:rPr lang="ru-RU" sz="1000" dirty="0" smtClean="0"/>
                        <a:t>софинансирование</a:t>
                      </a:r>
                      <a:r>
                        <a:rPr lang="ru-RU" sz="1000" baseline="0" dirty="0" smtClean="0"/>
                        <a:t> ФБ и бюджет области)</a:t>
                      </a:r>
                      <a:endParaRPr lang="ru-RU" sz="1000" b="1" dirty="0" smtClean="0">
                        <a:solidFill>
                          <a:schemeClr val="bg1"/>
                        </a:solidFill>
                        <a:latin typeface="TT Norms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OPEX</a:t>
                      </a:r>
                      <a:r>
                        <a:rPr lang="ru-RU" sz="1100" dirty="0" smtClean="0"/>
                        <a:t> </a:t>
                      </a:r>
                      <a:r>
                        <a:rPr lang="en-US" sz="1000" dirty="0" smtClean="0"/>
                        <a:t>(</a:t>
                      </a:r>
                      <a:r>
                        <a:rPr lang="ru-RU" sz="1000" dirty="0" smtClean="0"/>
                        <a:t>консолидированный</a:t>
                      </a:r>
                      <a:r>
                        <a:rPr lang="ru-RU" sz="1000" baseline="0" dirty="0" smtClean="0"/>
                        <a:t> бюджет области)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T Norms Regula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30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</a:t>
                      </a:r>
                      <a:endParaRPr lang="ru-RU" sz="1400" b="1" i="1" dirty="0" smtClean="0">
                        <a:solidFill>
                          <a:schemeClr val="bg1"/>
                        </a:solidFill>
                        <a:latin typeface="TT Norms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ЦОПП, 1 </a:t>
                      </a:r>
                      <a:r>
                        <a:rPr lang="en-US" sz="1200" dirty="0" smtClean="0"/>
                        <a:t>IT </a:t>
                      </a:r>
                      <a:r>
                        <a:rPr lang="ru-RU" sz="1200" dirty="0" smtClean="0"/>
                        <a:t>куб, 1 центр</a:t>
                      </a:r>
                      <a:r>
                        <a:rPr lang="ru-RU" sz="1200" baseline="0" dirty="0" smtClean="0"/>
                        <a:t> выявления и поддержки одаренных детей, 1 мобильный «</a:t>
                      </a:r>
                      <a:r>
                        <a:rPr lang="ru-RU" sz="1200" baseline="0" dirty="0" err="1" smtClean="0"/>
                        <a:t>Кванториум</a:t>
                      </a:r>
                      <a:r>
                        <a:rPr lang="ru-RU" sz="1200" baseline="0" dirty="0" smtClean="0"/>
                        <a:t>», 1 центр НТИ, обновление технологии в 2 коррекционных школах,  обновление МТБ 25 школ, создание ЦОС в 10 школах и 1 СПО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T Norms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383,4 </a:t>
                      </a:r>
                      <a:endParaRPr lang="ru-RU" sz="1400" dirty="0">
                        <a:solidFill>
                          <a:schemeClr val="tx1"/>
                        </a:solidFill>
                        <a:latin typeface="TT Norms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220,6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T Norms Regula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52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2020-2021</a:t>
                      </a:r>
                      <a:endParaRPr lang="ru-RU" sz="1400" dirty="0">
                        <a:solidFill>
                          <a:schemeClr val="bg1"/>
                        </a:solidFill>
                        <a:latin typeface="TT Norms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</a:t>
                      </a:r>
                      <a:r>
                        <a:rPr lang="en-US" sz="1200" dirty="0" smtClean="0"/>
                        <a:t>IT</a:t>
                      </a:r>
                      <a:r>
                        <a:rPr lang="ru-RU" sz="1200" dirty="0" smtClean="0"/>
                        <a:t>-куба,1 стационарный  и 1 мобильный «</a:t>
                      </a:r>
                      <a:r>
                        <a:rPr lang="ru-RU" sz="1200" dirty="0" err="1" smtClean="0"/>
                        <a:t>Кванториум</a:t>
                      </a:r>
                      <a:r>
                        <a:rPr lang="ru-RU" sz="1200" dirty="0" smtClean="0"/>
                        <a:t>», оснащение</a:t>
                      </a:r>
                      <a:r>
                        <a:rPr lang="ru-RU" sz="1200" baseline="0" dirty="0" smtClean="0"/>
                        <a:t> 30 мастерских, создание 985 мест дополнительного образования, создание 1 АЦ и 3 ЦНППМ, обновление технологии в 4 коррекционных школах, обновление МТБ школ, создание ЦОС, 1 модель управления ДОД, строительство 165 мест в сельских школах (</a:t>
                      </a:r>
                      <a:r>
                        <a:rPr lang="ru-RU" sz="1200" baseline="0" dirty="0" err="1" smtClean="0"/>
                        <a:t>п.г.т.Экимчан</a:t>
                      </a:r>
                      <a:r>
                        <a:rPr lang="ru-RU" sz="1200" baseline="0" dirty="0" smtClean="0"/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  <a:latin typeface="TT Norms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1538,6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T Norms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710,8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T Norms Regula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49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2022-2024</a:t>
                      </a:r>
                      <a:endParaRPr lang="ru-RU" sz="1400" dirty="0">
                        <a:solidFill>
                          <a:schemeClr val="bg1"/>
                        </a:solidFill>
                        <a:latin typeface="TT Norms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 </a:t>
                      </a:r>
                      <a:r>
                        <a:rPr lang="en-US" sz="1200" dirty="0" smtClean="0"/>
                        <a:t>IT</a:t>
                      </a:r>
                      <a:r>
                        <a:rPr lang="ru-RU" sz="1200" dirty="0" smtClean="0"/>
                        <a:t>-куба, 2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стационарных  и 1</a:t>
                      </a:r>
                      <a:r>
                        <a:rPr lang="ru-RU" sz="1200" baseline="0" dirty="0" smtClean="0"/>
                        <a:t> мобильный </a:t>
                      </a:r>
                      <a:r>
                        <a:rPr lang="ru-RU" sz="1200" dirty="0" smtClean="0"/>
                        <a:t>«</a:t>
                      </a:r>
                      <a:r>
                        <a:rPr lang="ru-RU" sz="1200" dirty="0" err="1" smtClean="0"/>
                        <a:t>Кванториум</a:t>
                      </a:r>
                      <a:r>
                        <a:rPr lang="ru-RU" sz="1200" dirty="0" smtClean="0"/>
                        <a:t>», </a:t>
                      </a:r>
                      <a:r>
                        <a:rPr lang="ru-RU" sz="1200" baseline="0" dirty="0" smtClean="0"/>
                        <a:t>строительство 1005 мест в сельских школах, </a:t>
                      </a:r>
                      <a:r>
                        <a:rPr lang="ru-RU" sz="1200" dirty="0" smtClean="0"/>
                        <a:t>оснащение</a:t>
                      </a:r>
                      <a:r>
                        <a:rPr lang="ru-RU" sz="1200" baseline="0" dirty="0" smtClean="0"/>
                        <a:t> 20 мастерских, обновление МТБ школ, создание ЦОС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T Norms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1 883,9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T Norms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1 126,7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T Norms Regula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14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ИТОГО 2019-2024</a:t>
                      </a:r>
                      <a:endParaRPr lang="ru-RU" sz="1400" dirty="0">
                        <a:solidFill>
                          <a:schemeClr val="bg1"/>
                        </a:solidFill>
                        <a:latin typeface="TT Norms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 ЦОПП, 50 мастерских, 5 </a:t>
                      </a:r>
                      <a:r>
                        <a:rPr lang="en-US" sz="1200" dirty="0" smtClean="0"/>
                        <a:t>IT</a:t>
                      </a:r>
                      <a:r>
                        <a:rPr lang="ru-RU" sz="1200" dirty="0" smtClean="0"/>
                        <a:t>-кубов, 1 центр</a:t>
                      </a:r>
                      <a:r>
                        <a:rPr lang="ru-RU" sz="1200" baseline="0" dirty="0" smtClean="0"/>
                        <a:t> формата «Талант и успех», 1 АЦ и 3 ЦНППМ, 3 мобильных «</a:t>
                      </a:r>
                      <a:r>
                        <a:rPr lang="ru-RU" sz="1200" baseline="0" dirty="0" err="1" smtClean="0"/>
                        <a:t>Кванториума</a:t>
                      </a:r>
                      <a:r>
                        <a:rPr lang="ru-RU" sz="1200" baseline="0" dirty="0" smtClean="0"/>
                        <a:t>», 3 стационарных «</a:t>
                      </a:r>
                      <a:r>
                        <a:rPr lang="ru-RU" sz="1200" baseline="0" dirty="0" err="1" smtClean="0"/>
                        <a:t>Кванториума</a:t>
                      </a:r>
                      <a:r>
                        <a:rPr lang="ru-RU" sz="1200" baseline="0" dirty="0" smtClean="0"/>
                        <a:t>», 1 центр НТИ, обновление технологии в 6 коррекционных школах,  обновление МТБ 80 школ, создание ЦОС в 295 школах и 10 СПО, строительство 1170 новых мест в сельских школах, 1 модель управления ДОД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T Norms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3 805,9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T Norms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ВСЕГО 2057,5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/>
                        <a:t>Накопительным итогом</a:t>
                      </a:r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6 694,6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T Norms Regula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Текст 3"/>
          <p:cNvSpPr>
            <a:spLocks noGrp="1"/>
          </p:cNvSpPr>
          <p:nvPr>
            <p:ph type="body" sz="half" idx="1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9" name="Текст 3"/>
          <p:cNvSpPr>
            <a:spLocks noGrp="1"/>
          </p:cNvSpPr>
          <p:nvPr>
            <p:ph type="body" sz="half" idx="12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20</a:t>
            </a:r>
            <a:r>
              <a:rPr lang="ru-RU" dirty="0" smtClean="0"/>
              <a:t> </a:t>
            </a:r>
            <a:r>
              <a:rPr lang="ru-RU" dirty="0" smtClean="0"/>
              <a:t>декабря 2018 г.</a:t>
            </a:r>
          </a:p>
        </p:txBody>
      </p:sp>
    </p:spTree>
    <p:extLst>
      <p:ext uri="{BB962C8B-B14F-4D97-AF65-F5344CB8AC3E}">
        <p14:creationId xmlns:p14="http://schemas.microsoft.com/office/powerpoint/2010/main" val="266103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latin typeface="TT Norms Regular"/>
              </a:rPr>
              <a:t>9</a:t>
            </a:r>
            <a:endParaRPr lang="ru-RU" dirty="0">
              <a:latin typeface="TT Norms Regular"/>
            </a:endParaRP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half" idx="12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20 </a:t>
            </a:r>
            <a:r>
              <a:rPr lang="ru-RU" dirty="0" smtClean="0"/>
              <a:t>декабря </a:t>
            </a:r>
            <a:r>
              <a:rPr lang="ru-RU" dirty="0" smtClean="0"/>
              <a:t>2018 г.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899743" y="1434728"/>
            <a:ext cx="7461250" cy="3128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4800" dirty="0" smtClean="0">
                <a:solidFill>
                  <a:schemeClr val="tx1"/>
                </a:solidFill>
              </a:rPr>
              <a:t>Исполнение бюджетных средств по состоянию на </a:t>
            </a:r>
            <a:r>
              <a:rPr lang="en-US" altLang="ru-RU" sz="4800" dirty="0" smtClean="0">
                <a:solidFill>
                  <a:schemeClr val="tx1"/>
                </a:solidFill>
              </a:rPr>
              <a:t>20</a:t>
            </a:r>
            <a:r>
              <a:rPr lang="ru-RU" altLang="ru-RU" sz="4800" dirty="0" smtClean="0">
                <a:solidFill>
                  <a:schemeClr val="tx1"/>
                </a:solidFill>
              </a:rPr>
              <a:t>.1</a:t>
            </a:r>
            <a:r>
              <a:rPr lang="en-US" altLang="ru-RU" sz="4800" dirty="0" smtClean="0">
                <a:solidFill>
                  <a:schemeClr val="tx1"/>
                </a:solidFill>
              </a:rPr>
              <a:t>2</a:t>
            </a:r>
            <a:r>
              <a:rPr lang="ru-RU" altLang="ru-RU" sz="4800" dirty="0" smtClean="0">
                <a:solidFill>
                  <a:schemeClr val="tx1"/>
                </a:solidFill>
              </a:rPr>
              <a:t>.18</a:t>
            </a:r>
            <a:endParaRPr lang="ru-RU" altLang="ru-RU" sz="4800" dirty="0" smtClean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16238" y="3921125"/>
            <a:ext cx="3816350" cy="431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100 % исполнение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900433" y="4563690"/>
            <a:ext cx="3816350" cy="431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Исполнение </a:t>
            </a:r>
            <a:r>
              <a:rPr lang="ru-RU" dirty="0" smtClean="0">
                <a:solidFill>
                  <a:schemeClr val="tx1"/>
                </a:solidFill>
              </a:rPr>
              <a:t>свыше 90 %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16238" y="5084763"/>
            <a:ext cx="3816350" cy="431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Исполнение </a:t>
            </a:r>
            <a:r>
              <a:rPr lang="ru-RU" dirty="0" smtClean="0">
                <a:solidFill>
                  <a:schemeClr val="tx1"/>
                </a:solidFill>
              </a:rPr>
              <a:t>ниже 90 %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4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Autofit/>
      </a:bodyPr>
      <a:lstStyle>
        <a:defPPr algn="ctr">
          <a:defRPr sz="1200" b="1" dirty="0" smtClean="0">
            <a:solidFill>
              <a:schemeClr val="tx1">
                <a:lumMod val="50000"/>
                <a:lumOff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1095</Words>
  <Application>Microsoft Office PowerPoint</Application>
  <PresentationFormat>Экран (4:3)</PresentationFormat>
  <Paragraphs>188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Georgia</vt:lpstr>
      <vt:lpstr>Times New Roman</vt:lpstr>
      <vt:lpstr>TT Norms Regular</vt:lpstr>
      <vt:lpstr>Wingdings</vt:lpstr>
      <vt:lpstr>Тема Office</vt:lpstr>
      <vt:lpstr>Диаграмма Microsoft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Финансирование РП (млн. рублей)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AMKurdyukov</dc:creator>
  <cp:lastModifiedBy>Елена Владимировна Лапонникова</cp:lastModifiedBy>
  <cp:revision>210</cp:revision>
  <cp:lastPrinted>2018-12-19T09:54:11Z</cp:lastPrinted>
  <dcterms:created xsi:type="dcterms:W3CDTF">2018-06-29T06:25:40Z</dcterms:created>
  <dcterms:modified xsi:type="dcterms:W3CDTF">2018-12-19T09:54:44Z</dcterms:modified>
</cp:coreProperties>
</file>