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CC"/>
    <a:srgbClr val="CCFFCC"/>
    <a:srgbClr val="FFFF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717F-287E-46DF-9C71-ED3F0F17683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0EBB-658D-4E78-83FB-DCB811EA2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717F-287E-46DF-9C71-ED3F0F17683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0EBB-658D-4E78-83FB-DCB811EA2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717F-287E-46DF-9C71-ED3F0F17683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0EBB-658D-4E78-83FB-DCB811EA2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717F-287E-46DF-9C71-ED3F0F17683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0EBB-658D-4E78-83FB-DCB811EA2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717F-287E-46DF-9C71-ED3F0F17683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0EBB-658D-4E78-83FB-DCB811EA2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717F-287E-46DF-9C71-ED3F0F17683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0EBB-658D-4E78-83FB-DCB811EA2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717F-287E-46DF-9C71-ED3F0F17683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0EBB-658D-4E78-83FB-DCB811EA2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717F-287E-46DF-9C71-ED3F0F17683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0EBB-658D-4E78-83FB-DCB811EA2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717F-287E-46DF-9C71-ED3F0F17683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0EBB-658D-4E78-83FB-DCB811EA2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717F-287E-46DF-9C71-ED3F0F17683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0EBB-658D-4E78-83FB-DCB811EA2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717F-287E-46DF-9C71-ED3F0F17683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0EBB-658D-4E78-83FB-DCB811EA2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2717F-287E-46DF-9C71-ED3F0F176836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70EBB-658D-4E78-83FB-DCB811EA2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268760"/>
            <a:ext cx="86409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err="1" smtClean="0">
                <a:latin typeface="Times New Roman" pitchFamily="18" charset="0"/>
                <a:cs typeface="Times New Roman" pitchFamily="18" charset="0"/>
              </a:rPr>
              <a:t>Предпрофильная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подготовка </a:t>
            </a:r>
          </a:p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профессиональное обучение </a:t>
            </a:r>
          </a:p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в МОБУ ЦО </a:t>
            </a:r>
          </a:p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на 2016/17 учебный год.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afanaseva.ucoz.ru/tvorchestvo/Globus-1-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16584">
            <a:off x="152896" y="5108307"/>
            <a:ext cx="2261458" cy="1599107"/>
          </a:xfrm>
          <a:prstGeom prst="rect">
            <a:avLst/>
          </a:prstGeom>
          <a:noFill/>
        </p:spPr>
      </p:pic>
      <p:pic>
        <p:nvPicPr>
          <p:cNvPr id="5124" name="Picture 4" descr="http://forum.tomsk.ru/attaches/1562643/33969643/145343989678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10572">
            <a:off x="6700231" y="5103660"/>
            <a:ext cx="1967942" cy="14431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0" y="26064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БЮДЖЕТНОЕ УЧРЕЖДЕНИЕ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ЦЕНТР ОБРАЗОВАНИЯ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создание системы специализированной подготовки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предпрофильного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профессионального обучения) ориентированной на индивидуализацию обучения и социализацию обучающихся, в том числе с учётом реальных потребностей рынка труда.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расширенного изучения отдельных предметов программы основного общего и среднего общего образования;</a:t>
            </a:r>
          </a:p>
          <a:p>
            <a:pPr>
              <a:buFont typeface="Wingdings" pitchFamily="2" charset="2"/>
              <a:buChar char="§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создание условий для дифференциации содержания обучения старшеклассников;</a:t>
            </a:r>
          </a:p>
          <a:p>
            <a:pPr>
              <a:buFont typeface="Wingdings" pitchFamily="2" charset="2"/>
              <a:buChar char="§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расширение возможностей социализации обучающихся, эффективная подготовка выпускников школы к освоению программ профессионального образования.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5011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Основные направления: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Информирование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предпрофильная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ориентация обучающихся 9-х классов в отношении их возможного выбора профиля обучения на уровне среднего общего образования.</a:t>
            </a:r>
          </a:p>
          <a:p>
            <a:pPr marL="342900" indent="-342900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Оказания обучающимся психолого-педагогической поддержки в проектировании продолжения обучения в классах профессионального обучения на уровне среднего общего образования.</a:t>
            </a:r>
          </a:p>
          <a:p>
            <a:pPr marL="342900" indent="-342900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содержания базовых курсов, изучение которых осуществляется на минимальном общеобразовательном уровне, на уровне среднего общего образования.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571480"/>
          <a:ext cx="8858308" cy="6155139"/>
        </p:xfrm>
        <a:graphic>
          <a:graphicData uri="http://schemas.openxmlformats.org/drawingml/2006/table">
            <a:tbl>
              <a:tblPr/>
              <a:tblGrid>
                <a:gridCol w="4429140"/>
                <a:gridCol w="2477315"/>
                <a:gridCol w="1951853"/>
              </a:tblGrid>
              <a:tr h="619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Название элективного курса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ФИО учителя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часов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74517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«Твоё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профессиональное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призвание».</a:t>
                      </a: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3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Кривченко О.В.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10 часов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>
                        <a:alpha val="16863"/>
                      </a:srgbClr>
                    </a:solidFill>
                  </a:tcPr>
                </a:tc>
              </a:tr>
              <a:tr h="8745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«Этика 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 психология семейной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жизни».</a:t>
                      </a:r>
                      <a:endParaRPr lang="en-US" sz="18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3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Кривченко О.В.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10 часов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>
                        <a:alpha val="16863"/>
                      </a:srgbClr>
                    </a:solidFill>
                  </a:tcPr>
                </a:tc>
              </a:tr>
              <a:tr h="8745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3. Практикум по решению текстовых задач по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математике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3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Сенотрусова А.А.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24 часа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>
                        <a:alpha val="16863"/>
                      </a:srgbClr>
                    </a:solidFill>
                  </a:tcPr>
                </a:tc>
              </a:tr>
              <a:tr h="8745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4. Рациональные способы решения задач по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информатике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3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Зотова Т.В.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10 часов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>
                        <a:alpha val="16863"/>
                      </a:srgbClr>
                    </a:solidFill>
                  </a:tcPr>
                </a:tc>
              </a:tr>
              <a:tr h="5771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«Успешно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пишем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сочинение»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3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Климас Е.Б.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24 часа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>
                        <a:alpha val="16863"/>
                      </a:srgbClr>
                    </a:solidFill>
                  </a:tcPr>
                </a:tc>
              </a:tr>
              <a:tr h="575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6. Практикум по решению физических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задач.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3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Зотова Т.В.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10 часов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>
                        <a:alpha val="16863"/>
                      </a:srgbClr>
                    </a:solidFill>
                  </a:tcPr>
                </a:tc>
              </a:tr>
              <a:tr h="575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7. Практикум по решению уравнений и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неравенств.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3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Макаренкова Г.В.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24 часа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>
                        <a:alpha val="16863"/>
                      </a:srgbClr>
                    </a:solidFill>
                  </a:tcPr>
                </a:tc>
              </a:tr>
              <a:tr h="2973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8. В мире химических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реакций.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3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Новенко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Н.И.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10 часов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>
                        <a:alpha val="16863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85786" y="0"/>
            <a:ext cx="74295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Элективные курсы (</a:t>
            </a:r>
            <a:r>
              <a:rPr kumimoji="0" lang="ru-RU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предпрофильная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подготовка в 9-х классах)</a:t>
            </a:r>
            <a:endParaRPr kumimoji="0" lang="ru-RU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МОБУ ЦО в 2016/17 учебном году</a:t>
            </a:r>
            <a:endParaRPr kumimoji="0" lang="ru-RU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908720"/>
          <a:ext cx="9144002" cy="5257800"/>
        </p:xfrm>
        <a:graphic>
          <a:graphicData uri="http://schemas.openxmlformats.org/drawingml/2006/table">
            <a:tbl>
              <a:tblPr/>
              <a:tblGrid>
                <a:gridCol w="1501071"/>
                <a:gridCol w="2007399"/>
                <a:gridCol w="2007399"/>
                <a:gridCol w="1475837"/>
                <a:gridCol w="1076148"/>
                <a:gridCol w="1076148"/>
              </a:tblGrid>
              <a:tr h="17973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Профессия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классов, групп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Всего учащихся, охваченных профессиональным обучением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Из них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Присвоена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квалификация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Учащиеся 10-х классов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Учащихся 11 (12)-</a:t>
                      </a: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классов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193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Водитель категории «В»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 учебная группа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(2 год обучения)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629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2,3 учебные группы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(1 год обучения)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048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Переподготовка водителей категории «В» на «С»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 учебная группа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(2 год обучения)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0" marR="58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1858" y="3974"/>
            <a:ext cx="859062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Профессиональное обучение в 2015/16 учебном году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354</Words>
  <Application>Microsoft Office PowerPoint</Application>
  <PresentationFormat>Экран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Директор</cp:lastModifiedBy>
  <cp:revision>5</cp:revision>
  <dcterms:created xsi:type="dcterms:W3CDTF">2016-11-22T09:14:16Z</dcterms:created>
  <dcterms:modified xsi:type="dcterms:W3CDTF">2016-11-23T05:29:43Z</dcterms:modified>
</cp:coreProperties>
</file>