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1" r:id="rId5"/>
    <p:sldId id="263" r:id="rId6"/>
    <p:sldId id="264" r:id="rId7"/>
    <p:sldId id="265" r:id="rId8"/>
    <p:sldId id="267" r:id="rId9"/>
    <p:sldId id="266" r:id="rId10"/>
    <p:sldId id="260" r:id="rId11"/>
    <p:sldId id="257" r:id="rId12"/>
    <p:sldId id="26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google.ru/" TargetMode="Externa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google.ru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DB0B6B2-0492-4209-B002-127F74FFE798}" type="doc">
      <dgm:prSet loTypeId="urn:microsoft.com/office/officeart/2009/layout/CircleArrow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B902A5A-38C2-4E05-8C33-B1D0B79C0C79}">
      <dgm:prSet phldrT="[Текст]" custT="1"/>
      <dgm:spPr/>
      <dgm:t>
        <a:bodyPr/>
        <a:lstStyle/>
        <a:p>
          <a:r>
            <a:rPr lang="ru-RU" sz="2000" dirty="0" smtClean="0">
              <a:hlinkClick xmlns:r="http://schemas.openxmlformats.org/officeDocument/2006/relationships" r:id="rId1"/>
            </a:rPr>
            <a:t>доступ в интернет</a:t>
          </a:r>
          <a:endParaRPr lang="ru-RU" sz="2000" dirty="0"/>
        </a:p>
      </dgm:t>
    </dgm:pt>
    <dgm:pt modelId="{5475AA75-035C-4A7C-9680-C409F358D566}" type="parTrans" cxnId="{A74AA795-391B-4EF6-BD4E-7FB51FF8C3E8}">
      <dgm:prSet/>
      <dgm:spPr/>
      <dgm:t>
        <a:bodyPr/>
        <a:lstStyle/>
        <a:p>
          <a:endParaRPr lang="ru-RU"/>
        </a:p>
      </dgm:t>
    </dgm:pt>
    <dgm:pt modelId="{AF3C5733-8819-4964-B4AD-BEAB3033F5B4}" type="sibTrans" cxnId="{A74AA795-391B-4EF6-BD4E-7FB51FF8C3E8}">
      <dgm:prSet/>
      <dgm:spPr/>
      <dgm:t>
        <a:bodyPr/>
        <a:lstStyle/>
        <a:p>
          <a:endParaRPr lang="ru-RU"/>
        </a:p>
      </dgm:t>
    </dgm:pt>
    <dgm:pt modelId="{669F1D91-F35F-4FDE-BD2D-F690CA578C40}">
      <dgm:prSet phldrT="[Текст]" custT="1"/>
      <dgm:spPr/>
      <dgm:t>
        <a:bodyPr/>
        <a:lstStyle/>
        <a:p>
          <a:r>
            <a:rPr lang="ru-RU" sz="2400" dirty="0" smtClean="0"/>
            <a:t>аккаунт </a:t>
          </a:r>
          <a:r>
            <a:rPr lang="en-US" sz="2400" dirty="0" smtClean="0"/>
            <a:t>Google</a:t>
          </a:r>
          <a:endParaRPr lang="ru-RU" sz="2400" dirty="0"/>
        </a:p>
      </dgm:t>
    </dgm:pt>
    <dgm:pt modelId="{9E2749F3-2D60-425D-B365-E8BC36A4F1B3}" type="parTrans" cxnId="{ED40CDF5-C617-4A6A-873C-60B2CDF0BF34}">
      <dgm:prSet/>
      <dgm:spPr/>
      <dgm:t>
        <a:bodyPr/>
        <a:lstStyle/>
        <a:p>
          <a:endParaRPr lang="ru-RU"/>
        </a:p>
      </dgm:t>
    </dgm:pt>
    <dgm:pt modelId="{C2C965C1-D695-4A95-B520-20B68DBD75C4}" type="sibTrans" cxnId="{ED40CDF5-C617-4A6A-873C-60B2CDF0BF34}">
      <dgm:prSet/>
      <dgm:spPr/>
      <dgm:t>
        <a:bodyPr/>
        <a:lstStyle/>
        <a:p>
          <a:endParaRPr lang="ru-RU"/>
        </a:p>
      </dgm:t>
    </dgm:pt>
    <dgm:pt modelId="{107AC16F-2CBB-4FC2-AEF9-D21293EFB54C}">
      <dgm:prSet phldrT="[Текст]" custT="1"/>
      <dgm:spPr/>
      <dgm:t>
        <a:bodyPr/>
        <a:lstStyle/>
        <a:p>
          <a:r>
            <a:rPr lang="ru-RU" sz="2000" dirty="0" smtClean="0"/>
            <a:t>регистрация на сайте </a:t>
          </a:r>
          <a:r>
            <a:rPr lang="en-US" sz="2000" dirty="0" smtClean="0"/>
            <a:t>learningApps.org</a:t>
          </a:r>
          <a:endParaRPr lang="ru-RU" sz="2000" dirty="0"/>
        </a:p>
      </dgm:t>
    </dgm:pt>
    <dgm:pt modelId="{8B2CE7E7-7B73-403C-A2E3-DAE8D24384BE}" type="parTrans" cxnId="{6851835B-2EAB-4747-9DCE-176E691FFDC2}">
      <dgm:prSet/>
      <dgm:spPr/>
      <dgm:t>
        <a:bodyPr/>
        <a:lstStyle/>
        <a:p>
          <a:endParaRPr lang="ru-RU"/>
        </a:p>
      </dgm:t>
    </dgm:pt>
    <dgm:pt modelId="{C6EB5073-CFAB-4763-A48B-489C9A8016FC}" type="sibTrans" cxnId="{6851835B-2EAB-4747-9DCE-176E691FFDC2}">
      <dgm:prSet/>
      <dgm:spPr/>
      <dgm:t>
        <a:bodyPr/>
        <a:lstStyle/>
        <a:p>
          <a:endParaRPr lang="ru-RU"/>
        </a:p>
      </dgm:t>
    </dgm:pt>
    <dgm:pt modelId="{C0362493-D920-4973-AA9B-2C80CEA5A87C}">
      <dgm:prSet/>
      <dgm:spPr/>
      <dgm:t>
        <a:bodyPr/>
        <a:lstStyle/>
        <a:p>
          <a:r>
            <a:rPr lang="ru-RU" dirty="0" smtClean="0"/>
            <a:t>обзор возможностей и создание приложения</a:t>
          </a:r>
          <a:endParaRPr lang="ru-RU" dirty="0"/>
        </a:p>
      </dgm:t>
    </dgm:pt>
    <dgm:pt modelId="{1705FBBA-0288-4ED2-BA09-3F4843AFD49A}" type="parTrans" cxnId="{4FF3AA37-6CD8-4190-BAB0-9456522CEA02}">
      <dgm:prSet/>
      <dgm:spPr/>
      <dgm:t>
        <a:bodyPr/>
        <a:lstStyle/>
        <a:p>
          <a:endParaRPr lang="ru-RU"/>
        </a:p>
      </dgm:t>
    </dgm:pt>
    <dgm:pt modelId="{75DBE20A-A2C5-4163-9B61-233B80F88F3D}" type="sibTrans" cxnId="{4FF3AA37-6CD8-4190-BAB0-9456522CEA02}">
      <dgm:prSet/>
      <dgm:spPr/>
      <dgm:t>
        <a:bodyPr/>
        <a:lstStyle/>
        <a:p>
          <a:endParaRPr lang="ru-RU"/>
        </a:p>
      </dgm:t>
    </dgm:pt>
    <dgm:pt modelId="{23F5998A-021E-4D4E-803A-081D7019A22B}" type="pres">
      <dgm:prSet presAssocID="{6DB0B6B2-0492-4209-B002-127F74FFE798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1C2D8BB-B355-4ED5-9511-7A83AEE9F097}" type="pres">
      <dgm:prSet presAssocID="{3B902A5A-38C2-4E05-8C33-B1D0B79C0C79}" presName="Accent1" presStyleCnt="0"/>
      <dgm:spPr/>
    </dgm:pt>
    <dgm:pt modelId="{F59A01B3-C953-4FA0-AEB6-B8730821A9D1}" type="pres">
      <dgm:prSet presAssocID="{3B902A5A-38C2-4E05-8C33-B1D0B79C0C79}" presName="Accent" presStyleLbl="node1" presStyleIdx="0" presStyleCnt="4" custScaleX="178701"/>
      <dgm:spPr>
        <a:solidFill>
          <a:srgbClr val="7030A0"/>
        </a:solidFill>
      </dgm:spPr>
    </dgm:pt>
    <dgm:pt modelId="{B8B5D26D-0C29-4B9B-AB08-E3785A79AFB9}" type="pres">
      <dgm:prSet presAssocID="{3B902A5A-38C2-4E05-8C33-B1D0B79C0C79}" presName="Parent1" presStyleLbl="revTx" presStyleIdx="0" presStyleCnt="4" custScaleX="200208" custScaleY="110547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2B6594-7D70-4C07-B0FC-DF8332AAC77C}" type="pres">
      <dgm:prSet presAssocID="{669F1D91-F35F-4FDE-BD2D-F690CA578C40}" presName="Accent2" presStyleCnt="0"/>
      <dgm:spPr/>
    </dgm:pt>
    <dgm:pt modelId="{741279E2-2158-4E3A-B402-ED39499D96E8}" type="pres">
      <dgm:prSet presAssocID="{669F1D91-F35F-4FDE-BD2D-F690CA578C40}" presName="Accent" presStyleLbl="node1" presStyleIdx="1" presStyleCnt="4" custScaleX="197018"/>
      <dgm:spPr>
        <a:solidFill>
          <a:srgbClr val="00B050"/>
        </a:solidFill>
      </dgm:spPr>
    </dgm:pt>
    <dgm:pt modelId="{0B7B1F14-B7FF-43E1-AEB3-1827B7C681B7}" type="pres">
      <dgm:prSet presAssocID="{669F1D91-F35F-4FDE-BD2D-F690CA578C40}" presName="Parent2" presStyleLbl="revTx" presStyleIdx="1" presStyleCnt="4" custScaleX="23602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A6ACAE-50EE-4D50-A604-920612A95243}" type="pres">
      <dgm:prSet presAssocID="{107AC16F-2CBB-4FC2-AEF9-D21293EFB54C}" presName="Accent3" presStyleCnt="0"/>
      <dgm:spPr/>
    </dgm:pt>
    <dgm:pt modelId="{C49A86F4-1F05-442B-8F5E-209DDB5309CF}" type="pres">
      <dgm:prSet presAssocID="{107AC16F-2CBB-4FC2-AEF9-D21293EFB54C}" presName="Accent" presStyleLbl="node1" presStyleIdx="2" presStyleCnt="4" custScaleX="193226"/>
      <dgm:spPr>
        <a:solidFill>
          <a:srgbClr val="002060"/>
        </a:solidFill>
      </dgm:spPr>
    </dgm:pt>
    <dgm:pt modelId="{ED72D540-2FFA-4626-9605-5766AB0BE0A5}" type="pres">
      <dgm:prSet presAssocID="{107AC16F-2CBB-4FC2-AEF9-D21293EFB54C}" presName="Parent3" presStyleLbl="revTx" presStyleIdx="2" presStyleCnt="4" custScaleX="34687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F8CC41-FE56-4DFE-AA52-2290609B66CB}" type="pres">
      <dgm:prSet presAssocID="{C0362493-D920-4973-AA9B-2C80CEA5A87C}" presName="Accent4" presStyleCnt="0"/>
      <dgm:spPr/>
    </dgm:pt>
    <dgm:pt modelId="{632081F3-AC0F-455F-95C7-3C0AD7080AD7}" type="pres">
      <dgm:prSet presAssocID="{C0362493-D920-4973-AA9B-2C80CEA5A87C}" presName="Accent" presStyleLbl="node1" presStyleIdx="3" presStyleCnt="4" custScaleX="197914"/>
      <dgm:spPr/>
    </dgm:pt>
    <dgm:pt modelId="{2D9ABBDB-B7A5-453F-BD12-C594A6E06101}" type="pres">
      <dgm:prSet presAssocID="{C0362493-D920-4973-AA9B-2C80CEA5A87C}" presName="Parent4" presStyleLbl="revTx" presStyleIdx="3" presStyleCnt="4" custScaleX="26184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D40CDF5-C617-4A6A-873C-60B2CDF0BF34}" srcId="{6DB0B6B2-0492-4209-B002-127F74FFE798}" destId="{669F1D91-F35F-4FDE-BD2D-F690CA578C40}" srcOrd="1" destOrd="0" parTransId="{9E2749F3-2D60-425D-B365-E8BC36A4F1B3}" sibTransId="{C2C965C1-D695-4A95-B520-20B68DBD75C4}"/>
    <dgm:cxn modelId="{6851835B-2EAB-4747-9DCE-176E691FFDC2}" srcId="{6DB0B6B2-0492-4209-B002-127F74FFE798}" destId="{107AC16F-2CBB-4FC2-AEF9-D21293EFB54C}" srcOrd="2" destOrd="0" parTransId="{8B2CE7E7-7B73-403C-A2E3-DAE8D24384BE}" sibTransId="{C6EB5073-CFAB-4763-A48B-489C9A8016FC}"/>
    <dgm:cxn modelId="{D39447AD-A1E4-452F-BCF4-DADAAE554CAA}" type="presOf" srcId="{107AC16F-2CBB-4FC2-AEF9-D21293EFB54C}" destId="{ED72D540-2FFA-4626-9605-5766AB0BE0A5}" srcOrd="0" destOrd="0" presId="urn:microsoft.com/office/officeart/2009/layout/CircleArrowProcess"/>
    <dgm:cxn modelId="{D6AF9016-67AE-468F-A6B5-05B2D128B57C}" type="presOf" srcId="{C0362493-D920-4973-AA9B-2C80CEA5A87C}" destId="{2D9ABBDB-B7A5-453F-BD12-C594A6E06101}" srcOrd="0" destOrd="0" presId="urn:microsoft.com/office/officeart/2009/layout/CircleArrowProcess"/>
    <dgm:cxn modelId="{4FF3AA37-6CD8-4190-BAB0-9456522CEA02}" srcId="{6DB0B6B2-0492-4209-B002-127F74FFE798}" destId="{C0362493-D920-4973-AA9B-2C80CEA5A87C}" srcOrd="3" destOrd="0" parTransId="{1705FBBA-0288-4ED2-BA09-3F4843AFD49A}" sibTransId="{75DBE20A-A2C5-4163-9B61-233B80F88F3D}"/>
    <dgm:cxn modelId="{A74AA795-391B-4EF6-BD4E-7FB51FF8C3E8}" srcId="{6DB0B6B2-0492-4209-B002-127F74FFE798}" destId="{3B902A5A-38C2-4E05-8C33-B1D0B79C0C79}" srcOrd="0" destOrd="0" parTransId="{5475AA75-035C-4A7C-9680-C409F358D566}" sibTransId="{AF3C5733-8819-4964-B4AD-BEAB3033F5B4}"/>
    <dgm:cxn modelId="{AFBA735D-A2AB-4067-9F7D-985F2CE17ADD}" type="presOf" srcId="{6DB0B6B2-0492-4209-B002-127F74FFE798}" destId="{23F5998A-021E-4D4E-803A-081D7019A22B}" srcOrd="0" destOrd="0" presId="urn:microsoft.com/office/officeart/2009/layout/CircleArrowProcess"/>
    <dgm:cxn modelId="{7933B147-7EAE-4A6D-97B2-EFD94CD7D0BE}" type="presOf" srcId="{3B902A5A-38C2-4E05-8C33-B1D0B79C0C79}" destId="{B8B5D26D-0C29-4B9B-AB08-E3785A79AFB9}" srcOrd="0" destOrd="0" presId="urn:microsoft.com/office/officeart/2009/layout/CircleArrowProcess"/>
    <dgm:cxn modelId="{EB66AE01-34E1-4151-8025-033D42220AC3}" type="presOf" srcId="{669F1D91-F35F-4FDE-BD2D-F690CA578C40}" destId="{0B7B1F14-B7FF-43E1-AEB3-1827B7C681B7}" srcOrd="0" destOrd="0" presId="urn:microsoft.com/office/officeart/2009/layout/CircleArrowProcess"/>
    <dgm:cxn modelId="{4596C581-5D70-4A90-975A-4A492A6CF0AD}" type="presParOf" srcId="{23F5998A-021E-4D4E-803A-081D7019A22B}" destId="{E1C2D8BB-B355-4ED5-9511-7A83AEE9F097}" srcOrd="0" destOrd="0" presId="urn:microsoft.com/office/officeart/2009/layout/CircleArrowProcess"/>
    <dgm:cxn modelId="{40251D02-0F21-42E5-8E5F-81304AA5F658}" type="presParOf" srcId="{E1C2D8BB-B355-4ED5-9511-7A83AEE9F097}" destId="{F59A01B3-C953-4FA0-AEB6-B8730821A9D1}" srcOrd="0" destOrd="0" presId="urn:microsoft.com/office/officeart/2009/layout/CircleArrowProcess"/>
    <dgm:cxn modelId="{3FEDD77D-A23C-441E-937B-59AC1C403229}" type="presParOf" srcId="{23F5998A-021E-4D4E-803A-081D7019A22B}" destId="{B8B5D26D-0C29-4B9B-AB08-E3785A79AFB9}" srcOrd="1" destOrd="0" presId="urn:microsoft.com/office/officeart/2009/layout/CircleArrowProcess"/>
    <dgm:cxn modelId="{0AB4F46B-DE1C-4931-9367-9BE62A39D821}" type="presParOf" srcId="{23F5998A-021E-4D4E-803A-081D7019A22B}" destId="{4D2B6594-7D70-4C07-B0FC-DF8332AAC77C}" srcOrd="2" destOrd="0" presId="urn:microsoft.com/office/officeart/2009/layout/CircleArrowProcess"/>
    <dgm:cxn modelId="{EC898D8A-03B5-4594-BA16-06619D07DD13}" type="presParOf" srcId="{4D2B6594-7D70-4C07-B0FC-DF8332AAC77C}" destId="{741279E2-2158-4E3A-B402-ED39499D96E8}" srcOrd="0" destOrd="0" presId="urn:microsoft.com/office/officeart/2009/layout/CircleArrowProcess"/>
    <dgm:cxn modelId="{2211D3CA-3DC9-4A44-9EA6-D884EF7F7543}" type="presParOf" srcId="{23F5998A-021E-4D4E-803A-081D7019A22B}" destId="{0B7B1F14-B7FF-43E1-AEB3-1827B7C681B7}" srcOrd="3" destOrd="0" presId="urn:microsoft.com/office/officeart/2009/layout/CircleArrowProcess"/>
    <dgm:cxn modelId="{41022F8D-D3C1-4C10-B41A-0305D1446ED3}" type="presParOf" srcId="{23F5998A-021E-4D4E-803A-081D7019A22B}" destId="{4DA6ACAE-50EE-4D50-A604-920612A95243}" srcOrd="4" destOrd="0" presId="urn:microsoft.com/office/officeart/2009/layout/CircleArrowProcess"/>
    <dgm:cxn modelId="{ACCF4F6D-FDE1-47DE-9E68-9D10D5A76EAB}" type="presParOf" srcId="{4DA6ACAE-50EE-4D50-A604-920612A95243}" destId="{C49A86F4-1F05-442B-8F5E-209DDB5309CF}" srcOrd="0" destOrd="0" presId="urn:microsoft.com/office/officeart/2009/layout/CircleArrowProcess"/>
    <dgm:cxn modelId="{6560F51B-8BF0-44D9-ABC8-774A7FE9B870}" type="presParOf" srcId="{23F5998A-021E-4D4E-803A-081D7019A22B}" destId="{ED72D540-2FFA-4626-9605-5766AB0BE0A5}" srcOrd="5" destOrd="0" presId="urn:microsoft.com/office/officeart/2009/layout/CircleArrowProcess"/>
    <dgm:cxn modelId="{9674E75E-4CB9-4413-9EE4-365DC57A631B}" type="presParOf" srcId="{23F5998A-021E-4D4E-803A-081D7019A22B}" destId="{9AF8CC41-FE56-4DFE-AA52-2290609B66CB}" srcOrd="6" destOrd="0" presId="urn:microsoft.com/office/officeart/2009/layout/CircleArrowProcess"/>
    <dgm:cxn modelId="{9BEC4AB0-0449-4BC1-B02C-DC6D6D2F3DE5}" type="presParOf" srcId="{9AF8CC41-FE56-4DFE-AA52-2290609B66CB}" destId="{632081F3-AC0F-455F-95C7-3C0AD7080AD7}" srcOrd="0" destOrd="0" presId="urn:microsoft.com/office/officeart/2009/layout/CircleArrowProcess"/>
    <dgm:cxn modelId="{E7B2238B-50A3-4E91-8CDC-1BBA51E7C859}" type="presParOf" srcId="{23F5998A-021E-4D4E-803A-081D7019A22B}" destId="{2D9ABBDB-B7A5-453F-BD12-C594A6E06101}" srcOrd="7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9A01B3-C953-4FA0-AEB6-B8730821A9D1}">
      <dsp:nvSpPr>
        <dsp:cNvPr id="0" name=""/>
        <dsp:cNvSpPr/>
      </dsp:nvSpPr>
      <dsp:spPr>
        <a:xfrm>
          <a:off x="2691284" y="0"/>
          <a:ext cx="4075673" cy="2280954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rgbClr val="7030A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B5D26D-0C29-4B9B-AB08-E3785A79AFB9}">
      <dsp:nvSpPr>
        <dsp:cNvPr id="0" name=""/>
        <dsp:cNvSpPr/>
      </dsp:nvSpPr>
      <dsp:spPr>
        <a:xfrm>
          <a:off x="3454597" y="792087"/>
          <a:ext cx="2548191" cy="7034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hlinkClick xmlns:r="http://schemas.openxmlformats.org/officeDocument/2006/relationships" r:id="rId1"/>
            </a:rPr>
            <a:t>доступ в интернет</a:t>
          </a:r>
          <a:endParaRPr lang="ru-RU" sz="2000" kern="1200" dirty="0"/>
        </a:p>
      </dsp:txBody>
      <dsp:txXfrm>
        <a:off x="3454597" y="792087"/>
        <a:ext cx="2548191" cy="703432"/>
      </dsp:txXfrm>
    </dsp:sp>
    <dsp:sp modelId="{741279E2-2158-4E3A-B402-ED39499D96E8}">
      <dsp:nvSpPr>
        <dsp:cNvPr id="0" name=""/>
        <dsp:cNvSpPr/>
      </dsp:nvSpPr>
      <dsp:spPr>
        <a:xfrm>
          <a:off x="1848799" y="1310747"/>
          <a:ext cx="4493433" cy="2280954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rgbClr val="00B05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7B1F14-B7FF-43E1-AEB3-1827B7C681B7}">
      <dsp:nvSpPr>
        <dsp:cNvPr id="0" name=""/>
        <dsp:cNvSpPr/>
      </dsp:nvSpPr>
      <dsp:spPr>
        <a:xfrm>
          <a:off x="2590497" y="2138810"/>
          <a:ext cx="3004047" cy="6363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аккаунт </a:t>
          </a:r>
          <a:r>
            <a:rPr lang="en-US" sz="2400" kern="1200" dirty="0" smtClean="0"/>
            <a:t>Google</a:t>
          </a:r>
          <a:endParaRPr lang="ru-RU" sz="2400" kern="1200" dirty="0"/>
        </a:p>
      </dsp:txBody>
      <dsp:txXfrm>
        <a:off x="2590497" y="2138810"/>
        <a:ext cx="3004047" cy="636320"/>
      </dsp:txXfrm>
    </dsp:sp>
    <dsp:sp modelId="{C49A86F4-1F05-442B-8F5E-209DDB5309CF}">
      <dsp:nvSpPr>
        <dsp:cNvPr id="0" name=""/>
        <dsp:cNvSpPr/>
      </dsp:nvSpPr>
      <dsp:spPr>
        <a:xfrm>
          <a:off x="2525647" y="2626333"/>
          <a:ext cx="4406948" cy="2280954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solidFill>
          <a:srgbClr val="00206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72D540-2FFA-4626-9605-5766AB0BE0A5}">
      <dsp:nvSpPr>
        <dsp:cNvPr id="0" name=""/>
        <dsp:cNvSpPr/>
      </dsp:nvSpPr>
      <dsp:spPr>
        <a:xfrm>
          <a:off x="2521210" y="3451977"/>
          <a:ext cx="4414966" cy="6363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регистрация на сайте </a:t>
          </a:r>
          <a:r>
            <a:rPr lang="en-US" sz="2000" kern="1200" dirty="0" smtClean="0"/>
            <a:t>learningApps.org</a:t>
          </a:r>
          <a:endParaRPr lang="ru-RU" sz="2000" kern="1200" dirty="0"/>
        </a:p>
      </dsp:txBody>
      <dsp:txXfrm>
        <a:off x="2521210" y="3451977"/>
        <a:ext cx="4414966" cy="636320"/>
      </dsp:txXfrm>
    </dsp:sp>
    <dsp:sp modelId="{632081F3-AC0F-455F-95C7-3C0AD7080AD7}">
      <dsp:nvSpPr>
        <dsp:cNvPr id="0" name=""/>
        <dsp:cNvSpPr/>
      </dsp:nvSpPr>
      <dsp:spPr>
        <a:xfrm>
          <a:off x="2158450" y="4088297"/>
          <a:ext cx="3877981" cy="1960374"/>
        </a:xfrm>
        <a:prstGeom prst="blockArc">
          <a:avLst>
            <a:gd name="adj1" fmla="val 0"/>
            <a:gd name="adj2" fmla="val 18900000"/>
            <a:gd name="adj3" fmla="val 127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9ABBDB-B7A5-453F-BD12-C594A6E06101}">
      <dsp:nvSpPr>
        <dsp:cNvPr id="0" name=""/>
        <dsp:cNvSpPr/>
      </dsp:nvSpPr>
      <dsp:spPr>
        <a:xfrm>
          <a:off x="2426195" y="4765143"/>
          <a:ext cx="3332652" cy="6363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обзор возможностей и создание приложения</a:t>
          </a:r>
          <a:endParaRPr lang="ru-RU" sz="2100" kern="1200" dirty="0"/>
        </a:p>
      </dsp:txBody>
      <dsp:txXfrm>
        <a:off x="2426195" y="4765143"/>
        <a:ext cx="3332652" cy="6363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AF531-AB4E-47A9-A681-6316F1D0F647}" type="datetimeFigureOut">
              <a:rPr lang="ru-RU" smtClean="0"/>
              <a:t>12.12.2013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C1726-8742-431E-BC52-742B9DD5FB6B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AF531-AB4E-47A9-A681-6316F1D0F647}" type="datetimeFigureOut">
              <a:rPr lang="ru-RU" smtClean="0"/>
              <a:t>12.12.2013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C1726-8742-431E-BC52-742B9DD5FB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AF531-AB4E-47A9-A681-6316F1D0F647}" type="datetimeFigureOut">
              <a:rPr lang="ru-RU" smtClean="0"/>
              <a:t>12.12.2013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C1726-8742-431E-BC52-742B9DD5FB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AF531-AB4E-47A9-A681-6316F1D0F647}" type="datetimeFigureOut">
              <a:rPr lang="ru-RU" smtClean="0"/>
              <a:t>12.12.2013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C1726-8742-431E-BC52-742B9DD5FB6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AF531-AB4E-47A9-A681-6316F1D0F647}" type="datetimeFigureOut">
              <a:rPr lang="ru-RU" smtClean="0"/>
              <a:t>12.12.2013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C1726-8742-431E-BC52-742B9DD5FB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AF531-AB4E-47A9-A681-6316F1D0F647}" type="datetimeFigureOut">
              <a:rPr lang="ru-RU" smtClean="0"/>
              <a:t>12.12.2013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C1726-8742-431E-BC52-742B9DD5FB6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AF531-AB4E-47A9-A681-6316F1D0F647}" type="datetimeFigureOut">
              <a:rPr lang="ru-RU" smtClean="0"/>
              <a:t>12.12.2013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C1726-8742-431E-BC52-742B9DD5FB6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AF531-AB4E-47A9-A681-6316F1D0F647}" type="datetimeFigureOut">
              <a:rPr lang="ru-RU" smtClean="0"/>
              <a:t>12.12.2013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C1726-8742-431E-BC52-742B9DD5FB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AF531-AB4E-47A9-A681-6316F1D0F647}" type="datetimeFigureOut">
              <a:rPr lang="ru-RU" smtClean="0"/>
              <a:t>12.12.2013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C1726-8742-431E-BC52-742B9DD5FB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AF531-AB4E-47A9-A681-6316F1D0F647}" type="datetimeFigureOut">
              <a:rPr lang="ru-RU" smtClean="0"/>
              <a:t>12.12.2013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C1726-8742-431E-BC52-742B9DD5FB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AF531-AB4E-47A9-A681-6316F1D0F647}" type="datetimeFigureOut">
              <a:rPr lang="ru-RU" smtClean="0"/>
              <a:t>12.12.2013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C1726-8742-431E-BC52-742B9DD5FB6B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26AF531-AB4E-47A9-A681-6316F1D0F647}" type="datetimeFigureOut">
              <a:rPr lang="ru-RU" smtClean="0"/>
              <a:t>12.12.2013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2DC1726-8742-431E-BC52-742B9DD5FB6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learningapps.org/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edu.glogster.com/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2996952"/>
            <a:ext cx="7848872" cy="2448272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Использование  ресурса </a:t>
            </a:r>
            <a:r>
              <a:rPr lang="en-US" sz="3600" dirty="0" err="1" smtClean="0">
                <a:solidFill>
                  <a:srgbClr val="FF0000"/>
                </a:solidFill>
              </a:rPr>
              <a:t>learningapps</a:t>
            </a:r>
            <a:r>
              <a:rPr lang="en-US" sz="3600" dirty="0" smtClean="0">
                <a:solidFill>
                  <a:srgbClr val="FF0000"/>
                </a:solidFill>
              </a:rPr>
              <a:t>. org </a:t>
            </a:r>
            <a:r>
              <a:rPr lang="ru-RU" sz="3600" dirty="0" smtClean="0"/>
              <a:t>в преподавании</a:t>
            </a:r>
            <a:endParaRPr lang="ru-RU" sz="36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404664"/>
            <a:ext cx="7175351" cy="1793167"/>
          </a:xfrm>
        </p:spPr>
        <p:txBody>
          <a:bodyPr/>
          <a:lstStyle/>
          <a:p>
            <a:r>
              <a:rPr lang="en-US" dirty="0" smtClean="0"/>
              <a:t>Web 2.0 </a:t>
            </a:r>
            <a:r>
              <a:rPr lang="ru-RU" dirty="0" smtClean="0"/>
              <a:t>в образовании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348660"/>
            <a:ext cx="1583565" cy="2412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989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-1868" y="36"/>
            <a:ext cx="9145868" cy="6857965"/>
            <a:chOff x="-1868" y="36"/>
            <a:chExt cx="9145868" cy="6857965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693" r="1178" b="6250"/>
            <a:stretch/>
          </p:blipFill>
          <p:spPr bwMode="auto">
            <a:xfrm>
              <a:off x="0" y="36"/>
              <a:ext cx="9144000" cy="3696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99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22932" r="1130" b="16282"/>
            <a:stretch/>
          </p:blipFill>
          <p:spPr bwMode="auto">
            <a:xfrm>
              <a:off x="-1868" y="3696653"/>
              <a:ext cx="9145868" cy="3161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83784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5661247"/>
            <a:ext cx="45777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>
                <a:hlinkClick r:id="rId2"/>
              </a:rPr>
              <a:t>http://learningapps.org</a:t>
            </a:r>
            <a:endParaRPr lang="ru-RU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46" t="23077" r="13936" b="3846"/>
          <a:stretch/>
        </p:blipFill>
        <p:spPr bwMode="auto">
          <a:xfrm>
            <a:off x="-30940" y="0"/>
            <a:ext cx="9064989" cy="5157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697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927393490"/>
              </p:ext>
            </p:extLst>
          </p:nvPr>
        </p:nvGraphicFramePr>
        <p:xfrm>
          <a:off x="251520" y="332656"/>
          <a:ext cx="8784976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24386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548680"/>
            <a:ext cx="864096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>
              <a:spcAft>
                <a:spcPts val="0"/>
              </a:spcAft>
            </a:pPr>
            <a:r>
              <a:rPr lang="ru-RU" sz="4400" b="1" dirty="0" smtClean="0">
                <a:solidFill>
                  <a:srgbClr val="FF0000"/>
                </a:solidFill>
                <a:effectLst/>
                <a:latin typeface="Calibri"/>
                <a:ea typeface="Times New Roman"/>
              </a:rPr>
              <a:t>Сервисы Веб 2.0 </a:t>
            </a:r>
            <a:r>
              <a:rPr lang="ru-RU" sz="4400" dirty="0" smtClean="0">
                <a:solidFill>
                  <a:srgbClr val="000000"/>
                </a:solidFill>
                <a:effectLst/>
                <a:latin typeface="Calibri"/>
                <a:ea typeface="Times New Roman"/>
              </a:rPr>
              <a:t>– это сетевое программное обеспечение, поддерживающее групповое взаимодействие </a:t>
            </a:r>
            <a:endParaRPr lang="ru-RU" sz="40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2051" name="Picture 3" descr="C:\Users\Svetlana\AppData\Local\Microsoft\Windows\Temporary Internet Files\Content.IE5\NHYB88RV\MP900430643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7415" y="3573016"/>
            <a:ext cx="2367434" cy="3057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8735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1052736"/>
            <a:ext cx="82089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effectLst/>
                <a:latin typeface="Calibri"/>
                <a:ea typeface="Times New Roman"/>
                <a:cs typeface="Times New Roman"/>
              </a:rPr>
              <a:t>Образование 2.0 </a:t>
            </a:r>
            <a:r>
              <a:rPr lang="ru-RU" sz="4800" b="1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= </a:t>
            </a:r>
            <a:r>
              <a:rPr lang="en-US" sz="4800" b="1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=</a:t>
            </a:r>
            <a:r>
              <a:rPr lang="ru-RU" sz="4800" b="1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Образование </a:t>
            </a:r>
            <a:r>
              <a:rPr lang="ru-RU" sz="4800" b="1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+ Веб 2.0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227059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97346"/>
            <a:ext cx="8352928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>
              <a:spcAft>
                <a:spcPts val="0"/>
              </a:spcAft>
            </a:pPr>
            <a:r>
              <a:rPr lang="ru-RU" sz="2800" b="1" dirty="0" smtClean="0">
                <a:solidFill>
                  <a:srgbClr val="000000"/>
                </a:solidFill>
                <a:effectLst/>
                <a:latin typeface="Calibri"/>
                <a:ea typeface="Times New Roman"/>
              </a:rPr>
              <a:t>Особенности Веб 2.0: </a:t>
            </a:r>
            <a:endParaRPr lang="ru-RU" sz="2400" b="1" dirty="0" smtClean="0">
              <a:effectLst/>
              <a:latin typeface="Times New Roman"/>
              <a:ea typeface="Times New Roman"/>
            </a:endParaRPr>
          </a:p>
          <a:p>
            <a:pPr marL="571500" indent="-228600" algn="just"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Calibri"/>
                <a:ea typeface="Times New Roman"/>
              </a:rPr>
              <a:t>− возможность быстрого создания пользовательского контента; </a:t>
            </a:r>
            <a:endParaRPr lang="ru-RU" sz="2000" dirty="0" smtClean="0">
              <a:effectLst/>
              <a:latin typeface="Times New Roman"/>
              <a:ea typeface="Times New Roman"/>
            </a:endParaRPr>
          </a:p>
          <a:p>
            <a:pPr marL="571500" indent="-228600" algn="just"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Calibri"/>
                <a:ea typeface="Times New Roman"/>
              </a:rPr>
              <a:t>− возможность редактирования; </a:t>
            </a:r>
            <a:endParaRPr lang="ru-RU" sz="2000" dirty="0" smtClean="0">
              <a:effectLst/>
              <a:latin typeface="Times New Roman"/>
              <a:ea typeface="Times New Roman"/>
            </a:endParaRPr>
          </a:p>
          <a:p>
            <a:pPr marL="571500" indent="-228600" algn="just"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Calibri"/>
                <a:ea typeface="Times New Roman"/>
              </a:rPr>
              <a:t>− возможность совместной работы над любым текстом или проектом; </a:t>
            </a:r>
            <a:endParaRPr lang="ru-RU" sz="2000" dirty="0" smtClean="0">
              <a:effectLst/>
              <a:latin typeface="Times New Roman"/>
              <a:ea typeface="Times New Roman"/>
            </a:endParaRPr>
          </a:p>
          <a:p>
            <a:pPr marL="571500" indent="-228600" algn="just"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Calibri"/>
                <a:ea typeface="Times New Roman"/>
              </a:rPr>
              <a:t>− возможность общения; </a:t>
            </a:r>
            <a:endParaRPr lang="ru-RU" sz="2000" dirty="0" smtClean="0">
              <a:effectLst/>
              <a:latin typeface="Times New Roman"/>
              <a:ea typeface="Times New Roman"/>
            </a:endParaRPr>
          </a:p>
          <a:p>
            <a:pPr marL="571500" indent="-228600" algn="just"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Calibri"/>
                <a:ea typeface="Times New Roman"/>
              </a:rPr>
              <a:t>− возможность хранения больших объемов информации непосредственно в Сети, а не на электронных носителях; </a:t>
            </a:r>
            <a:endParaRPr lang="ru-RU" sz="2000" dirty="0" smtClean="0">
              <a:effectLst/>
              <a:latin typeface="Times New Roman"/>
              <a:ea typeface="Times New Roman"/>
            </a:endParaRPr>
          </a:p>
          <a:p>
            <a:pPr marL="571500" indent="-228600" algn="just"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Calibri"/>
                <a:ea typeface="Times New Roman"/>
              </a:rPr>
              <a:t>− легкость в работе с контентом; </a:t>
            </a:r>
            <a:endParaRPr lang="ru-RU" sz="2000" dirty="0" smtClean="0">
              <a:effectLst/>
              <a:latin typeface="Times New Roman"/>
              <a:ea typeface="Times New Roman"/>
            </a:endParaRPr>
          </a:p>
          <a:p>
            <a:pPr marL="571500" indent="-228600" algn="just"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Calibri"/>
                <a:ea typeface="Times New Roman"/>
              </a:rPr>
              <a:t>− распространение интерфейсов, дружественных для пользователей; </a:t>
            </a:r>
            <a:endParaRPr lang="ru-RU" sz="2000" dirty="0" smtClean="0">
              <a:effectLst/>
              <a:latin typeface="Times New Roman"/>
              <a:ea typeface="Times New Roman"/>
            </a:endParaRPr>
          </a:p>
          <a:p>
            <a:pPr marL="571500" indent="-228600" algn="just"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Calibri"/>
                <a:ea typeface="Times New Roman"/>
              </a:rPr>
              <a:t>− усиление аудиовизуального формата передачи данных; </a:t>
            </a:r>
            <a:endParaRPr lang="ru-RU" sz="2000" dirty="0">
              <a:latin typeface="Times New Roman"/>
              <a:ea typeface="Times New Roman"/>
            </a:endParaRPr>
          </a:p>
          <a:p>
            <a:pPr marL="342900" algn="just"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Calibri"/>
                <a:ea typeface="Times New Roman"/>
              </a:rPr>
              <a:t>- увеличение возможности обнародования любой информации в сети, публичности и доступности традиционной приватной информации и др. </a:t>
            </a:r>
            <a:endParaRPr lang="ru-RU" sz="20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85572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260648"/>
            <a:ext cx="77768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latin typeface="Calibri"/>
                <a:ea typeface="Times New Roman"/>
                <a:cs typeface="Times New Roman"/>
              </a:rPr>
              <a:t>Основны</a:t>
            </a:r>
            <a:r>
              <a:rPr lang="ru-RU" sz="3600" dirty="0">
                <a:solidFill>
                  <a:srgbClr val="FF0000"/>
                </a:solidFill>
                <a:latin typeface="Calibri"/>
                <a:ea typeface="Times New Roman"/>
                <a:cs typeface="Times New Roman"/>
              </a:rPr>
              <a:t>е</a:t>
            </a:r>
            <a:r>
              <a:rPr lang="ru-RU" sz="3600" dirty="0" smtClean="0">
                <a:solidFill>
                  <a:srgbClr val="FF0000"/>
                </a:solidFill>
                <a:latin typeface="Calibri"/>
                <a:ea typeface="Times New Roman"/>
                <a:cs typeface="Times New Roman"/>
              </a:rPr>
              <a:t> сервисы </a:t>
            </a:r>
            <a:r>
              <a:rPr lang="ru-RU" sz="3600" dirty="0">
                <a:solidFill>
                  <a:srgbClr val="FF0000"/>
                </a:solidFill>
                <a:latin typeface="Calibri"/>
                <a:ea typeface="Times New Roman"/>
                <a:cs typeface="Times New Roman"/>
              </a:rPr>
              <a:t>Веб 2.0, используемыми в преподавании 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772816"/>
            <a:ext cx="864096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0" indent="-342900" algn="just">
              <a:spcAft>
                <a:spcPts val="0"/>
              </a:spcAft>
              <a:buAutoNum type="arabicPeriod"/>
            </a:pPr>
            <a:r>
              <a:rPr lang="ru-RU" sz="4000" dirty="0" smtClean="0">
                <a:solidFill>
                  <a:srgbClr val="000000"/>
                </a:solidFill>
                <a:latin typeface="Calibri"/>
                <a:ea typeface="Times New Roman"/>
              </a:rPr>
              <a:t>Диаграмма </a:t>
            </a:r>
            <a:r>
              <a:rPr lang="ru-RU" sz="4000" dirty="0">
                <a:solidFill>
                  <a:srgbClr val="000000"/>
                </a:solidFill>
                <a:latin typeface="Calibri"/>
                <a:ea typeface="Times New Roman"/>
              </a:rPr>
              <a:t>связей, интеллект-карта, карта ума (англ. </a:t>
            </a:r>
            <a:r>
              <a:rPr lang="ru-RU" sz="4000" dirty="0" err="1">
                <a:solidFill>
                  <a:srgbClr val="000000"/>
                </a:solidFill>
                <a:latin typeface="Calibri"/>
                <a:ea typeface="Times New Roman"/>
              </a:rPr>
              <a:t>Mindmap</a:t>
            </a:r>
            <a:r>
              <a:rPr lang="ru-RU" sz="4000" dirty="0">
                <a:solidFill>
                  <a:srgbClr val="000000"/>
                </a:solidFill>
                <a:latin typeface="Calibri"/>
                <a:ea typeface="Times New Roman"/>
              </a:rPr>
              <a:t>) или ассоциативная карта</a:t>
            </a:r>
            <a:r>
              <a:rPr lang="ru-RU" sz="4000" dirty="0" smtClean="0">
                <a:solidFill>
                  <a:srgbClr val="000000"/>
                </a:solidFill>
                <a:latin typeface="Calibri"/>
                <a:ea typeface="Times New Roman"/>
              </a:rPr>
              <a:t>.</a:t>
            </a:r>
          </a:p>
          <a:p>
            <a:pPr marL="685800" indent="-342900" algn="just">
              <a:spcAft>
                <a:spcPts val="0"/>
              </a:spcAft>
              <a:buAutoNum type="arabicPeriod"/>
            </a:pPr>
            <a:r>
              <a:rPr lang="en-US" sz="4000" dirty="0">
                <a:solidFill>
                  <a:srgbClr val="000000"/>
                </a:solidFill>
                <a:latin typeface="Calibri"/>
                <a:ea typeface="Times New Roman"/>
              </a:rPr>
              <a:t>On-line </a:t>
            </a:r>
            <a:r>
              <a:rPr lang="ru-RU" sz="4000" dirty="0">
                <a:solidFill>
                  <a:srgbClr val="000000"/>
                </a:solidFill>
                <a:latin typeface="Calibri"/>
                <a:ea typeface="Times New Roman"/>
              </a:rPr>
              <a:t>публикации</a:t>
            </a:r>
            <a:r>
              <a:rPr lang="en-US" sz="4000" dirty="0" smtClean="0">
                <a:solidFill>
                  <a:srgbClr val="000000"/>
                </a:solidFill>
                <a:latin typeface="Calibri"/>
                <a:ea typeface="Times New Roman"/>
              </a:rPr>
              <a:t>.</a:t>
            </a:r>
            <a:endParaRPr lang="ru-RU" sz="4000" dirty="0" smtClean="0">
              <a:solidFill>
                <a:srgbClr val="000000"/>
              </a:solidFill>
              <a:latin typeface="Calibri"/>
              <a:ea typeface="Times New Roman"/>
            </a:endParaRPr>
          </a:p>
          <a:p>
            <a:pPr marL="685800" indent="-342900" algn="just">
              <a:spcAft>
                <a:spcPts val="0"/>
              </a:spcAft>
              <a:buAutoNum type="arabicPeriod"/>
            </a:pPr>
            <a:r>
              <a:rPr lang="ru-RU" sz="4000" dirty="0">
                <a:solidFill>
                  <a:srgbClr val="000000"/>
                </a:solidFill>
                <a:latin typeface="Calibri"/>
                <a:ea typeface="Times New Roman"/>
                <a:cs typeface="Times New Roman"/>
              </a:rPr>
              <a:t>Социальные закладки. </a:t>
            </a:r>
            <a:endParaRPr lang="ru-RU" sz="4000" dirty="0" smtClean="0">
              <a:solidFill>
                <a:srgbClr val="000000"/>
              </a:solidFill>
              <a:latin typeface="Calibri"/>
              <a:ea typeface="Times New Roman"/>
              <a:cs typeface="Times New Roman"/>
            </a:endParaRPr>
          </a:p>
          <a:p>
            <a:pPr marL="685800" indent="-342900" algn="just">
              <a:spcAft>
                <a:spcPts val="0"/>
              </a:spcAft>
              <a:buAutoNum type="arabicPeriod"/>
            </a:pPr>
            <a:r>
              <a:rPr lang="ru-RU" sz="4000" dirty="0">
                <a:solidFill>
                  <a:srgbClr val="000000"/>
                </a:solidFill>
                <a:latin typeface="Calibri"/>
                <a:ea typeface="Times New Roman"/>
                <a:cs typeface="Times New Roman"/>
              </a:rPr>
              <a:t>Интерактивные формы </a:t>
            </a:r>
            <a:r>
              <a:rPr lang="ru-RU" sz="4000" dirty="0" smtClean="0">
                <a:solidFill>
                  <a:srgbClr val="000000"/>
                </a:solidFill>
                <a:latin typeface="Calibri"/>
                <a:ea typeface="Times New Roman"/>
                <a:cs typeface="Times New Roman"/>
              </a:rPr>
              <a:t>контроля.</a:t>
            </a:r>
          </a:p>
          <a:p>
            <a:pPr marL="685800" indent="-342900" algn="just">
              <a:spcAft>
                <a:spcPts val="0"/>
              </a:spcAft>
              <a:buAutoNum type="arabicPeriod"/>
            </a:pPr>
            <a:r>
              <a:rPr lang="ru-RU" sz="4000" dirty="0" smtClean="0">
                <a:solidFill>
                  <a:srgbClr val="000000"/>
                </a:solidFill>
                <a:latin typeface="Calibri"/>
                <a:ea typeface="Times New Roman"/>
              </a:rPr>
              <a:t>Инструменты </a:t>
            </a:r>
            <a:r>
              <a:rPr lang="ru-RU" sz="4000" dirty="0" err="1">
                <a:solidFill>
                  <a:srgbClr val="000000"/>
                </a:solidFill>
                <a:latin typeface="Calibri"/>
                <a:ea typeface="Times New Roman"/>
              </a:rPr>
              <a:t>Web</a:t>
            </a:r>
            <a:r>
              <a:rPr lang="ru-RU" sz="4000" dirty="0">
                <a:solidFill>
                  <a:srgbClr val="000000"/>
                </a:solidFill>
                <a:latin typeface="Calibri"/>
                <a:ea typeface="Times New Roman"/>
              </a:rPr>
              <a:t> 2.0.</a:t>
            </a:r>
            <a:endParaRPr lang="ru-RU" sz="3600" dirty="0">
              <a:latin typeface="Times New Roman"/>
              <a:ea typeface="Times New Roman"/>
            </a:endParaRPr>
          </a:p>
          <a:p>
            <a:pPr marL="685800" indent="-342900" algn="just">
              <a:spcAft>
                <a:spcPts val="0"/>
              </a:spcAft>
              <a:buAutoNum type="arabicPeriod"/>
            </a:pPr>
            <a:endParaRPr lang="ru-RU" sz="4000" dirty="0">
              <a:solidFill>
                <a:srgbClr val="000000"/>
              </a:solidFill>
              <a:latin typeface="Calibri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97111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88640"/>
            <a:ext cx="70567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 err="1">
                <a:solidFill>
                  <a:srgbClr val="000000"/>
                </a:solidFill>
                <a:latin typeface="Calibri"/>
                <a:ea typeface="Times New Roman"/>
                <a:cs typeface="Times New Roman"/>
                <a:hlinkClick r:id="rId2" tooltip="Glogster EDU"/>
              </a:rPr>
              <a:t>Glogster</a:t>
            </a:r>
            <a:r>
              <a:rPr lang="ru-RU" sz="6000" dirty="0">
                <a:solidFill>
                  <a:srgbClr val="000000"/>
                </a:solidFill>
                <a:latin typeface="Calibri"/>
                <a:ea typeface="Times New Roman"/>
                <a:cs typeface="Times New Roman"/>
                <a:hlinkClick r:id="rId2" tooltip="Glogster EDU"/>
              </a:rPr>
              <a:t> EDU</a:t>
            </a:r>
            <a:endParaRPr lang="ru-RU" sz="6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2" y="1772816"/>
            <a:ext cx="8675687" cy="438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327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4" t="23269" r="19018" b="4664"/>
          <a:stretch/>
        </p:blipFill>
        <p:spPr bwMode="auto">
          <a:xfrm>
            <a:off x="139354" y="121505"/>
            <a:ext cx="5728790" cy="3695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63" t="22901" r="15491" b="14786"/>
          <a:stretch/>
        </p:blipFill>
        <p:spPr bwMode="auto">
          <a:xfrm>
            <a:off x="2428784" y="3429000"/>
            <a:ext cx="6520877" cy="32614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6804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93" r="1503" b="8653"/>
          <a:stretch/>
        </p:blipFill>
        <p:spPr bwMode="auto">
          <a:xfrm>
            <a:off x="179511" y="2060848"/>
            <a:ext cx="8820073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1978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69" t="22693" r="12855" b="6250"/>
          <a:stretch/>
        </p:blipFill>
        <p:spPr bwMode="auto">
          <a:xfrm>
            <a:off x="107504" y="404664"/>
            <a:ext cx="8879772" cy="4693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1194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367</TotalTime>
  <Words>173</Words>
  <Application>Microsoft Office PowerPoint</Application>
  <PresentationFormat>Экран (4:3)</PresentationFormat>
  <Paragraphs>26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Воздушный поток</vt:lpstr>
      <vt:lpstr>Web 2.0 в образовании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Svetlana</dc:creator>
  <cp:lastModifiedBy>Svetlana</cp:lastModifiedBy>
  <cp:revision>10</cp:revision>
  <dcterms:created xsi:type="dcterms:W3CDTF">2013-12-08T05:27:51Z</dcterms:created>
  <dcterms:modified xsi:type="dcterms:W3CDTF">2013-12-12T10:48:52Z</dcterms:modified>
</cp:coreProperties>
</file>