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9" r:id="rId3"/>
    <p:sldId id="260" r:id="rId4"/>
    <p:sldId id="261" r:id="rId5"/>
    <p:sldId id="262" r:id="rId6"/>
    <p:sldId id="257" r:id="rId7"/>
    <p:sldId id="265" r:id="rId8"/>
    <p:sldId id="263" r:id="rId9"/>
    <p:sldId id="267" r:id="rId10"/>
    <p:sldId id="268" r:id="rId11"/>
    <p:sldId id="269" r:id="rId12"/>
    <p:sldId id="266" r:id="rId13"/>
    <p:sldId id="273" r:id="rId14"/>
    <p:sldId id="276" r:id="rId15"/>
    <p:sldId id="288" r:id="rId16"/>
    <p:sldId id="283" r:id="rId17"/>
    <p:sldId id="285" r:id="rId18"/>
    <p:sldId id="290" r:id="rId19"/>
    <p:sldId id="286" r:id="rId20"/>
    <p:sldId id="291" r:id="rId21"/>
    <p:sldId id="292" r:id="rId22"/>
    <p:sldId id="293" r:id="rId23"/>
    <p:sldId id="295" r:id="rId24"/>
    <p:sldId id="296" r:id="rId25"/>
    <p:sldId id="287" r:id="rId2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85371F"/>
    <a:srgbClr val="FF8C00"/>
    <a:srgbClr val="0078C0"/>
    <a:srgbClr val="135482"/>
    <a:srgbClr val="78A435"/>
    <a:srgbClr val="FD8B01"/>
    <a:srgbClr val="FFC500"/>
    <a:srgbClr val="FC7302"/>
    <a:srgbClr val="096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2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535CA-6688-4321-85CD-00C4BD435059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709C9-34BE-497B-9160-DA7E1C3D20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7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709C9-34BE-497B-9160-DA7E1C3D20B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9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B12AE-7000-477D-A8EE-3AA1C401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EEC7B6-5BA6-45ED-9A50-28E5B9384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A2383-EF71-4F94-86FA-E68F38DB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53FF7-0751-4A81-A591-3B885A1F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228073-85D0-46B3-9B0C-5D24360A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CFB706-9B9F-4680-927D-49E592CAA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329E2-57E5-465F-81FE-113F9842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9802C6-E930-478A-9210-0EB3D3397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171282-0414-4403-9279-AADA9FA4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C54AB0-73A5-4DC5-B4E4-04529498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A8B4F7-2E8B-4462-88CB-DFBC45B1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5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4DC2DD-D173-473E-BBE6-14F8D7585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4055B1-90AD-4867-AF4C-DEC52434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7A050-A343-4B19-B5B6-32D0A481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0F0BE-A45E-4FB9-835D-39BA912B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2D1A11-1971-4C6C-96DB-F514565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2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F509A-58BA-4342-97E8-D1583460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415E-949D-4ECD-B5DF-243A9AC9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59E9A-50C4-4E72-A358-C41B4F7D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A26A0-F4C6-4B6E-8BFF-3C1A6905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5B755-85AB-4AE8-851A-A4836ED1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6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92B09-03CB-4D9F-915E-EC61CB6B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1BA5CE-13E4-436E-8C70-3A19084F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90ED91-C401-4EAF-AB98-6BEC3A6D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6C754B-3C16-4F86-A66B-0AF9005C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9A78D-9FEB-4300-9491-C3328524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AA359-14E7-4512-A4CE-8D765B74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C8547-32FF-4AAF-A37A-B8E073AF6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BA374D-4752-466A-8496-EAFBF623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E33B2C-87A6-44EF-853D-0770B44C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EAD77-1DDE-4EB9-A6DC-BCA84A1D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19EDF0-9120-45EB-8ED6-9A75D36A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0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EE5F9-9555-4082-BFF4-41EBDEC4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534190-5FF9-4C89-B885-406F7D7C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BA749D-A26D-4045-9387-9F9A3DE95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296C4F-0E0E-40CC-8F93-5BD02C724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01A39-B16E-46B5-A3B6-354F8CCFD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F35F66-29B5-4851-8339-7B406052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1574F3-1437-4004-B96F-EFB0A1F7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BDC8EB-4D33-42AC-A3F0-3430591B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1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3CA7D-E3CA-49F5-A82D-5F0050B3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9C63AA-8077-4659-B376-FF6A906A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F879F3-4CE0-48FD-B714-99F14A5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E4F737-5761-45C9-B449-E8F896E1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0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1E306E-F45A-48DB-AE0E-AE72C8EA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C9CED0-D4DF-40C5-AD93-7E21E953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850637-37DE-41BA-A49D-CA650E73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5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FC2D-C570-4897-80BD-86F90896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632AB-3144-418A-A40E-9D7F680D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FAF30D-0E26-4B42-8956-5B871D84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CFA3A0-BA0F-4734-93C1-ABF25A45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900FA-CBDC-4553-A7DE-F136EE0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BD46B-DA76-4099-90C3-47FAC281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7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25BB7-BE9D-4786-A186-A0BC5AC1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2B69A8-9639-40BF-B55A-E153AED8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3349D-BEBD-4E70-B2F3-90543768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A31BF5-76B5-4864-B133-F18314AD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3DDBBF-738C-480E-BBC2-70C28569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D84061-0517-4DE2-AD50-AF6F913E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0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B5EDA-2202-461B-A37C-11ACA5FE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CF8F33-5F7E-4387-8046-C106E0C1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46652-729C-4168-9AD3-D521DDEF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F056-0CF0-438A-9E74-F05293962A0C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0191AF-5222-43A8-B400-DBFF5B0EE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6BC74-AC47-466C-B2D5-2E916212B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28E6D4-D02D-402D-B9E3-14B09CB6D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9" y="0"/>
            <a:ext cx="8072582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5C1043-AB47-4EEC-AB00-80F08B1FE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74891" y="0"/>
            <a:ext cx="1507837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3734ED-16EE-4284-9EC8-7DD538B9A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2728" y="0"/>
            <a:ext cx="1507837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EE03B1-C042-44B0-AF5E-B003C2DBF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90565" y="0"/>
            <a:ext cx="1099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6BB232-F8E4-4C24-927F-AD1CAF8B4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1587" y="4573971"/>
            <a:ext cx="6363855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Начальник отдела образования </a:t>
            </a: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О.В. Максимишина</a:t>
            </a:r>
          </a:p>
          <a:p>
            <a:pPr algn="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29.08.2023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2EF2886-DB57-429A-B3B2-945B8EDD2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950" y="1231857"/>
            <a:ext cx="7258050" cy="2387600"/>
          </a:xfrm>
        </p:spPr>
        <p:txBody>
          <a:bodyPr>
            <a:noAutofit/>
          </a:bodyPr>
          <a:lstStyle/>
          <a:p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Единое образовательное пространство: </a:t>
            </a:r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новые возможности для обучения и воспитания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9" y="5867240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32616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E8A64D-5325-477C-BB2E-723A7BACBA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63D2834-4FEC-4259-98AD-DAC6766B8F46}"/>
              </a:ext>
            </a:extLst>
          </p:cNvPr>
          <p:cNvSpPr txBox="1">
            <a:spLocks/>
          </p:cNvSpPr>
          <p:nvPr/>
        </p:nvSpPr>
        <p:spPr>
          <a:xfrm>
            <a:off x="-189314" y="188803"/>
            <a:ext cx="8787503" cy="8472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Профессиональные достижения </a:t>
            </a:r>
          </a:p>
          <a:p>
            <a:pPr algn="ctr"/>
            <a:r>
              <a:rPr lang="ru-RU" sz="36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Год педагога и наставника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342DB0A-A224-4644-B17F-A65505B4C71A}"/>
              </a:ext>
            </a:extLst>
          </p:cNvPr>
          <p:cNvSpPr/>
          <p:nvPr/>
        </p:nvSpPr>
        <p:spPr>
          <a:xfrm>
            <a:off x="7618302" y="491595"/>
            <a:ext cx="45736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Финалист Всероссийского конкурса профессионального мастерства </a:t>
            </a:r>
            <a:r>
              <a:rPr lang="ru-RU" sz="2200" b="1" dirty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среди учителей обществознания 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Ефимова Галина, учитель истории и обществознания МОАУ СОШ № 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5B46605-304E-4E6A-A265-6A90C2908231}"/>
              </a:ext>
            </a:extLst>
          </p:cNvPr>
          <p:cNvSpPr/>
          <p:nvPr/>
        </p:nvSpPr>
        <p:spPr>
          <a:xfrm>
            <a:off x="186182" y="5715443"/>
            <a:ext cx="74477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Финалист Всероссийского конкурса профессионального мастерства </a:t>
            </a:r>
            <a:r>
              <a:rPr lang="ru-RU" sz="2200" b="1" dirty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«Педагог-психолог России - 2022» 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Морозова Ольга, педагог-психолог МОАУ СОШ №5</a:t>
            </a:r>
          </a:p>
        </p:txBody>
      </p:sp>
      <p:pic>
        <p:nvPicPr>
          <p:cNvPr id="8" name="Рисунок 7" descr="https://www.ooazeya.ru/sites/default/files/photo_2023-05-19_11-26-08.jpg">
            <a:extLst>
              <a:ext uri="{FF2B5EF4-FFF2-40B4-BE49-F238E27FC236}">
                <a16:creationId xmlns:a16="http://schemas.microsoft.com/office/drawing/2014/main" id="{FB1CAC36-37B2-4E54-954B-107CFA5EFE98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7122" y="2292296"/>
            <a:ext cx="4169329" cy="427004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C2A2C6-9EB1-4FF8-8640-E6D415423B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37" y="1337147"/>
            <a:ext cx="5925502" cy="443776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9" y="5867240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1122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E8A64D-5325-477C-BB2E-723A7BACBA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C0A67AF-779A-4C09-BA4C-618FC9E7F6C9}"/>
              </a:ext>
            </a:extLst>
          </p:cNvPr>
          <p:cNvSpPr/>
          <p:nvPr/>
        </p:nvSpPr>
        <p:spPr>
          <a:xfrm>
            <a:off x="398942" y="205346"/>
            <a:ext cx="11145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Лучшие образовательные организации России</a:t>
            </a:r>
            <a:endParaRPr lang="ru-RU" sz="3600" dirty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B2155CC-A825-4193-A3A6-F6161F44B453}"/>
              </a:ext>
            </a:extLst>
          </p:cNvPr>
          <p:cNvSpPr/>
          <p:nvPr/>
        </p:nvSpPr>
        <p:spPr>
          <a:xfrm>
            <a:off x="1600503" y="927542"/>
            <a:ext cx="339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МОАУ СОШ № 1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E288562-0EBA-42DA-B63C-E6A365623C50}"/>
              </a:ext>
            </a:extLst>
          </p:cNvPr>
          <p:cNvSpPr/>
          <p:nvPr/>
        </p:nvSpPr>
        <p:spPr>
          <a:xfrm>
            <a:off x="243703" y="1632631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ТОП-2000 лучших школ РФ, реализующих инновационную деятельность с применением инновационного образовательного ресурса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ЯКласс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разработанного и поддерживаемого Фондом Развития Интернет Инициатив при президенте РФ и Инновационным центром «Сколково»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42ECC80-67C8-453C-B901-4BEB9D2AFE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3301" y="1650502"/>
            <a:ext cx="5938699" cy="38379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Picture 2" descr="2009 год. За штурвалом страны - тогда еще подающий большие надежды президент Дмитрий Медведев.">
            <a:extLst>
              <a:ext uri="{FF2B5EF4-FFF2-40B4-BE49-F238E27FC236}">
                <a16:creationId xmlns:a16="http://schemas.microsoft.com/office/drawing/2014/main" id="{7A9AFE5C-86B0-4B93-BA4C-7A128301E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3747" y="4996129"/>
            <a:ext cx="2593457" cy="16216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4D8AEA1-D6E3-4B85-852C-DA332D4D6C49}"/>
              </a:ext>
            </a:extLst>
          </p:cNvPr>
          <p:cNvSpPr/>
          <p:nvPr/>
        </p:nvSpPr>
        <p:spPr>
          <a:xfrm>
            <a:off x="339789" y="4052279"/>
            <a:ext cx="492383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участия: 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МОАУ СОШ № 1 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вошла в ТОП-2000 лучших школ РФ, 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реализующих инновационную деятельность с применением инновационного образовательного ресурса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ЯКласс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9" y="5867240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4988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E8A64D-5325-477C-BB2E-723A7BACBA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649256-DC82-429F-A4F1-C94B2174D425}"/>
              </a:ext>
            </a:extLst>
          </p:cNvPr>
          <p:cNvSpPr/>
          <p:nvPr/>
        </p:nvSpPr>
        <p:spPr>
          <a:xfrm>
            <a:off x="7504284" y="5065588"/>
            <a:ext cx="3624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МДОАУ д/с № 12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3AA095-3817-4554-BED2-CF99A91132F0}"/>
              </a:ext>
            </a:extLst>
          </p:cNvPr>
          <p:cNvSpPr/>
          <p:nvPr/>
        </p:nvSpPr>
        <p:spPr>
          <a:xfrm>
            <a:off x="138600" y="262216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Открытый публичный Всероссийский смотр образовательных организаций</a:t>
            </a:r>
          </a:p>
        </p:txBody>
      </p:sp>
      <p:pic>
        <p:nvPicPr>
          <p:cNvPr id="5" name="Picture 4" descr="https://kolokolchik.wmsite.ru/_mod_files/ce_images/img_0803.jpg">
            <a:extLst>
              <a:ext uri="{FF2B5EF4-FFF2-40B4-BE49-F238E27FC236}">
                <a16:creationId xmlns:a16="http://schemas.microsoft.com/office/drawing/2014/main" id="{D7A996FA-1AA7-400A-9BE9-26CF641A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4719" y="835119"/>
            <a:ext cx="6077281" cy="404407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A4110C-256E-411F-BBB4-5CEAC25B24B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3207" y="1102217"/>
            <a:ext cx="1519946" cy="15199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5B854E-AED0-40C5-B43F-F902CC877FC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1454" y="3429000"/>
            <a:ext cx="6006496" cy="316938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76300" y="346075"/>
            <a:ext cx="10744200" cy="100647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Лучшие образовательные организации России</a:t>
            </a:r>
            <a:br>
              <a:rPr lang="ru-RU" dirty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9" y="5867240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32841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E8A64D-5325-477C-BB2E-723A7BACBA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7DD3E4-AE71-404B-B36C-B9BE3C40F275}"/>
              </a:ext>
            </a:extLst>
          </p:cNvPr>
          <p:cNvSpPr/>
          <p:nvPr/>
        </p:nvSpPr>
        <p:spPr>
          <a:xfrm>
            <a:off x="4283612" y="145769"/>
            <a:ext cx="3624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МДОАУ д/с № 15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9A3894-B5C5-48C4-ADB3-0D841F09B6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8" r="2939" b="7523"/>
          <a:stretch/>
        </p:blipFill>
        <p:spPr>
          <a:xfrm>
            <a:off x="235120" y="1018095"/>
            <a:ext cx="11868896" cy="57131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4" y="180815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37041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E8A64D-5325-477C-BB2E-723A7BACBA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http://www.dou11zeya.ru/sites/default/files/20180528_105410.jpg">
            <a:extLst>
              <a:ext uri="{FF2B5EF4-FFF2-40B4-BE49-F238E27FC236}">
                <a16:creationId xmlns:a16="http://schemas.microsoft.com/office/drawing/2014/main" id="{CDAA973A-9F1E-4A10-BB77-0E73D4900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5469" y="614157"/>
            <a:ext cx="5180275" cy="34097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2A687E3-19AA-43DF-91DA-39994C54DD59}"/>
              </a:ext>
            </a:extLst>
          </p:cNvPr>
          <p:cNvSpPr/>
          <p:nvPr/>
        </p:nvSpPr>
        <p:spPr>
          <a:xfrm>
            <a:off x="7292978" y="25923"/>
            <a:ext cx="3624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005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МДОАУ д/с № 11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6B9E80-DDBC-47BA-955E-262D91A564AF}"/>
              </a:ext>
            </a:extLst>
          </p:cNvPr>
          <p:cNvSpPr/>
          <p:nvPr/>
        </p:nvSpPr>
        <p:spPr>
          <a:xfrm>
            <a:off x="0" y="2202750"/>
            <a:ext cx="6139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539D"/>
                </a:solidFill>
              </a:rPr>
              <a:t>Всероссийский конкурс </a:t>
            </a:r>
          </a:p>
          <a:p>
            <a:pPr lvl="0" algn="ctr"/>
            <a:r>
              <a:rPr lang="ru-RU" b="1" dirty="0">
                <a:solidFill>
                  <a:srgbClr val="FF539D"/>
                </a:solidFill>
              </a:rPr>
              <a:t>«Воспитываем ответственных потребителей» </a:t>
            </a:r>
          </a:p>
          <a:p>
            <a:pPr lvl="0" algn="ctr"/>
            <a:r>
              <a:rPr lang="ru-RU" b="1" dirty="0">
                <a:solidFill>
                  <a:srgbClr val="FF539D"/>
                </a:solidFill>
              </a:rPr>
              <a:t>в рамках программы «Разговор о правильном питании»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DE8B63-E3F4-418C-9AC5-61BA2755FE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469" y="32454"/>
            <a:ext cx="5180276" cy="220075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4485DE2-3350-4C98-A51B-1A88681ED34C}"/>
              </a:ext>
            </a:extLst>
          </p:cNvPr>
          <p:cNvSpPr/>
          <p:nvPr/>
        </p:nvSpPr>
        <p:spPr>
          <a:xfrm>
            <a:off x="6139214" y="61198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Всероссийский конкурс лучших практик </a:t>
            </a:r>
          </a:p>
          <a:p>
            <a:pPr lvl="0" algn="ctr"/>
            <a:r>
              <a:rPr lang="ru-RU" b="1" dirty="0">
                <a:solidFill>
                  <a:srgbClr val="7030A0"/>
                </a:solidFill>
              </a:rPr>
              <a:t>«Десятилетие детства 2022» АСИ </a:t>
            </a:r>
            <a:r>
              <a:rPr lang="ru-RU" b="1" dirty="0" err="1">
                <a:solidFill>
                  <a:srgbClr val="7030A0"/>
                </a:solidFill>
              </a:rPr>
              <a:t>Смартека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579059-F19A-4A93-A59E-9A72A85BF5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3163" y="4023873"/>
            <a:ext cx="4704886" cy="215047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1ACBC3-B484-4CE5-A1D3-777FB6067C73}"/>
              </a:ext>
            </a:extLst>
          </p:cNvPr>
          <p:cNvSpPr/>
          <p:nvPr/>
        </p:nvSpPr>
        <p:spPr>
          <a:xfrm>
            <a:off x="-146468" y="605690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srgbClr val="DF1829"/>
                </a:solidFill>
              </a:rPr>
              <a:t>Конкурс инновационных площадок </a:t>
            </a:r>
          </a:p>
          <a:p>
            <a:pPr lvl="0" algn="ctr"/>
            <a:r>
              <a:rPr lang="ru-RU" sz="2000" b="1" dirty="0">
                <a:solidFill>
                  <a:srgbClr val="DF1829"/>
                </a:solidFill>
              </a:rPr>
              <a:t>Института воспитания</a:t>
            </a:r>
            <a:endParaRPr lang="ru-RU" b="1" dirty="0">
              <a:solidFill>
                <a:srgbClr val="DF1829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72291F-35F6-4AA6-811D-6F5B4B99FE2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4674" y="3496365"/>
            <a:ext cx="5413717" cy="2560542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890414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99665"/>
              </p:ext>
            </p:extLst>
          </p:nvPr>
        </p:nvGraphicFramePr>
        <p:xfrm>
          <a:off x="1762124" y="742949"/>
          <a:ext cx="10125076" cy="4420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226">
                  <a:extLst>
                    <a:ext uri="{9D8B030D-6E8A-4147-A177-3AD203B41FA5}">
                      <a16:colId xmlns:a16="http://schemas.microsoft.com/office/drawing/2014/main" val="3365718288"/>
                    </a:ext>
                  </a:extLst>
                </a:gridCol>
                <a:gridCol w="1578250">
                  <a:extLst>
                    <a:ext uri="{9D8B030D-6E8A-4147-A177-3AD203B41FA5}">
                      <a16:colId xmlns:a16="http://schemas.microsoft.com/office/drawing/2014/main" val="817344541"/>
                    </a:ext>
                  </a:extLst>
                </a:gridCol>
                <a:gridCol w="1221290">
                  <a:extLst>
                    <a:ext uri="{9D8B030D-6E8A-4147-A177-3AD203B41FA5}">
                      <a16:colId xmlns:a16="http://schemas.microsoft.com/office/drawing/2014/main" val="536825527"/>
                    </a:ext>
                  </a:extLst>
                </a:gridCol>
                <a:gridCol w="1320713">
                  <a:extLst>
                    <a:ext uri="{9D8B030D-6E8A-4147-A177-3AD203B41FA5}">
                      <a16:colId xmlns:a16="http://schemas.microsoft.com/office/drawing/2014/main" val="1838415833"/>
                    </a:ext>
                  </a:extLst>
                </a:gridCol>
                <a:gridCol w="1518074">
                  <a:extLst>
                    <a:ext uri="{9D8B030D-6E8A-4147-A177-3AD203B41FA5}">
                      <a16:colId xmlns:a16="http://schemas.microsoft.com/office/drawing/2014/main" val="67136004"/>
                    </a:ext>
                  </a:extLst>
                </a:gridCol>
                <a:gridCol w="1540623">
                  <a:extLst>
                    <a:ext uri="{9D8B030D-6E8A-4147-A177-3AD203B41FA5}">
                      <a16:colId xmlns:a16="http://schemas.microsoft.com/office/drawing/2014/main" val="2485504087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146526014"/>
                    </a:ext>
                  </a:extLst>
                </a:gridCol>
              </a:tblGrid>
              <a:tr h="35061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2021/2022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highlight>
                            <a:srgbClr val="FF0000"/>
                          </a:highlight>
                        </a:rPr>
                        <a:t>2022/2023 учебный год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8600" indent="-228600"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ru-RU" sz="1300">
                          <a:effectLst/>
                        </a:rPr>
                        <a:t>Динамика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77509"/>
                  </a:ext>
                </a:extLst>
              </a:tr>
              <a:tr h="35061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Успеваемость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Качество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Качество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Успеваемость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+У/К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У/К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extLst>
                  <a:ext uri="{0D108BD9-81ED-4DB2-BD59-A6C34878D82A}">
                    <a16:rowId xmlns:a16="http://schemas.microsoft.com/office/drawing/2014/main" val="3719896775"/>
                  </a:ext>
                </a:extLst>
              </a:tr>
              <a:tr h="69952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МОАУ СОШ 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98, 9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45,1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44,9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98,7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- 0,2/0,2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extLst>
                  <a:ext uri="{0D108BD9-81ED-4DB2-BD59-A6C34878D82A}">
                    <a16:rowId xmlns:a16="http://schemas.microsoft.com/office/drawing/2014/main" val="2149319882"/>
                  </a:ext>
                </a:extLst>
              </a:tr>
              <a:tr h="35061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МОАУ ЦО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92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- 2/4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extLst>
                  <a:ext uri="{0D108BD9-81ED-4DB2-BD59-A6C34878D82A}">
                    <a16:rowId xmlns:a16="http://schemas.microsoft.com/office/drawing/2014/main" val="1738686352"/>
                  </a:ext>
                </a:extLst>
              </a:tr>
              <a:tr h="69952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МОАУ Лицей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99,7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52,7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99,8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+0,1/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- 2,3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extLst>
                  <a:ext uri="{0D108BD9-81ED-4DB2-BD59-A6C34878D82A}">
                    <a16:rowId xmlns:a16="http://schemas.microsoft.com/office/drawing/2014/main" val="3872916078"/>
                  </a:ext>
                </a:extLst>
              </a:tr>
              <a:tr h="69952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МОАУ СОШ 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99,3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54,8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55,13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+0,7/0,33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extLst>
                  <a:ext uri="{0D108BD9-81ED-4DB2-BD59-A6C34878D82A}">
                    <a16:rowId xmlns:a16="http://schemas.microsoft.com/office/drawing/2014/main" val="3411770271"/>
                  </a:ext>
                </a:extLst>
              </a:tr>
              <a:tr h="69952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МОАУ СОШ 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99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46,9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45,2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99,7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+0,7/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- 1,7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extLst>
                  <a:ext uri="{0D108BD9-81ED-4DB2-BD59-A6C34878D82A}">
                    <a16:rowId xmlns:a16="http://schemas.microsoft.com/office/drawing/2014/main" val="2618773821"/>
                  </a:ext>
                </a:extLst>
              </a:tr>
              <a:tr h="35061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ИТОГО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highlight>
                            <a:srgbClr val="FF0000"/>
                          </a:highlight>
                        </a:rPr>
                        <a:t>98,19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highlight>
                            <a:srgbClr val="FF0000"/>
                          </a:highlight>
                        </a:rPr>
                        <a:t>43,36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highlight>
                            <a:srgbClr val="FF0000"/>
                          </a:highlight>
                        </a:rPr>
                        <a:t>41,7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highlight>
                            <a:srgbClr val="FF0000"/>
                          </a:highlight>
                        </a:rPr>
                        <a:t>98,04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3" marR="64613" marT="0" marB="0"/>
                </a:tc>
                <a:extLst>
                  <a:ext uri="{0D108BD9-81ED-4DB2-BD59-A6C34878D82A}">
                    <a16:rowId xmlns:a16="http://schemas.microsoft.com/office/drawing/2014/main" val="35341083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96538" y="2368550"/>
            <a:ext cx="117292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9" y="5867240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417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B2B32-BD80-42FC-B7A0-27F191A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08" y="114049"/>
            <a:ext cx="11812209" cy="68570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Целевые направления в 2023/24 учебном году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3FC2531-0735-44AB-9310-5F90AC5508CF}"/>
              </a:ext>
            </a:extLst>
          </p:cNvPr>
          <p:cNvGrpSpPr>
            <a:grpSpLocks/>
          </p:cNvGrpSpPr>
          <p:nvPr/>
        </p:nvGrpSpPr>
        <p:grpSpPr bwMode="auto">
          <a:xfrm>
            <a:off x="2122641" y="4675808"/>
            <a:ext cx="9884048" cy="769939"/>
            <a:chOff x="1296" y="1347"/>
            <a:chExt cx="6078" cy="485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2ED994F9-2795-410C-8E11-B911E9CD40D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654" y="1783"/>
              <a:ext cx="5010" cy="4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8B2D7019-09D7-4AA9-856D-06C2F8D556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84" y="1347"/>
              <a:ext cx="5790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200" i="1" dirty="0"/>
                <a:t>Совершенствование системы воспитательной работы и внутренней системы качества образования </a:t>
              </a:r>
              <a:endParaRPr lang="ru-RU" sz="2200" dirty="0"/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A2472463-5EA4-4BA8-8B39-C2B1C5B07D9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>
            <a:off x="1468292" y="826677"/>
            <a:ext cx="11040286" cy="908559"/>
            <a:chOff x="1038" y="2044"/>
            <a:chExt cx="16224" cy="207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381" y="2251"/>
              <a:ext cx="12923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8522007C-D657-4EE1-BCB2-B0DE662720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368" y="1764"/>
              <a:ext cx="111" cy="771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33" y="2068"/>
              <a:ext cx="1492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200" i="1" dirty="0"/>
                <a:t>Совершенствование организации учебного процесса и </a:t>
              </a:r>
            </a:p>
            <a:p>
              <a:r>
                <a:rPr lang="ru-RU" sz="2200" i="1" dirty="0"/>
                <a:t>повышение результатов обучения</a:t>
              </a:r>
              <a:endParaRPr lang="ru-RU" sz="2200" dirty="0"/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DF14AD31-8FD7-4639-A8FF-C3D4FA4F2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71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99009A87-7919-4C9F-BB41-EDFE82B868FB}"/>
              </a:ext>
            </a:extLst>
          </p:cNvPr>
          <p:cNvGrpSpPr>
            <a:grpSpLocks/>
          </p:cNvGrpSpPr>
          <p:nvPr/>
        </p:nvGrpSpPr>
        <p:grpSpPr bwMode="auto">
          <a:xfrm>
            <a:off x="1513375" y="1924442"/>
            <a:ext cx="10340978" cy="776288"/>
            <a:chOff x="1248" y="2619"/>
            <a:chExt cx="6514" cy="489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A18D4874-517B-4987-BA84-B12623015E5D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843" y="3106"/>
              <a:ext cx="5288" cy="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D68EC215-7CCC-4199-9403-A2336D810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BCD12907-DD71-460D-B7CF-9120B0DE14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92" y="2619"/>
              <a:ext cx="5970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200" i="1" dirty="0"/>
                <a:t>Создание условий для повышения мотивации обучающихся к обучению, саморазвитию, самостоятельности в принятии решений</a:t>
              </a:r>
              <a:endParaRPr lang="ru-RU" sz="2200" dirty="0"/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8C144CDC-27ED-4F3F-8C8F-2CB50AAA9B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4B896491-2AF1-4DC8-9038-C605AC227393}"/>
              </a:ext>
            </a:extLst>
          </p:cNvPr>
          <p:cNvGrpSpPr>
            <a:grpSpLocks/>
          </p:cNvGrpSpPr>
          <p:nvPr/>
        </p:nvGrpSpPr>
        <p:grpSpPr bwMode="auto">
          <a:xfrm>
            <a:off x="1577275" y="2907800"/>
            <a:ext cx="8799319" cy="769938"/>
            <a:chOff x="1274" y="3203"/>
            <a:chExt cx="4398" cy="485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FCCF9F17-C8EA-4AB3-9528-CD38AEEBF7C2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714" y="3649"/>
              <a:ext cx="3940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1331014A-73F4-4718-8314-C59F595246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53" y="3258"/>
              <a:ext cx="302" cy="260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A456A806-A7EE-432D-93B3-06E7F7A26F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68" y="3203"/>
              <a:ext cx="4004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i="1" dirty="0"/>
                <a:t> </a:t>
              </a:r>
              <a:r>
                <a:rPr lang="ru-RU" sz="2200" i="1" dirty="0"/>
                <a:t>Обеспечение учебно-воспитательного процесса на самом высоком уровне</a:t>
              </a:r>
              <a:endParaRPr lang="ru-RU" sz="2200" dirty="0"/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8BB7F10B-8F16-472F-9687-EB1A7BECDE0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tangle 24">
            <a:extLst>
              <a:ext uri="{FF2B5EF4-FFF2-40B4-BE49-F238E27FC236}">
                <a16:creationId xmlns:a16="http://schemas.microsoft.com/office/drawing/2014/main" id="{6D80B49C-803E-4AA8-93A7-164CF4D4BED0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1747918" y="484920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id="{6F0AF732-96A2-48FB-BED0-C45C36A300EE}"/>
              </a:ext>
            </a:extLst>
          </p:cNvPr>
          <p:cNvGrpSpPr>
            <a:grpSpLocks/>
          </p:cNvGrpSpPr>
          <p:nvPr/>
        </p:nvGrpSpPr>
        <p:grpSpPr bwMode="auto">
          <a:xfrm>
            <a:off x="1621292" y="3635496"/>
            <a:ext cx="10417442" cy="812801"/>
            <a:chOff x="1248" y="1240"/>
            <a:chExt cx="6406" cy="512"/>
          </a:xfrm>
        </p:grpSpPr>
        <p:sp>
          <p:nvSpPr>
            <p:cNvPr id="26" name="Line 3">
              <a:extLst>
                <a:ext uri="{FF2B5EF4-FFF2-40B4-BE49-F238E27FC236}">
                  <a16:creationId xmlns:a16="http://schemas.microsoft.com/office/drawing/2014/main" id="{D4333F06-FD59-4E32-8341-8D1F9219B0A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795" y="1708"/>
              <a:ext cx="5010" cy="4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id="{FE54A7D9-8BD3-4263-8BC6-543E25CAAA5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8" name="Text Box 5">
              <a:extLst>
                <a:ext uri="{FF2B5EF4-FFF2-40B4-BE49-F238E27FC236}">
                  <a16:creationId xmlns:a16="http://schemas.microsoft.com/office/drawing/2014/main" id="{D96C37CF-9092-4EF1-9C0B-8BBB049E6C4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64" y="1240"/>
              <a:ext cx="5790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200" i="1" dirty="0"/>
                <a:t>Создание условий для удовлетворения образовательных потребностей ребенка</a:t>
              </a:r>
              <a:endParaRPr lang="ru-RU" sz="2200" dirty="0"/>
            </a:p>
          </p:txBody>
        </p:sp>
        <p:sp>
          <p:nvSpPr>
            <p:cNvPr id="29" name="Text Box 6">
              <a:extLst>
                <a:ext uri="{FF2B5EF4-FFF2-40B4-BE49-F238E27FC236}">
                  <a16:creationId xmlns:a16="http://schemas.microsoft.com/office/drawing/2014/main" id="{26B1CAFF-0114-43FD-A852-4BADB6D00D9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7">
            <a:extLst>
              <a:ext uri="{FF2B5EF4-FFF2-40B4-BE49-F238E27FC236}">
                <a16:creationId xmlns:a16="http://schemas.microsoft.com/office/drawing/2014/main" id="{559C3E84-C9AC-4DF8-A157-9040282C3BDF}"/>
              </a:ext>
            </a:extLst>
          </p:cNvPr>
          <p:cNvGrpSpPr>
            <a:grpSpLocks/>
          </p:cNvGrpSpPr>
          <p:nvPr/>
        </p:nvGrpSpPr>
        <p:grpSpPr bwMode="auto">
          <a:xfrm>
            <a:off x="1773724" y="5471699"/>
            <a:ext cx="10954545" cy="842721"/>
            <a:chOff x="1038" y="2044"/>
            <a:chExt cx="16098" cy="192"/>
          </a:xfrm>
        </p:grpSpPr>
        <p:sp>
          <p:nvSpPr>
            <p:cNvPr id="31" name="Line 8">
              <a:extLst>
                <a:ext uri="{FF2B5EF4-FFF2-40B4-BE49-F238E27FC236}">
                  <a16:creationId xmlns:a16="http://schemas.microsoft.com/office/drawing/2014/main" id="{1512F628-2B29-4288-8CD8-ED05C30A214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427" y="2236"/>
              <a:ext cx="12923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2570AC6B-9929-47C6-8FBD-CA408AE00AA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368" y="1764"/>
              <a:ext cx="111" cy="771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id="{6A29B9AF-F2C3-49F9-BC3A-A61CEF885F7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07" y="2056"/>
              <a:ext cx="1492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200" i="1" dirty="0"/>
                <a:t>Раскрытие способностей каждого ребенка, воспитание личности, </a:t>
              </a:r>
            </a:p>
            <a:p>
              <a:r>
                <a:rPr lang="ru-RU" sz="2200" i="1" dirty="0"/>
                <a:t>готовой к жизни в высокотехнологичном, конкурентном мире</a:t>
              </a:r>
              <a:endParaRPr lang="ru-RU" sz="2200" dirty="0"/>
            </a:p>
          </p:txBody>
        </p:sp>
        <p:sp>
          <p:nvSpPr>
            <p:cNvPr id="34" name="Text Box 11">
              <a:extLst>
                <a:ext uri="{FF2B5EF4-FFF2-40B4-BE49-F238E27FC236}">
                  <a16:creationId xmlns:a16="http://schemas.microsoft.com/office/drawing/2014/main" id="{CBE55409-B741-4B56-9A2A-6E14BBA523E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71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9" y="5867240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753783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D6D67-19E5-4450-87B1-B0B09812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50" y="146054"/>
            <a:ext cx="10785529" cy="110484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мероприятий Года педагога и наставника</a:t>
            </a:r>
          </a:p>
        </p:txBody>
      </p:sp>
      <p:pic>
        <p:nvPicPr>
          <p:cNvPr id="4" name="Объект 3" descr="Скажем спасибо педагогам! – Учительская газет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442" y="1104843"/>
            <a:ext cx="3996420" cy="272905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994" y="1035217"/>
            <a:ext cx="4459407" cy="26319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967" y="3981450"/>
            <a:ext cx="4774497" cy="2504895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655" y="3670520"/>
            <a:ext cx="4122549" cy="28527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9" y="5867240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41716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415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Реализация мероприятий </a:t>
            </a:r>
            <a:br>
              <a:rPr lang="ru-RU" sz="36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Года педагога и наставника</a:t>
            </a:r>
            <a:endParaRPr lang="ru-RU" sz="3600" dirty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9" y="5867240"/>
            <a:ext cx="1551089" cy="85692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33500" y="1495426"/>
            <a:ext cx="7767970" cy="5248274"/>
          </a:xfrm>
        </p:spPr>
        <p:txBody>
          <a:bodyPr>
            <a:normAutofit/>
          </a:bodyPr>
          <a:lstStyle/>
          <a:p>
            <a:pPr lvl="0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«Таланты родного края»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(для педагогов творческих специальностей)</a:t>
            </a:r>
          </a:p>
          <a:p>
            <a:pPr lvl="0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«Географическое краеведение»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(для педагогов географии)</a:t>
            </a:r>
          </a:p>
          <a:p>
            <a:pPr lvl="0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«Краеведение в точных науках»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(для педагогов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естественно-научных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специальностей)</a:t>
            </a:r>
          </a:p>
          <a:p>
            <a:pPr lvl="0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«Мастера родной земли»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(для педагогов технологии)</a:t>
            </a:r>
          </a:p>
          <a:p>
            <a:pPr lvl="0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«Информационные технологии для нового поколения»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(информатика, информационные технологии)</a:t>
            </a:r>
          </a:p>
          <a:p>
            <a:pPr lvl="0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«Любовь к родному слову»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(русский язык, родной язык, литература)</a:t>
            </a:r>
          </a:p>
          <a:p>
            <a:pPr lvl="0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«Дорога в мир знаний»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(начальная школа, дошкольное образование)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«История малой родины»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(история, обществознание)</a:t>
            </a:r>
          </a:p>
        </p:txBody>
      </p:sp>
      <p:pic>
        <p:nvPicPr>
          <p:cNvPr id="1029" name="Picture 5" descr="E:\Users\Олег\Desktop\Ibl5lkGHaU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3326" y="885826"/>
            <a:ext cx="3332142" cy="478155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10E6F-580B-4E3C-82F3-706EA256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25" y="319087"/>
            <a:ext cx="10515600" cy="105251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воспитательной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647F0-3EF1-415B-A5DA-94FFF33CD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1308264"/>
            <a:ext cx="10086975" cy="5111586"/>
          </a:xfrm>
        </p:spPr>
        <p:txBody>
          <a:bodyPr>
            <a:normAutofit/>
          </a:bodyPr>
          <a:lstStyle/>
          <a:p>
            <a:pPr lvl="0" eaLnBrk="0" hangingPunct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Развитие Общероссийского общественно-государственного движения детей и молодежи «Движение первых»</a:t>
            </a:r>
          </a:p>
          <a:p>
            <a:pPr lvl="0" eaLnBrk="0" hangingPunct="0"/>
            <a:r>
              <a:rPr lang="ru-RU" sz="3200" b="1" dirty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Реализация проекта «Советник директора по воспитанию и взаимодействию с детскими общественными объединениями»</a:t>
            </a:r>
          </a:p>
          <a:p>
            <a:pPr lvl="0" eaLnBrk="0" hangingPunct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Построение единой системы военно-патриотического воспитания</a:t>
            </a:r>
          </a:p>
          <a:p>
            <a:pPr lvl="0" eaLnBrk="0" hangingPunct="0"/>
            <a:r>
              <a:rPr lang="ru-RU" sz="3200" b="1" dirty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Проведение внеурочных занятий «Разговоры о важном»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9" y="5867240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91347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утин Владимир Владимирович биография президента России: молодость,  возраст, семья, дети, карь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6003" y="2284412"/>
            <a:ext cx="2763572" cy="33162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81124" y="365125"/>
            <a:ext cx="9972675" cy="122555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Единое образовательное пространство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04975" y="1825625"/>
            <a:ext cx="6905626" cy="45466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Должен…соблюдаться базовый принцип системы российского образования – это справедливость, то есть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доступность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качественного образования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каждого ребенка в соответствии с его интересами и способностями, причем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независимо от того, где он живет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…., где учится – в государственной школе или частной, и, конечно,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независимо от социального статуса и доходов родителей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  <a:p>
            <a:pPr algn="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В.В.Путин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9" y="5867240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146050"/>
            <a:ext cx="11420475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Единая модель профессиональной ориентации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5925" y="1323975"/>
            <a:ext cx="9667875" cy="4852988"/>
          </a:xfrm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охватить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профориентационными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мероприятиями всех обучающихся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6-11 классов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Материалы разработаны с учетом всех особенностей обучающихся и ориентированы на разные возрастные группы, в том числе для детей с ОВЗ.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Основа –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профориентационный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минимум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(универсальный набор инструментов для проведения мероприятий)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9" y="5867240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Уровни </a:t>
            </a:r>
            <a:r>
              <a:rPr lang="ru-RU" sz="3600" b="1" dirty="0" err="1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профминимума</a:t>
            </a:r>
            <a:endParaRPr lang="ru-RU" sz="36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5924" y="1114425"/>
            <a:ext cx="9667875" cy="5062538"/>
          </a:xfrm>
        </p:spPr>
        <p:txBody>
          <a:bodyPr/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Базовый уровень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(не менее 40 часов)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Урочная деятельность (4 ч.)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Внеурочная деятельность: курс занятий </a:t>
            </a:r>
            <a:r>
              <a:rPr lang="ru-RU" sz="3600" b="1" dirty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«Россия – мои горизонты» (34 ч.)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Взаимодействие с родителями (2 ч. )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Основной уровень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(не менее 60 часов)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Продвинутый уровень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(не менее 80 часов)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9" y="5867240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825" y="1460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Ключевые направления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профминимума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2575" y="1533525"/>
            <a:ext cx="9801224" cy="4643438"/>
          </a:xfrm>
        </p:spPr>
        <p:txBody>
          <a:bodyPr>
            <a:normAutofit lnSpcReduction="1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профильные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предпрофессиональные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классы</a:t>
            </a:r>
          </a:p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урочная деятельность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воспитательная работа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</a:p>
          <a:p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профобучение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взаимодействие с родителями или законными представителями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9" y="5867240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304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Билет в будущее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3026" y="1139456"/>
            <a:ext cx="10103809" cy="534640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Методические рекомендации по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профориентационного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минимума</a:t>
            </a:r>
          </a:p>
          <a:p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Календарно-тематический план «Россия - мои горизонты»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Порядок реализации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Профминимума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 организации практико-ориентированных мероприятий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Методические рекомендации по организации проектной деятельности обучающихся</a:t>
            </a:r>
          </a:p>
          <a:p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 работе с </a:t>
            </a:r>
          </a:p>
          <a:p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49" y="162221"/>
            <a:ext cx="3914775" cy="241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171" y="5809686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46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Вызовы системе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394" y="1400322"/>
            <a:ext cx="10302950" cy="506427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Снижение наполняемости организаций дошкольного образования и на уровне среднего общего образования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Необходимость обновления материально-технического оснащения 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Кадровая обеспеченность общеобразовательных организаций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9" y="5867240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C73AA1-34DE-457F-9F3E-013A85A93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8800" y="2639621"/>
            <a:ext cx="6324600" cy="165576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новым, интересным </a:t>
            </a:r>
          </a:p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учебным годом!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9" y="5867240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5260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E8A64D-5325-477C-BB2E-723A7BACBA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583F3E-D65B-4A37-A214-024D06707209}"/>
              </a:ext>
            </a:extLst>
          </p:cNvPr>
          <p:cNvSpPr/>
          <p:nvPr/>
        </p:nvSpPr>
        <p:spPr>
          <a:xfrm>
            <a:off x="282429" y="0"/>
            <a:ext cx="116271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Завершение капитальных ремонтов: 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стадиона МОАУ СОШ № 4 и самой школы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CF73A4-7AA3-49AD-BB8F-68671B311E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23" y="1560857"/>
            <a:ext cx="5889310" cy="337309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43CA68-AD39-49E4-A360-3EC4BB706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0856" y="2571750"/>
            <a:ext cx="5466270" cy="363973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036" y="5858196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4244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E8A64D-5325-477C-BB2E-723A7BACBA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BC7133-AAD9-462C-B99B-C54A9B83C0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459865"/>
            <a:ext cx="5058561" cy="548621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1490B4-BC4D-484D-B9E3-3B037505E0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081" y="0"/>
            <a:ext cx="7071919" cy="48656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9" y="5867240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0149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E8A64D-5325-477C-BB2E-723A7BACBA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A4B019-9D93-47A4-8412-38C0FF691A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08" y="553671"/>
            <a:ext cx="4772462" cy="56038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8B4DAC-BB90-4441-9F94-5072F936B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6936" y="-67113"/>
            <a:ext cx="4624256" cy="51843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8C947E-A165-4D7E-AF03-48355F2EFA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2332" y="2747091"/>
            <a:ext cx="4849447" cy="40417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9" y="5867240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9726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B2B32-BD80-42FC-B7A0-27F191A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237" y="0"/>
            <a:ext cx="10664456" cy="159488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безопасных условий 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121 млн. 824, 2 тыс. рублей 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3FC2531-0735-44AB-9310-5F90AC5508CF}"/>
              </a:ext>
            </a:extLst>
          </p:cNvPr>
          <p:cNvGrpSpPr>
            <a:grpSpLocks/>
          </p:cNvGrpSpPr>
          <p:nvPr/>
        </p:nvGrpSpPr>
        <p:grpSpPr bwMode="auto">
          <a:xfrm>
            <a:off x="2473591" y="4889606"/>
            <a:ext cx="9054686" cy="1108076"/>
            <a:chOff x="1248" y="1387"/>
            <a:chExt cx="5568" cy="698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2ED994F9-2795-410C-8E11-B911E9CD40D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686" y="2027"/>
              <a:ext cx="5010" cy="4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11AD5B37-FEA3-424D-A919-CDAE48744FF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8B2D7019-09D7-4AA9-856D-06C2F8D556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44" y="1387"/>
              <a:ext cx="4972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200" i="1" dirty="0"/>
                <a:t>приобретено оборудование для кабинетов физики и химии на сумму </a:t>
              </a:r>
              <a:r>
                <a:rPr lang="ru-RU" sz="2200" b="1" i="1" dirty="0"/>
                <a:t>27 млн. 399,7 тыс. рублей</a:t>
              </a:r>
              <a:r>
                <a:rPr lang="ru-RU" sz="2200" i="1" dirty="0"/>
                <a:t>, для пищеблока на сумму </a:t>
              </a:r>
            </a:p>
            <a:p>
              <a:r>
                <a:rPr lang="ru-RU" sz="2200" b="1" i="1" dirty="0"/>
                <a:t>445,1 тыс. рублей</a:t>
              </a:r>
              <a:endParaRPr lang="ru-RU" sz="2200" b="1" dirty="0"/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A2472463-5EA4-4BA8-8B39-C2B1C5B07D9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>
            <a:off x="1236075" y="1455678"/>
            <a:ext cx="10955905" cy="1106071"/>
            <a:chOff x="1038" y="2037"/>
            <a:chExt cx="16100" cy="252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838" y="2270"/>
              <a:ext cx="12923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8522007C-D657-4EE1-BCB2-B0DE662720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368" y="1764"/>
              <a:ext cx="111" cy="771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09" y="2037"/>
              <a:ext cx="149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200" i="1" dirty="0"/>
                <a:t>приобретены средства защиты для автоматизированных рабочих мест, имеющих доступ к закрытой части региональной информационной системы «Образование Амурской области» на сумму </a:t>
              </a:r>
              <a:r>
                <a:rPr lang="ru-RU" sz="2200" b="1" i="1" dirty="0"/>
                <a:t>1 млн. 703,4 тыс. рублей</a:t>
              </a:r>
              <a:endParaRPr lang="ru-RU" sz="2200" b="1" dirty="0"/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DF14AD31-8FD7-4639-A8FF-C3D4FA4F2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71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99009A87-7919-4C9F-BB41-EDFE82B868FB}"/>
              </a:ext>
            </a:extLst>
          </p:cNvPr>
          <p:cNvGrpSpPr>
            <a:grpSpLocks/>
          </p:cNvGrpSpPr>
          <p:nvPr/>
        </p:nvGrpSpPr>
        <p:grpSpPr bwMode="auto">
          <a:xfrm>
            <a:off x="1864325" y="2734188"/>
            <a:ext cx="9258303" cy="814388"/>
            <a:chOff x="1248" y="2619"/>
            <a:chExt cx="5832" cy="513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A18D4874-517B-4987-BA84-B12623015E5D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792" y="3130"/>
              <a:ext cx="5288" cy="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D68EC215-7CCC-4199-9403-A2336D810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BCD12907-DD71-460D-B7CF-9120B0DE14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92" y="2619"/>
              <a:ext cx="4639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200" i="1" dirty="0"/>
                <a:t>произведен капитальный ремонт МОАУ СОШ № 4 в сумме </a:t>
              </a:r>
              <a:r>
                <a:rPr lang="ru-RU" sz="2200" b="1" i="1" dirty="0"/>
                <a:t>67 млн. 383,7 тыс. рублей</a:t>
              </a:r>
              <a:endParaRPr lang="ru-RU" sz="2200" b="1" dirty="0"/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8C144CDC-27ED-4F3F-8C8F-2CB50AAA9B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4B896491-2AF1-4DC8-9038-C605AC227393}"/>
              </a:ext>
            </a:extLst>
          </p:cNvPr>
          <p:cNvGrpSpPr>
            <a:grpSpLocks/>
          </p:cNvGrpSpPr>
          <p:nvPr/>
        </p:nvGrpSpPr>
        <p:grpSpPr bwMode="auto">
          <a:xfrm>
            <a:off x="2443638" y="3872314"/>
            <a:ext cx="8679272" cy="587376"/>
            <a:chOff x="1274" y="3237"/>
            <a:chExt cx="4338" cy="370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FCCF9F17-C8EA-4AB3-9528-CD38AEEBF7C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661" y="3563"/>
              <a:ext cx="3951" cy="4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1331014A-73F4-4718-8314-C59F595246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53" y="3258"/>
              <a:ext cx="302" cy="260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A456A806-A7EE-432D-93B3-06E7F7A26F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" y="3275"/>
              <a:ext cx="382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i="1" dirty="0"/>
                <a:t> </a:t>
              </a:r>
              <a:r>
                <a:rPr lang="ru-RU" sz="2200" i="1" dirty="0"/>
                <a:t>на благоустройство территории выделено </a:t>
              </a:r>
              <a:r>
                <a:rPr lang="ru-RU" sz="2200" b="1" i="1" dirty="0"/>
                <a:t>2,0 млн. рублей</a:t>
              </a:r>
              <a:endParaRPr lang="ru-RU" sz="2200" b="1" dirty="0"/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8BB7F10B-8F16-472F-9687-EB1A7BECDE0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9" y="5867240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40129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B2B32-BD80-42FC-B7A0-27F191A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08" y="114049"/>
            <a:ext cx="11812209" cy="124802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Обновление материально-технической базы  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млн. 250,7 тыс. рублей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>
            <a:off x="1236075" y="1486406"/>
            <a:ext cx="11088601" cy="1602048"/>
            <a:chOff x="1038" y="2044"/>
            <a:chExt cx="16295" cy="365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537" y="2355"/>
              <a:ext cx="12923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8522007C-D657-4EE1-BCB2-B0DE662720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368" y="1764"/>
              <a:ext cx="111" cy="771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04" y="2065"/>
              <a:ext cx="14929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i="1" dirty="0"/>
                <a:t>закуплена компьютерная техника, учебное, спортивное и игровое оборудование, учебная мебель, учебные издания, а также производственный и хозяйственный инвентарь</a:t>
              </a:r>
              <a:endParaRPr lang="ru-RU" sz="2400" dirty="0"/>
            </a:p>
            <a:p>
              <a:endParaRPr lang="ru-RU" sz="2000" dirty="0"/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DF14AD31-8FD7-4639-A8FF-C3D4FA4F2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71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99009A87-7919-4C9F-BB41-EDFE82B868FB}"/>
              </a:ext>
            </a:extLst>
          </p:cNvPr>
          <p:cNvGrpSpPr>
            <a:grpSpLocks/>
          </p:cNvGrpSpPr>
          <p:nvPr/>
        </p:nvGrpSpPr>
        <p:grpSpPr bwMode="auto">
          <a:xfrm>
            <a:off x="1939284" y="3028906"/>
            <a:ext cx="8848727" cy="1258888"/>
            <a:chOff x="1248" y="2510"/>
            <a:chExt cx="5574" cy="793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A18D4874-517B-4987-BA84-B12623015E5D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765" y="3301"/>
              <a:ext cx="4931" cy="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D68EC215-7CCC-4199-9403-A2336D810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BCD12907-DD71-460D-B7CF-9120B0DE14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6" y="2510"/>
              <a:ext cx="508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i="1" dirty="0"/>
                <a:t>заменены деревянные окна на металлопластиковые в МДОАУ д/с № 12, МДОАУ ЦРР д/с № 14 на сумму </a:t>
              </a:r>
              <a:r>
                <a:rPr lang="ru-RU" sz="2400" b="1" i="1" dirty="0"/>
                <a:t>2 млн. 214,8 тыс. рублей</a:t>
              </a:r>
              <a:endParaRPr lang="ru-RU" sz="2400" b="1" dirty="0"/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8C144CDC-27ED-4F3F-8C8F-2CB50AAA9B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4B896491-2AF1-4DC8-9038-C605AC227393}"/>
              </a:ext>
            </a:extLst>
          </p:cNvPr>
          <p:cNvGrpSpPr>
            <a:grpSpLocks/>
          </p:cNvGrpSpPr>
          <p:nvPr/>
        </p:nvGrpSpPr>
        <p:grpSpPr bwMode="auto">
          <a:xfrm>
            <a:off x="2151575" y="4664443"/>
            <a:ext cx="8073044" cy="1370015"/>
            <a:chOff x="1296" y="3244"/>
            <a:chExt cx="4035" cy="863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FCCF9F17-C8EA-4AB3-9528-CD38AEEBF7C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562" y="4065"/>
              <a:ext cx="3670" cy="4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A456A806-A7EE-432D-93B3-06E7F7A26F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61" y="3275"/>
              <a:ext cx="3670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i="1" dirty="0"/>
                <a:t>на изготовление проектно-сметной документации на капитальный ремонт для МОАУ ЦО, МОАУ Лицей, МОАУ СОШ № 5 выделено </a:t>
              </a:r>
              <a:r>
                <a:rPr lang="ru-RU" sz="2400" b="1" i="1" dirty="0"/>
                <a:t>10 млн. 426,8 тыс. рублей</a:t>
              </a:r>
              <a:endParaRPr lang="ru-RU" sz="2400" b="1" dirty="0"/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8BB7F10B-8F16-472F-9687-EB1A7BECDE0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tangle 24">
            <a:extLst>
              <a:ext uri="{FF2B5EF4-FFF2-40B4-BE49-F238E27FC236}">
                <a16:creationId xmlns:a16="http://schemas.microsoft.com/office/drawing/2014/main" id="{A9955630-6961-4B13-B486-51149F128B1D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2171393" y="4825349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9" y="5867240"/>
            <a:ext cx="1551089" cy="85692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3372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E8A64D-5325-477C-BB2E-723A7BACBA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63D2834-4FEC-4259-98AD-DAC6766B8F46}"/>
              </a:ext>
            </a:extLst>
          </p:cNvPr>
          <p:cNvSpPr txBox="1">
            <a:spLocks/>
          </p:cNvSpPr>
          <p:nvPr/>
        </p:nvSpPr>
        <p:spPr>
          <a:xfrm>
            <a:off x="456639" y="210196"/>
            <a:ext cx="11373411" cy="8472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Профессиональные достижения </a:t>
            </a:r>
          </a:p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Год педагога и наставника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E63FBE-D7DD-4E99-9F2C-50F59C59B976}"/>
              </a:ext>
            </a:extLst>
          </p:cNvPr>
          <p:cNvSpPr/>
          <p:nvPr/>
        </p:nvSpPr>
        <p:spPr>
          <a:xfrm>
            <a:off x="4635795" y="1645821"/>
            <a:ext cx="736836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Финалисты регионального конкурса</a:t>
            </a:r>
          </a:p>
          <a:p>
            <a:pPr algn="ctr"/>
            <a:r>
              <a:rPr lang="ru-RU" sz="2600" b="1" dirty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«Педагогический дуэт» 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Землянова Виктория, учитель информатики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МОАУ СОШ № 4 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Лактионов Андрей, учитель физики МОАУ СОШ № 4</a:t>
            </a:r>
            <a:r>
              <a:rPr lang="ru-RU" sz="2000" dirty="0"/>
              <a:t> </a:t>
            </a:r>
          </a:p>
        </p:txBody>
      </p:sp>
      <p:pic>
        <p:nvPicPr>
          <p:cNvPr id="8" name="Рисунок 7" descr="https://www.ooazeya.ru/sites/default/files/doc/WhatsApp%20Image%202023-04-28%20at%2016.13.56.jpeg">
            <a:extLst>
              <a:ext uri="{FF2B5EF4-FFF2-40B4-BE49-F238E27FC236}">
                <a16:creationId xmlns:a16="http://schemas.microsoft.com/office/drawing/2014/main" id="{0A383FC7-1EFB-42F6-B184-074E5A05040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488" y="1362365"/>
            <a:ext cx="4806894" cy="541017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4EDB77-2960-4061-83D5-FCC8CF0AEE49}"/>
              </a:ext>
            </a:extLst>
          </p:cNvPr>
          <p:cNvSpPr/>
          <p:nvPr/>
        </p:nvSpPr>
        <p:spPr>
          <a:xfrm>
            <a:off x="4795506" y="4014588"/>
            <a:ext cx="716279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Финалист регионального конкурса </a:t>
            </a:r>
          </a:p>
          <a:p>
            <a:pPr algn="ctr"/>
            <a:r>
              <a:rPr lang="ru-RU" sz="2600" b="1" dirty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«Воспитать человека»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номинации «Воспитание в детско-юношеском коллективе»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Зайцева Алена, учитель математики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МОАУ СОШ № 4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9" y="5867240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5915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E8A64D-5325-477C-BB2E-723A7BACBA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63D2834-4FEC-4259-98AD-DAC6766B8F46}"/>
              </a:ext>
            </a:extLst>
          </p:cNvPr>
          <p:cNvSpPr txBox="1">
            <a:spLocks/>
          </p:cNvSpPr>
          <p:nvPr/>
        </p:nvSpPr>
        <p:spPr>
          <a:xfrm>
            <a:off x="-189314" y="257896"/>
            <a:ext cx="8787503" cy="8472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Профессиональные достижения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Год педагога и наставника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342DB0A-A224-4644-B17F-A65505B4C71A}"/>
              </a:ext>
            </a:extLst>
          </p:cNvPr>
          <p:cNvSpPr/>
          <p:nvPr/>
        </p:nvSpPr>
        <p:spPr>
          <a:xfrm>
            <a:off x="3827721" y="1492657"/>
            <a:ext cx="452947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Финалист регионального конкурса </a:t>
            </a:r>
            <a:r>
              <a:rPr lang="ru-RU" sz="2200" b="1" dirty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«Воспитать человека»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номинации «Комплексное психолого-педагогическое сопровождение </a:t>
            </a:r>
          </a:p>
          <a:p>
            <a:pPr algn="ctr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Смольникова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Олеся,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педагог-психолог МОАУ ЦО</a:t>
            </a:r>
          </a:p>
        </p:txBody>
      </p:sp>
      <p:pic>
        <p:nvPicPr>
          <p:cNvPr id="9" name="Рисунок 8" descr="https://www.ooazeya.ru/sites/default/files/doc/WhatsApp%20Image%202023-04-28%20at%2016.27.10.jpeg">
            <a:extLst>
              <a:ext uri="{FF2B5EF4-FFF2-40B4-BE49-F238E27FC236}">
                <a16:creationId xmlns:a16="http://schemas.microsoft.com/office/drawing/2014/main" id="{CBCC10DA-2A6D-483F-BE84-EB1A437D834F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89782" y="168634"/>
            <a:ext cx="4102218" cy="515923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5B46605-304E-4E6A-A265-6A90C2908231}"/>
              </a:ext>
            </a:extLst>
          </p:cNvPr>
          <p:cNvSpPr/>
          <p:nvPr/>
        </p:nvSpPr>
        <p:spPr>
          <a:xfrm>
            <a:off x="3611236" y="5226784"/>
            <a:ext cx="69787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Финалист Всероссийской профессиональной олимпиады для учителей и преподавателей естественнонаучных дисциплин </a:t>
            </a:r>
            <a:r>
              <a:rPr lang="ru-RU" sz="2200" b="1" dirty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«ДНК науки»</a:t>
            </a:r>
            <a:r>
              <a:rPr lang="ru-RU" sz="2200" dirty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г. Москва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ПотапневаТатьяна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учитель биологии МОАУ СОШ № 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www.ooazeya.ru/sites/default/files/doc/c63aae6a-f967-4b46-80cc-a5d586a5893c.jpg">
            <a:extLst>
              <a:ext uri="{FF2B5EF4-FFF2-40B4-BE49-F238E27FC236}">
                <a16:creationId xmlns:a16="http://schemas.microsoft.com/office/drawing/2014/main" id="{A8262475-1FAF-4E75-9DBB-200C9F75C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41" y="1427020"/>
            <a:ext cx="3984771" cy="52421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D0D0D0-310C-4951-9617-765110C609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9" y="5867240"/>
            <a:ext cx="1551089" cy="8569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92718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1058</Words>
  <Application>Microsoft Office PowerPoint</Application>
  <PresentationFormat>Широкоэкранный</PresentationFormat>
  <Paragraphs>178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  Единое образовательное пространство:  новые возможности для обучения и воспитания</vt:lpstr>
      <vt:lpstr>Единое образовательное пространство</vt:lpstr>
      <vt:lpstr>Презентация PowerPoint</vt:lpstr>
      <vt:lpstr>Презентация PowerPoint</vt:lpstr>
      <vt:lpstr>Презентация PowerPoint</vt:lpstr>
      <vt:lpstr>Создание безопасных условий  121 млн. 824, 2 тыс. рублей </vt:lpstr>
      <vt:lpstr>Обновление материально-технической базы   10 млн. 250,7 тыс.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Лучшие образовательные организации России </vt:lpstr>
      <vt:lpstr>Презентация PowerPoint</vt:lpstr>
      <vt:lpstr>Презентация PowerPoint</vt:lpstr>
      <vt:lpstr>Презентация PowerPoint</vt:lpstr>
      <vt:lpstr>Целевые направления в 2023/24 учебном году</vt:lpstr>
      <vt:lpstr>Реализация мероприятий Года педагога и наставника</vt:lpstr>
      <vt:lpstr>      Реализация мероприятий       Года педагога и наставника</vt:lpstr>
      <vt:lpstr>Организация воспитательной деятельности</vt:lpstr>
      <vt:lpstr>Единая модель профессиональной ориентации</vt:lpstr>
      <vt:lpstr>Уровни профминимума</vt:lpstr>
      <vt:lpstr>Ключевые направления профминимума</vt:lpstr>
      <vt:lpstr>      Билет в будущее</vt:lpstr>
      <vt:lpstr>Вызовы системе образования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Ширшов К.В.</cp:lastModifiedBy>
  <cp:revision>127</cp:revision>
  <cp:lastPrinted>2023-08-28T06:42:10Z</cp:lastPrinted>
  <dcterms:created xsi:type="dcterms:W3CDTF">2021-07-20T13:09:20Z</dcterms:created>
  <dcterms:modified xsi:type="dcterms:W3CDTF">2023-08-29T08:08:54Z</dcterms:modified>
</cp:coreProperties>
</file>