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9" r:id="rId3"/>
    <p:sldId id="264" r:id="rId4"/>
    <p:sldId id="260" r:id="rId5"/>
    <p:sldId id="261" r:id="rId6"/>
    <p:sldId id="262" r:id="rId7"/>
    <p:sldId id="263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D8"/>
    <a:srgbClr val="EE3794"/>
    <a:srgbClr val="304761"/>
    <a:srgbClr val="3C7F88"/>
    <a:srgbClr val="47B6EE"/>
    <a:srgbClr val="3EA8D0"/>
    <a:srgbClr val="FCA7DE"/>
    <a:srgbClr val="543480"/>
    <a:srgbClr val="FCA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FE585-AC91-4C2C-AD4D-36E8C4FAEE38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FE8A2-11BE-4B00-A979-B217F9EF8B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02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7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7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9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2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7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0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D8BC-3F7A-4360-BB6D-F1FCB3470FB4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302" y="4603351"/>
            <a:ext cx="4973030" cy="1756664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b="1" dirty="0" smtClean="0">
                <a:solidFill>
                  <a:srgbClr val="0025D8"/>
                </a:solidFill>
                <a:latin typeface="+mn-lt"/>
              </a:rPr>
              <a:t>Создание центра дополнительного образования детей в МОБУ Лицей</a:t>
            </a:r>
            <a:endParaRPr lang="en-US" sz="5400" b="1" dirty="0">
              <a:solidFill>
                <a:srgbClr val="0025D8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77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Перспективы развития проекта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45474" y="1825625"/>
            <a:ext cx="7169876" cy="4351338"/>
          </a:xfrm>
        </p:spPr>
        <p:txBody>
          <a:bodyPr/>
          <a:lstStyle/>
          <a:p>
            <a:r>
              <a:rPr lang="ru-RU" dirty="0" smtClean="0"/>
              <a:t>Центр дополнительного образования – структурное подразделение МОБУ Лицей.</a:t>
            </a:r>
          </a:p>
          <a:p>
            <a:r>
              <a:rPr lang="ru-RU" dirty="0" smtClean="0"/>
              <a:t>Привлечение обучающихся школ </a:t>
            </a:r>
            <a:r>
              <a:rPr lang="ru-RU" dirty="0" err="1" smtClean="0"/>
              <a:t>Зейского</a:t>
            </a:r>
            <a:r>
              <a:rPr lang="ru-RU" dirty="0" smtClean="0"/>
              <a:t> района, организация дистанционного обучения, профильных смен.</a:t>
            </a:r>
          </a:p>
          <a:p>
            <a:r>
              <a:rPr lang="ru-RU" dirty="0" smtClean="0"/>
              <a:t>Формирование кейса «Центр дополнительного образования в школе».</a:t>
            </a:r>
          </a:p>
          <a:p>
            <a:r>
              <a:rPr lang="ru-RU" dirty="0" smtClean="0"/>
              <a:t>Диссеминация полученного опыта.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437882"/>
            <a:ext cx="7886700" cy="573908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/>
              <a:t>Государственная программа «Развитие образования»</a:t>
            </a:r>
          </a:p>
          <a:p>
            <a:pPr algn="ctr">
              <a:buNone/>
            </a:pPr>
            <a:r>
              <a:rPr lang="ru-RU" sz="3200" dirty="0"/>
              <a:t>Национальный проект «Образование»</a:t>
            </a:r>
          </a:p>
          <a:p>
            <a:pPr algn="ctr">
              <a:buNone/>
            </a:pPr>
            <a:r>
              <a:rPr lang="ru-RU" sz="3200" dirty="0"/>
              <a:t>Федеральный проект «Успех каждого ребенка»</a:t>
            </a:r>
          </a:p>
          <a:p>
            <a:pPr algn="ctr">
              <a:buNone/>
            </a:pPr>
            <a:r>
              <a:rPr lang="ru-RU" sz="3200" dirty="0"/>
              <a:t>Мероприятие «Реализация пилотных проектов по обновлению содержания и технологий дополнительного образования»</a:t>
            </a:r>
          </a:p>
          <a:p>
            <a:pPr algn="ctr">
              <a:buNone/>
            </a:pPr>
            <a:r>
              <a:rPr lang="ru-RU" sz="3200" dirty="0"/>
              <a:t>Проект «Создание центра дополнительного образования детей в МОБУ Лицей»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Цели федерального </a:t>
            </a:r>
            <a:r>
              <a:rPr lang="ru-RU" sz="3600" b="1" dirty="0" smtClean="0"/>
              <a:t>проекта</a:t>
            </a:r>
            <a:br>
              <a:rPr lang="ru-RU" sz="3600" b="1" dirty="0" smtClean="0"/>
            </a:br>
            <a:r>
              <a:rPr lang="ru-RU" sz="3600" b="1" dirty="0" smtClean="0"/>
              <a:t>«Успех </a:t>
            </a:r>
            <a:r>
              <a:rPr lang="ru-RU" sz="3600" b="1" dirty="0" smtClean="0"/>
              <a:t>каждого ребенка»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06995"/>
          </a:xfrm>
        </p:spPr>
        <p:txBody>
          <a:bodyPr>
            <a:normAutofit fontScale="92500" lnSpcReduction="20000"/>
          </a:bodyPr>
          <a:lstStyle/>
          <a:p>
            <a:r>
              <a:rPr lang="ru-RU" sz="3500" dirty="0">
                <a:cs typeface="Arial" pitchFamily="34" charset="0"/>
              </a:rPr>
              <a:t>Создать/реализовать/улучшить </a:t>
            </a:r>
            <a:br>
              <a:rPr lang="ru-RU" sz="3500" dirty="0">
                <a:cs typeface="Arial" pitchFamily="34" charset="0"/>
              </a:rPr>
            </a:br>
            <a:r>
              <a:rPr lang="ru-RU" sz="3500" dirty="0" smtClean="0">
                <a:cs typeface="Arial" pitchFamily="34" charset="0"/>
              </a:rPr>
              <a:t>систему </a:t>
            </a:r>
            <a:r>
              <a:rPr lang="ru-RU" sz="3500" dirty="0">
                <a:cs typeface="Arial" pitchFamily="34" charset="0"/>
              </a:rPr>
              <a:t>дополнительного </a:t>
            </a:r>
            <a:r>
              <a:rPr lang="ru-RU" sz="3500" dirty="0" smtClean="0">
                <a:cs typeface="Arial" pitchFamily="34" charset="0"/>
              </a:rPr>
              <a:t>образования. </a:t>
            </a:r>
          </a:p>
          <a:p>
            <a:r>
              <a:rPr lang="ru-RU" sz="3500" dirty="0">
                <a:cs typeface="Arial" pitchFamily="34" charset="0"/>
              </a:rPr>
              <a:t>Вовлечь в различные формы </a:t>
            </a:r>
            <a:br>
              <a:rPr lang="ru-RU" sz="3500" dirty="0">
                <a:cs typeface="Arial" pitchFamily="34" charset="0"/>
              </a:rPr>
            </a:br>
            <a:r>
              <a:rPr lang="ru-RU" sz="3500" dirty="0">
                <a:cs typeface="Arial" pitchFamily="34" charset="0"/>
              </a:rPr>
              <a:t>сопровождения, наставничества и </a:t>
            </a:r>
            <a:r>
              <a:rPr lang="ru-RU" sz="3500" dirty="0" smtClean="0">
                <a:cs typeface="Arial" pitchFamily="34" charset="0"/>
              </a:rPr>
              <a:t>шефства 70</a:t>
            </a:r>
            <a:r>
              <a:rPr lang="ru-RU" sz="3500" dirty="0">
                <a:cs typeface="Arial" pitchFamily="34" charset="0"/>
              </a:rPr>
              <a:t>% </a:t>
            </a:r>
            <a:r>
              <a:rPr lang="ru-RU" sz="3500" dirty="0" smtClean="0">
                <a:cs typeface="Arial" pitchFamily="34" charset="0"/>
              </a:rPr>
              <a:t>учеников.</a:t>
            </a:r>
          </a:p>
          <a:p>
            <a:r>
              <a:rPr lang="ru-RU" sz="3500" dirty="0">
                <a:cs typeface="Arial" pitchFamily="34" charset="0"/>
              </a:rPr>
              <a:t>Предоставить возможности ученикам 5–11 </a:t>
            </a:r>
            <a:r>
              <a:rPr lang="ru-RU" sz="3500" dirty="0" smtClean="0">
                <a:cs typeface="Arial" pitchFamily="34" charset="0"/>
              </a:rPr>
              <a:t>классов </a:t>
            </a:r>
            <a:r>
              <a:rPr lang="ru-RU" sz="3500" dirty="0">
                <a:cs typeface="Arial" pitchFamily="34" charset="0"/>
              </a:rPr>
              <a:t>освоить </a:t>
            </a:r>
            <a:r>
              <a:rPr lang="ru-RU" sz="3500" dirty="0" smtClean="0">
                <a:cs typeface="Arial" pitchFamily="34" charset="0"/>
              </a:rPr>
              <a:t>программы </a:t>
            </a:r>
            <a:r>
              <a:rPr lang="ru-RU" sz="3500" dirty="0">
                <a:cs typeface="Arial" pitchFamily="34" charset="0"/>
              </a:rPr>
              <a:t>по </a:t>
            </a:r>
            <a:r>
              <a:rPr lang="ru-RU" sz="3500" dirty="0" smtClean="0">
                <a:cs typeface="Arial" pitchFamily="34" charset="0"/>
              </a:rPr>
              <a:t>индивидуальным образовательным маршрутам с </a:t>
            </a:r>
            <a:r>
              <a:rPr lang="ru-RU" sz="3500" dirty="0">
                <a:cs typeface="Arial" pitchFamily="34" charset="0"/>
              </a:rPr>
              <a:t>зачетом  результатов освоения </a:t>
            </a:r>
            <a:r>
              <a:rPr lang="ru-RU" sz="3500" dirty="0" smtClean="0">
                <a:cs typeface="Arial" pitchFamily="34" charset="0"/>
              </a:rPr>
              <a:t>дополнительных </a:t>
            </a:r>
            <a:r>
              <a:rPr lang="ru-RU" sz="3500" dirty="0">
                <a:cs typeface="Arial" pitchFamily="34" charset="0"/>
              </a:rPr>
              <a:t>общеобразовательных </a:t>
            </a:r>
            <a:br>
              <a:rPr lang="ru-RU" sz="3500" dirty="0">
                <a:cs typeface="Arial" pitchFamily="34" charset="0"/>
              </a:rPr>
            </a:br>
            <a:r>
              <a:rPr lang="ru-RU" sz="3500" dirty="0" smtClean="0">
                <a:cs typeface="Arial" pitchFamily="34" charset="0"/>
              </a:rPr>
              <a:t>программ. </a:t>
            </a:r>
            <a:endParaRPr lang="ru-RU" sz="3500" dirty="0">
              <a:cs typeface="Arial" pitchFamily="34" charset="0"/>
            </a:endParaRPr>
          </a:p>
          <a:p>
            <a:endParaRPr lang="ru-RU" sz="3200" dirty="0" smtClean="0">
              <a:cs typeface="Arial" pitchFamily="34" charset="0"/>
            </a:endParaRPr>
          </a:p>
          <a:p>
            <a:endParaRPr lang="ru-RU" dirty="0"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14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Цель проекта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dirty="0"/>
              <a:t>Реализация инновационной модели интеграции общего и дополнительного образования детей для обновления содержания дополнительного образования и повышения его </a:t>
            </a:r>
            <a:r>
              <a:rPr lang="ru-RU" sz="3600" dirty="0" smtClean="0"/>
              <a:t>доступности</a:t>
            </a:r>
            <a:endParaRPr lang="ru-RU" sz="36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36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957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Задачи </a:t>
            </a:r>
            <a:r>
              <a:rPr lang="ru-RU" sz="3600" b="1" dirty="0" smtClean="0"/>
              <a:t>проекта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3340" y="1197735"/>
            <a:ext cx="7382009" cy="497922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3200" dirty="0"/>
              <a:t>Создать </a:t>
            </a:r>
            <a:r>
              <a:rPr lang="ru-RU" sz="3200" dirty="0" smtClean="0"/>
              <a:t>условия для деятельности Центра </a:t>
            </a:r>
            <a:r>
              <a:rPr lang="ru-RU" sz="3200" dirty="0"/>
              <a:t>дополнительного образования МОБУ </a:t>
            </a:r>
            <a:r>
              <a:rPr lang="ru-RU" sz="3200" dirty="0" smtClean="0"/>
              <a:t>Лицей</a:t>
            </a:r>
            <a:endParaRPr lang="ru-RU" sz="3200" dirty="0"/>
          </a:p>
          <a:p>
            <a:pPr lvl="0"/>
            <a:r>
              <a:rPr lang="ru-RU" sz="3200" dirty="0"/>
              <a:t>Обеспечить обучение по дополнительным общеобразовательным программам </a:t>
            </a:r>
            <a:endParaRPr lang="ru-RU" sz="3200" dirty="0" smtClean="0"/>
          </a:p>
          <a:p>
            <a:pPr lvl="0"/>
            <a:r>
              <a:rPr lang="ru-RU" sz="3200" dirty="0" smtClean="0"/>
              <a:t>Способствовать </a:t>
            </a:r>
            <a:r>
              <a:rPr lang="ru-RU" sz="3200" dirty="0"/>
              <a:t>популяризации вариативного дополнительного </a:t>
            </a:r>
            <a:r>
              <a:rPr lang="ru-RU" sz="3200" dirty="0" smtClean="0"/>
              <a:t>образования  </a:t>
            </a:r>
            <a:r>
              <a:rPr lang="ru-RU" sz="3200" dirty="0"/>
              <a:t>среди широкой </a:t>
            </a:r>
            <a:r>
              <a:rPr lang="ru-RU" sz="3200" dirty="0" smtClean="0"/>
              <a:t>общественности </a:t>
            </a:r>
            <a:endParaRPr lang="ru-RU" sz="3200" dirty="0"/>
          </a:p>
          <a:p>
            <a:pPr lvl="0"/>
            <a:r>
              <a:rPr lang="ru-RU" sz="3200" dirty="0"/>
              <a:t>Тиражировать положительный опыт </a:t>
            </a:r>
            <a:r>
              <a:rPr lang="ru-RU" sz="3200" dirty="0" smtClean="0"/>
              <a:t>по реализации </a:t>
            </a:r>
            <a:r>
              <a:rPr lang="ru-RU" sz="3200" dirty="0" smtClean="0"/>
              <a:t>проекта</a:t>
            </a:r>
            <a:endParaRPr lang="ru-RU" sz="3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44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1824" y="257577"/>
            <a:ext cx="7433525" cy="78561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Целевые индикаторы </a:t>
            </a:r>
            <a:r>
              <a:rPr lang="ru-RU" sz="3600" b="1" dirty="0" smtClean="0"/>
              <a:t>проекта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333659"/>
              </p:ext>
            </p:extLst>
          </p:nvPr>
        </p:nvGraphicFramePr>
        <p:xfrm>
          <a:off x="1259714" y="1184856"/>
          <a:ext cx="7691102" cy="5252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2686"/>
                <a:gridCol w="1679193"/>
                <a:gridCol w="1549223"/>
              </a:tblGrid>
              <a:tr h="862884"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1" i="1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индикатора, </a:t>
                      </a:r>
                      <a:endParaRPr lang="ru-RU" sz="2400" b="1" i="1" u="none" strike="noStrike" spc="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1" i="1" u="none" strike="noStrike" spc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ед</a:t>
                      </a:r>
                      <a:r>
                        <a:rPr lang="ru-RU" sz="2400" b="1" i="1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измерения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1" i="1" u="none" strike="noStrike" spc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2019-2020 гг.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1" i="1" u="none" strike="noStrike" spc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2020-2021 гг.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426243">
                <a:tc>
                  <a:txBody>
                    <a:bodyPr/>
                    <a:lstStyle/>
                    <a:p>
                      <a:pPr marR="14605" algn="just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1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реализуемых дополнительных общеразвивающих </a:t>
                      </a:r>
                      <a:r>
                        <a:rPr lang="ru-RU" sz="2400" b="0" i="1" u="none" strike="noStrike" spc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программ, шт.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0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0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1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0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0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1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13122">
                <a:tc>
                  <a:txBody>
                    <a:bodyPr/>
                    <a:lstStyle/>
                    <a:p>
                      <a:pPr marR="14605" algn="just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1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r>
                        <a:rPr lang="ru-RU" sz="2400" b="0" i="1" u="none" strike="noStrike" spc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обучающихся, </a:t>
                      </a:r>
                      <a:r>
                        <a:rPr lang="ru-RU" sz="2400" b="0" i="1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0" u="none" strike="noStrike" spc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1" u="none" strike="noStrike" spc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0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1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116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39365">
                <a:tc>
                  <a:txBody>
                    <a:bodyPr/>
                    <a:lstStyle/>
                    <a:p>
                      <a:pPr marR="14605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1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обучающихся МОБУ Лицей, получивших консультацию по формированию индивидуальной образовательной </a:t>
                      </a:r>
                      <a:r>
                        <a:rPr lang="ru-RU" sz="2400" b="0" i="1" u="none" strike="noStrike" spc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траектории, человек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0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1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0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14605" algn="ctr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400" b="0" i="1" u="none" strike="noStrike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289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95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Программы дополнительного </a:t>
            </a:r>
            <a:r>
              <a:rPr lang="ru-RU" sz="3600" b="1" dirty="0" smtClean="0"/>
              <a:t>образования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5474" y="1825625"/>
            <a:ext cx="7169876" cy="4351338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 smtClean="0"/>
              <a:t>Робототехника (10-12 лет, 13-15 лет, 16-18 лет). </a:t>
            </a:r>
          </a:p>
          <a:p>
            <a:pPr lvl="0"/>
            <a:r>
              <a:rPr lang="ru-RU" dirty="0" smtClean="0"/>
              <a:t>3</a:t>
            </a:r>
            <a:r>
              <a:rPr lang="en-US" dirty="0" smtClean="0"/>
              <a:t>D</a:t>
            </a:r>
            <a:r>
              <a:rPr lang="ru-RU" dirty="0" smtClean="0"/>
              <a:t>-моделирование (16-18 лет).</a:t>
            </a:r>
          </a:p>
          <a:p>
            <a:pPr lvl="0"/>
            <a:r>
              <a:rPr lang="ru-RU" dirty="0" smtClean="0"/>
              <a:t>Экология и мы (11-15 лет).</a:t>
            </a:r>
          </a:p>
          <a:p>
            <a:pPr lvl="0"/>
            <a:r>
              <a:rPr lang="ru-RU" dirty="0" smtClean="0"/>
              <a:t>Астрономия для любознательных (11-13 лет).</a:t>
            </a:r>
          </a:p>
          <a:p>
            <a:pPr lvl="0"/>
            <a:r>
              <a:rPr lang="ru-RU" dirty="0" smtClean="0"/>
              <a:t>Познавательная физика (11-13 лет).</a:t>
            </a:r>
          </a:p>
          <a:p>
            <a:pPr lvl="0"/>
            <a:r>
              <a:rPr lang="ru-RU" dirty="0" smtClean="0"/>
              <a:t>Основы медицинских знаний (15-18 лет).</a:t>
            </a:r>
          </a:p>
          <a:p>
            <a:pPr lvl="0"/>
            <a:r>
              <a:rPr lang="ru-RU" dirty="0" smtClean="0"/>
              <a:t>С химией по жизни (13-15 лет).</a:t>
            </a:r>
          </a:p>
          <a:p>
            <a:pPr lvl="0"/>
            <a:r>
              <a:rPr lang="ru-RU" dirty="0" smtClean="0"/>
              <a:t>Финансовая грамотность (15-18 лет).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216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Условия обучения в Центре дополнительного образования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7908" y="1825625"/>
            <a:ext cx="7680961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Зачисление обучающихся в Центр дополнительного образования осуществляется по личному заявлению обучающегося, родителей (законных представителей</a:t>
            </a:r>
            <a:r>
              <a:rPr lang="ru-RU" dirty="0" smtClean="0"/>
              <a:t>)</a:t>
            </a:r>
            <a:endParaRPr lang="ru-RU" dirty="0" smtClean="0"/>
          </a:p>
          <a:p>
            <a:r>
              <a:rPr lang="ru-RU" dirty="0" smtClean="0"/>
              <a:t>Услуга по дополнительному образованию предоставляется на основании заключенного договора между МОБУ Лицей и родителями (законными представителями) </a:t>
            </a:r>
            <a:r>
              <a:rPr lang="ru-RU" dirty="0" smtClean="0"/>
              <a:t>обучающихся </a:t>
            </a:r>
            <a:endParaRPr lang="ru-RU" dirty="0" smtClean="0"/>
          </a:p>
          <a:p>
            <a:r>
              <a:rPr lang="ru-RU" dirty="0" smtClean="0"/>
              <a:t>Минимальный срок обучения 2 </a:t>
            </a:r>
            <a:r>
              <a:rPr lang="ru-RU" dirty="0" smtClean="0"/>
              <a:t>года</a:t>
            </a:r>
            <a:endParaRPr lang="ru-RU" dirty="0" smtClean="0"/>
          </a:p>
          <a:p>
            <a:r>
              <a:rPr lang="ru-RU" dirty="0" smtClean="0"/>
              <a:t>По окончании обучения выдается Свидетельство о дополнительном </a:t>
            </a:r>
            <a:r>
              <a:rPr lang="ru-RU" dirty="0" smtClean="0"/>
              <a:t>образовании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707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Планируемые результаты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Создан Центр дополнительного образования в МОБУ Лицей.</a:t>
            </a:r>
          </a:p>
          <a:p>
            <a:pPr marL="514350" indent="-514350">
              <a:buAutoNum type="arabicPeriod"/>
            </a:pPr>
            <a:r>
              <a:rPr lang="ru-RU" dirty="0" smtClean="0"/>
              <a:t>Впервые по 7 дополнительным общеобразовательным программам естественнонаучной и технической направленности будет обучено 70 человек.</a:t>
            </a:r>
          </a:p>
          <a:p>
            <a:pPr marL="514350" indent="-514350">
              <a:buAutoNum type="arabicPeriod"/>
            </a:pPr>
            <a:r>
              <a:rPr lang="ru-RU" dirty="0" smtClean="0"/>
              <a:t>В МОБУ Лицей будут созданы условия для индивидуального выбора дополнительных общеобразовательных программ.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</TotalTime>
  <Words>339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Создание центра дополнительного образования детей в МОБУ Лицей</vt:lpstr>
      <vt:lpstr>Презентация PowerPoint</vt:lpstr>
      <vt:lpstr>Цели федерального проекта «Успех каждого ребенка»</vt:lpstr>
      <vt:lpstr>Цель проекта</vt:lpstr>
      <vt:lpstr>Задачи проекта</vt:lpstr>
      <vt:lpstr>Целевые индикаторы проекта</vt:lpstr>
      <vt:lpstr>Программы дополнительного образования</vt:lpstr>
      <vt:lpstr>Условия обучения в Центре дополнительного образования</vt:lpstr>
      <vt:lpstr>Планируемые результаты</vt:lpstr>
      <vt:lpstr>Перспективы развития проекта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Лысенко С. Н.</cp:lastModifiedBy>
  <cp:revision>26</cp:revision>
  <dcterms:created xsi:type="dcterms:W3CDTF">2019-02-21T15:01:25Z</dcterms:created>
  <dcterms:modified xsi:type="dcterms:W3CDTF">2019-08-28T05:21:10Z</dcterms:modified>
</cp:coreProperties>
</file>