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63" r:id="rId3"/>
    <p:sldId id="261" r:id="rId4"/>
    <p:sldId id="258" r:id="rId5"/>
    <p:sldId id="259" r:id="rId6"/>
    <p:sldId id="260" r:id="rId7"/>
    <p:sldId id="262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77" d="100"/>
          <a:sy n="77" d="100"/>
        </p:scale>
        <p:origin x="-317" y="-91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42416" y="2514601"/>
            <a:ext cx="6600451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42416" y="4777380"/>
            <a:ext cx="6600451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24.08.2018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8"/>
          <p:cNvSpPr/>
          <p:nvPr/>
        </p:nvSpPr>
        <p:spPr bwMode="auto">
          <a:xfrm>
            <a:off x="-31719" y="4321158"/>
            <a:ext cx="1395473" cy="781781"/>
          </a:xfrm>
          <a:custGeom>
            <a:avLst/>
            <a:gdLst/>
            <a:ahLst/>
            <a:cxnLst/>
            <a:rect l="l" t="t" r="r" b="b"/>
            <a:pathLst>
              <a:path w="8042" h="10000">
                <a:moveTo>
                  <a:pt x="5799" y="10000"/>
                </a:moveTo>
                <a:cubicBezTo>
                  <a:pt x="5880" y="10000"/>
                  <a:pt x="5934" y="9940"/>
                  <a:pt x="5961" y="9880"/>
                </a:cubicBezTo>
                <a:cubicBezTo>
                  <a:pt x="5961" y="9820"/>
                  <a:pt x="5988" y="9820"/>
                  <a:pt x="5988" y="9820"/>
                </a:cubicBezTo>
                <a:lnTo>
                  <a:pt x="8042" y="5260"/>
                </a:lnTo>
                <a:cubicBezTo>
                  <a:pt x="8096" y="5140"/>
                  <a:pt x="8096" y="4901"/>
                  <a:pt x="8042" y="4721"/>
                </a:cubicBezTo>
                <a:lnTo>
                  <a:pt x="5988" y="221"/>
                </a:lnTo>
                <a:cubicBezTo>
                  <a:pt x="5988" y="160"/>
                  <a:pt x="5961" y="160"/>
                  <a:pt x="5961" y="160"/>
                </a:cubicBezTo>
                <a:cubicBezTo>
                  <a:pt x="5934" y="101"/>
                  <a:pt x="5880" y="41"/>
                  <a:pt x="5799" y="41"/>
                </a:cubicBezTo>
                <a:lnTo>
                  <a:pt x="18" y="0"/>
                </a:lnTo>
                <a:cubicBezTo>
                  <a:pt x="12" y="3330"/>
                  <a:pt x="6" y="6661"/>
                  <a:pt x="0" y="9991"/>
                </a:cubicBezTo>
                <a:lnTo>
                  <a:pt x="5799" y="10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23334" y="4529541"/>
            <a:ext cx="584978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6653801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609600"/>
            <a:ext cx="6591985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24.08.2018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6416894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15972" y="3505200"/>
            <a:ext cx="5653888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24.08.2018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9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1808316" y="64800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169533" y="290530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xmlns="" val="102777834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438401"/>
            <a:ext cx="6591985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24.08.2018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74531108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688292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688292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24.08.2018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1808316" y="64800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169533" y="290530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xmlns="" val="86174650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6" y="627407"/>
            <a:ext cx="6591984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591985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24.08.2018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85585182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24.08.2018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94180437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78535" y="627406"/>
            <a:ext cx="1656132" cy="5283817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42416" y="627406"/>
            <a:ext cx="4716348" cy="528381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24.08.2018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5197037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1" y="624110"/>
            <a:ext cx="6589199" cy="128089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42415" y="2133600"/>
            <a:ext cx="6591985" cy="377762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24.08.2018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4896527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074562"/>
            <a:ext cx="6591985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3581400"/>
            <a:ext cx="659198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24.08.2018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6907429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42416" y="2136706"/>
            <a:ext cx="3197531" cy="376739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37307" y="2136706"/>
            <a:ext cx="3197093" cy="376739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24.08.2018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787783"/>
            <a:ext cx="584978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8764944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65352" y="2226626"/>
            <a:ext cx="287459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42415" y="2802888"/>
            <a:ext cx="3197532" cy="3105703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6154" y="2223398"/>
            <a:ext cx="28732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333715" y="2799660"/>
            <a:ext cx="3195680" cy="3105703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24.08.2018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787783"/>
            <a:ext cx="584978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6070365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0" y="624110"/>
            <a:ext cx="6589200" cy="128089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24.08.2018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5638585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24.08.2018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9700251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46088"/>
            <a:ext cx="2629584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3494" y="446089"/>
            <a:ext cx="3790906" cy="5414963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1598613"/>
            <a:ext cx="2629584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24.08.2018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9384346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800600"/>
            <a:ext cx="6591985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42415" y="634965"/>
            <a:ext cx="6591985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367338"/>
            <a:ext cx="6591985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24.08.2018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2001685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Group 35"/>
          <p:cNvGrpSpPr/>
          <p:nvPr/>
        </p:nvGrpSpPr>
        <p:grpSpPr>
          <a:xfrm>
            <a:off x="1" y="228600"/>
            <a:ext cx="1981200" cy="6638628"/>
            <a:chOff x="2487613" y="285750"/>
            <a:chExt cx="2428875" cy="5654676"/>
          </a:xfrm>
        </p:grpSpPr>
        <p:sp>
          <p:nvSpPr>
            <p:cNvPr id="37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8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9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0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1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2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3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4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5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6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7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8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49" name="Group 48"/>
          <p:cNvGrpSpPr/>
          <p:nvPr/>
        </p:nvGrpSpPr>
        <p:grpSpPr>
          <a:xfrm>
            <a:off x="20421" y="285"/>
            <a:ext cx="1952272" cy="6852968"/>
            <a:chOff x="6627813" y="195717"/>
            <a:chExt cx="1952625" cy="5678034"/>
          </a:xfrm>
        </p:grpSpPr>
        <p:sp>
          <p:nvSpPr>
            <p:cNvPr id="50" name="Freeform 27"/>
            <p:cNvSpPr/>
            <p:nvPr/>
          </p:nvSpPr>
          <p:spPr bwMode="auto">
            <a:xfrm>
              <a:off x="6627813" y="195717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1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2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3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4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5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6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7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8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9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0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1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62" name="Rectangle 61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945200" y="624110"/>
            <a:ext cx="6589200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2133600"/>
            <a:ext cx="6591985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772400" y="6135089"/>
            <a:ext cx="766380" cy="3701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24.08.2018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42415" y="6135809"/>
            <a:ext cx="57164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11228" y="787783"/>
            <a:ext cx="58497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0089250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214414" y="1643050"/>
            <a:ext cx="7286676" cy="2262781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 smtClean="0">
                <a:solidFill>
                  <a:schemeClr val="accent1">
                    <a:lumMod val="50000"/>
                  </a:schemeClr>
                </a:solidFill>
                <a:latin typeface="Georgia" pitchFamily="18" charset="0"/>
                <a:cs typeface="Times New Roman" pitchFamily="18" charset="0"/>
              </a:rPr>
              <a:t>«Познавательные вечера» </a:t>
            </a:r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  <a:latin typeface="Georgia" pitchFamily="18" charset="0"/>
                <a:cs typeface="Times New Roman" pitchFamily="18" charset="0"/>
              </a:rPr>
              <a:t/>
            </a:r>
            <a:br>
              <a:rPr lang="ru-RU" sz="2800" b="1" dirty="0" smtClean="0">
                <a:solidFill>
                  <a:schemeClr val="accent1">
                    <a:lumMod val="50000"/>
                  </a:schemeClr>
                </a:solidFill>
                <a:latin typeface="Georgia" pitchFamily="18" charset="0"/>
                <a:cs typeface="Times New Roman" pitchFamily="18" charset="0"/>
              </a:rPr>
            </a:br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  <a:latin typeface="Georgia" pitchFamily="18" charset="0"/>
                <a:cs typeface="Times New Roman" pitchFamily="18" charset="0"/>
              </a:rPr>
              <a:t>как </a:t>
            </a:r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  <a:latin typeface="Georgia" pitchFamily="18" charset="0"/>
                <a:cs typeface="Times New Roman" pitchFamily="18" charset="0"/>
              </a:rPr>
              <a:t>одна из форм педагогического просвещения родителей в ДОУ»</a:t>
            </a:r>
            <a:r>
              <a:rPr lang="ru-RU" sz="36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3600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4714884"/>
            <a:ext cx="7129490" cy="923916"/>
          </a:xfrm>
        </p:spPr>
        <p:txBody>
          <a:bodyPr>
            <a:normAutofit/>
          </a:bodyPr>
          <a:lstStyle/>
          <a:p>
            <a:pPr algn="r"/>
            <a:r>
              <a:rPr lang="ru-RU" sz="1600" b="1" dirty="0" smtClean="0">
                <a:solidFill>
                  <a:schemeClr val="tx1"/>
                </a:solidFill>
                <a:latin typeface="Georgia" pitchFamily="18" charset="0"/>
                <a:cs typeface="Times New Roman" pitchFamily="18" charset="0"/>
              </a:rPr>
              <a:t>Берчанская Наталья </a:t>
            </a:r>
            <a:r>
              <a:rPr lang="ru-RU" sz="1600" b="1" dirty="0" smtClean="0">
                <a:solidFill>
                  <a:schemeClr val="tx1"/>
                </a:solidFill>
                <a:latin typeface="Georgia" pitchFamily="18" charset="0"/>
                <a:cs typeface="Times New Roman" pitchFamily="18" charset="0"/>
              </a:rPr>
              <a:t>Викторовна,</a:t>
            </a:r>
            <a:endParaRPr lang="ru-RU" sz="1600" b="1" dirty="0" smtClean="0">
              <a:solidFill>
                <a:schemeClr val="tx1"/>
              </a:solidFill>
              <a:latin typeface="Georgia" pitchFamily="18" charset="0"/>
              <a:cs typeface="Times New Roman" pitchFamily="18" charset="0"/>
            </a:endParaRPr>
          </a:p>
          <a:p>
            <a:pPr algn="r"/>
            <a:r>
              <a:rPr lang="ru-RU" sz="1600" b="1" dirty="0" smtClean="0">
                <a:solidFill>
                  <a:schemeClr val="tx1"/>
                </a:solidFill>
                <a:latin typeface="Georgia" pitchFamily="18" charset="0"/>
                <a:cs typeface="Times New Roman" pitchFamily="18" charset="0"/>
              </a:rPr>
              <a:t>воспитатель </a:t>
            </a:r>
            <a:r>
              <a:rPr lang="ru-RU" sz="1600" b="1" dirty="0" smtClean="0">
                <a:solidFill>
                  <a:schemeClr val="tx1"/>
                </a:solidFill>
                <a:latin typeface="Georgia" pitchFamily="18" charset="0"/>
                <a:cs typeface="Times New Roman" pitchFamily="18" charset="0"/>
              </a:rPr>
              <a:t>МДОАУ </a:t>
            </a:r>
            <a:r>
              <a:rPr lang="ru-RU" sz="1600" b="1" dirty="0" err="1" smtClean="0">
                <a:solidFill>
                  <a:schemeClr val="tx1"/>
                </a:solidFill>
                <a:latin typeface="Georgia" pitchFamily="18" charset="0"/>
                <a:cs typeface="Times New Roman" pitchFamily="18" charset="0"/>
              </a:rPr>
              <a:t>д</a:t>
            </a:r>
            <a:r>
              <a:rPr lang="ru-RU" sz="1600" b="1" dirty="0" smtClean="0">
                <a:solidFill>
                  <a:schemeClr val="tx1"/>
                </a:solidFill>
                <a:latin typeface="Georgia" pitchFamily="18" charset="0"/>
                <a:cs typeface="Times New Roman" pitchFamily="18" charset="0"/>
              </a:rPr>
              <a:t>/с № 12 г. Зеи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C:\Users\Татьяна\Pictures\image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lum contrast="20000"/>
          </a:blip>
          <a:srcRect/>
          <a:stretch>
            <a:fillRect/>
          </a:stretch>
        </p:blipFill>
        <p:spPr bwMode="auto">
          <a:xfrm>
            <a:off x="395536" y="1412776"/>
            <a:ext cx="8433938" cy="43350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728" y="642918"/>
            <a:ext cx="7372344" cy="923924"/>
          </a:xfrm>
        </p:spPr>
        <p:txBody>
          <a:bodyPr>
            <a:normAutofit/>
          </a:bodyPr>
          <a:lstStyle/>
          <a:p>
            <a:pPr algn="just"/>
            <a:r>
              <a:rPr lang="ru-RU" sz="2200" b="1" dirty="0" smtClean="0">
                <a:latin typeface="Georgia" pitchFamily="18" charset="0"/>
              </a:rPr>
              <a:t>Как</a:t>
            </a:r>
            <a:r>
              <a:rPr lang="ru-RU" sz="2200" b="1" dirty="0" smtClean="0">
                <a:latin typeface="+mn-lt"/>
              </a:rPr>
              <a:t> </a:t>
            </a:r>
            <a:r>
              <a:rPr lang="ru-RU" sz="2200" b="1" dirty="0" smtClean="0">
                <a:latin typeface="Georgia" pitchFamily="18" charset="0"/>
              </a:rPr>
              <a:t>Вы считаете, кто должен заниматься развитием речи ребенка? </a:t>
            </a:r>
            <a:endParaRPr lang="ru-RU" sz="2200" b="1" dirty="0">
              <a:latin typeface="Georgia" pitchFamily="18" charset="0"/>
            </a:endParaRPr>
          </a:p>
        </p:txBody>
      </p:sp>
      <p:pic>
        <p:nvPicPr>
          <p:cNvPr id="2051" name="Picture 3" descr="C:\Users\Татьяна\Pictures\FOTO-1-6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22007" y="2780928"/>
            <a:ext cx="4430939" cy="2778198"/>
          </a:xfrm>
          <a:prstGeom prst="rect">
            <a:avLst/>
          </a:prstGeom>
          <a:noFill/>
        </p:spPr>
      </p:pic>
      <p:pic>
        <p:nvPicPr>
          <p:cNvPr id="1026" name="Picture 2" descr="C:\Users\Татьяна\Pictures\диаграмма.pn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989564" y="2357431"/>
            <a:ext cx="3697235" cy="414340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642918"/>
            <a:ext cx="8258204" cy="785818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 smtClean="0">
                <a:latin typeface="Georgia" pitchFamily="18" charset="0"/>
              </a:rPr>
              <a:t>ПРАКТИКУМ</a:t>
            </a:r>
            <a:endParaRPr lang="ru-RU" sz="3600" b="1" dirty="0">
              <a:latin typeface="Georgia" pitchFamily="18" charset="0"/>
            </a:endParaRPr>
          </a:p>
        </p:txBody>
      </p:sp>
      <p:pic>
        <p:nvPicPr>
          <p:cNvPr id="7" name="Содержимое 6" descr="E:\Хи-хи-хи\IMG_6653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786" y="1428736"/>
            <a:ext cx="3286148" cy="2214578"/>
          </a:xfrm>
          <a:prstGeom prst="rect">
            <a:avLst/>
          </a:prstGeom>
          <a:ln>
            <a:solidFill>
              <a:schemeClr val="accent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 descr="E:\Хи-хи-хи\IMG_6651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4876" y="4071942"/>
            <a:ext cx="4000528" cy="2571768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  <p:pic>
        <p:nvPicPr>
          <p:cNvPr id="9" name="Рисунок 8" descr="E:\Хи-хи-хи\IMG_6663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29190" y="1428736"/>
            <a:ext cx="3714776" cy="2414585"/>
          </a:xfrm>
          <a:prstGeom prst="rect">
            <a:avLst/>
          </a:prstGeom>
          <a:ln>
            <a:solidFill>
              <a:schemeClr val="accent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Содержимое 3" descr="E:\Хи-хи-хи\IMG_6654.JPG"/>
          <p:cNvPicPr>
            <a:picLocks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0034" y="4071942"/>
            <a:ext cx="3714776" cy="2571769"/>
          </a:xfrm>
          <a:prstGeom prst="rect">
            <a:avLst/>
          </a:prstGeom>
          <a:ln>
            <a:solidFill>
              <a:schemeClr val="accent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186766" cy="1071570"/>
          </a:xfrm>
        </p:spPr>
        <p:txBody>
          <a:bodyPr/>
          <a:lstStyle/>
          <a:p>
            <a:pPr algn="ctr"/>
            <a:r>
              <a:rPr lang="ru-RU" b="1" dirty="0" smtClean="0">
                <a:latin typeface="Georgia" pitchFamily="18" charset="0"/>
              </a:rPr>
              <a:t>«ИГРОТЕКА»</a:t>
            </a:r>
            <a:endParaRPr lang="ru-RU" b="1" dirty="0">
              <a:latin typeface="Georgia" pitchFamily="18" charset="0"/>
            </a:endParaRPr>
          </a:p>
        </p:txBody>
      </p:sp>
      <p:pic>
        <p:nvPicPr>
          <p:cNvPr id="1026" name="Picture 2" descr="C:\Users\Татьяна\Desktop\берчанская\IMG-20180815-WA0004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12500" t="8333" r="4167"/>
          <a:stretch>
            <a:fillRect/>
          </a:stretch>
        </p:blipFill>
        <p:spPr bwMode="auto">
          <a:xfrm>
            <a:off x="357158" y="1500174"/>
            <a:ext cx="3117295" cy="2571768"/>
          </a:xfrm>
          <a:prstGeom prst="rect">
            <a:avLst/>
          </a:prstGeom>
          <a:ln>
            <a:solidFill>
              <a:srgbClr val="00206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27" name="Picture 3" descr="C:\Users\Татьяна\Desktop\берчанская\IMG-20180815-WA001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57818" y="1500174"/>
            <a:ext cx="3429024" cy="2571768"/>
          </a:xfrm>
          <a:prstGeom prst="rect">
            <a:avLst/>
          </a:prstGeom>
          <a:ln>
            <a:solidFill>
              <a:srgbClr val="00206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28" name="Picture 4" descr="C:\Users\Татьяна\Desktop\берчанская\IMG-20180815-WA0013.jpg"/>
          <p:cNvPicPr>
            <a:picLocks noChangeAspect="1" noChangeArrowheads="1"/>
          </p:cNvPicPr>
          <p:nvPr/>
        </p:nvPicPr>
        <p:blipFill>
          <a:blip r:embed="rId4"/>
          <a:srcRect l="16704" t="24499" r="11469"/>
          <a:stretch>
            <a:fillRect/>
          </a:stretch>
        </p:blipFill>
        <p:spPr bwMode="auto">
          <a:xfrm>
            <a:off x="2643174" y="3500438"/>
            <a:ext cx="3524910" cy="2778921"/>
          </a:xfrm>
          <a:prstGeom prst="rect">
            <a:avLst/>
          </a:prstGeom>
          <a:ln>
            <a:solidFill>
              <a:srgbClr val="00206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785794"/>
            <a:ext cx="8229600" cy="1066800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 smtClean="0">
                <a:latin typeface="Georgia" pitchFamily="18" charset="0"/>
              </a:rPr>
              <a:t>Непосредственно-образовательная деятельность «Путешествие в </a:t>
            </a:r>
            <a:r>
              <a:rPr lang="ru-RU" sz="2400" b="1" dirty="0" smtClean="0">
                <a:latin typeface="Georgia" pitchFamily="18" charset="0"/>
              </a:rPr>
              <a:t>лес</a:t>
            </a:r>
            <a:r>
              <a:rPr lang="ru-RU" sz="2400" b="1" dirty="0" smtClean="0">
                <a:latin typeface="Georgia" pitchFamily="18" charset="0"/>
              </a:rPr>
              <a:t>»</a:t>
            </a:r>
            <a:endParaRPr lang="ru-RU" sz="2400" b="1" dirty="0">
              <a:latin typeface="Georgia" pitchFamily="18" charset="0"/>
            </a:endParaRPr>
          </a:p>
        </p:txBody>
      </p:sp>
      <p:pic>
        <p:nvPicPr>
          <p:cNvPr id="3074" name="Picture 2" descr="E:\платные услуги\IMG_047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1714488"/>
            <a:ext cx="3643338" cy="242889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  <p:pic>
        <p:nvPicPr>
          <p:cNvPr id="3076" name="Picture 4" descr="E:\платные услуги\IMG_046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488" y="3929066"/>
            <a:ext cx="3705156" cy="2470104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  <p:pic>
        <p:nvPicPr>
          <p:cNvPr id="3075" name="Picture 3" descr="E:\платные услуги\IMG_047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00628" y="1785926"/>
            <a:ext cx="3643338" cy="242889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43042" y="624110"/>
            <a:ext cx="6891358" cy="1280890"/>
          </a:xfrm>
        </p:spPr>
        <p:txBody>
          <a:bodyPr>
            <a:normAutofit/>
          </a:bodyPr>
          <a:lstStyle/>
          <a:p>
            <a:pPr algn="just"/>
            <a:r>
              <a:rPr lang="ru-RU" sz="2000" b="1" dirty="0" smtClean="0">
                <a:latin typeface="Georgia" pitchFamily="18" charset="0"/>
              </a:rPr>
              <a:t>Как Вы считаете, кто должен заниматься развитием речи ребенка? </a:t>
            </a:r>
            <a:endParaRPr lang="ru-RU" sz="2000" dirty="0">
              <a:latin typeface="Georgia" pitchFamily="18" charset="0"/>
            </a:endParaRPr>
          </a:p>
        </p:txBody>
      </p:sp>
      <p:pic>
        <p:nvPicPr>
          <p:cNvPr id="3074" name="Picture 2" descr="C:\Users\Татьяна\Pictures\Rebenok_razgovor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714348" y="2571744"/>
            <a:ext cx="4191029" cy="3143272"/>
          </a:xfrm>
          <a:prstGeom prst="rect">
            <a:avLst/>
          </a:prstGeom>
          <a:noFill/>
        </p:spPr>
      </p:pic>
      <p:pic>
        <p:nvPicPr>
          <p:cNvPr id="2050" name="Picture 2" descr="C:\Users\Татьяна\Pictures\диаграмма 2.pn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 bwMode="auto">
          <a:xfrm>
            <a:off x="5214943" y="2229127"/>
            <a:ext cx="3319458" cy="371939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Легкий дым">
  <a:themeElements>
    <a:clrScheme name="Легкий дым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Легкий дым">
      <a:maj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Легкий дым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84</TotalTime>
  <Words>49</Words>
  <Application>Microsoft Office PowerPoint</Application>
  <PresentationFormat>Экран (4:3)</PresentationFormat>
  <Paragraphs>8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Легкий дым</vt:lpstr>
      <vt:lpstr>«Познавательные вечера»  как одна из форм педагогического просвещения родителей в ДОУ» </vt:lpstr>
      <vt:lpstr>Слайд 2</vt:lpstr>
      <vt:lpstr>Как Вы считаете, кто должен заниматься развитием речи ребенка? </vt:lpstr>
      <vt:lpstr>ПРАКТИКУМ</vt:lpstr>
      <vt:lpstr>«ИГРОТЕКА»</vt:lpstr>
      <vt:lpstr>Непосредственно-образовательная деятельность «Путешествие в лес»</vt:lpstr>
      <vt:lpstr>Как Вы считаете, кто должен заниматься развитием речи ребенка? 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«Познавательные вечера» как одна из форм педагогического просвещения родителей в ДОУ»</dc:title>
  <dc:creator>Татьяна</dc:creator>
  <cp:lastModifiedBy>Татьяна</cp:lastModifiedBy>
  <cp:revision>13</cp:revision>
  <dcterms:created xsi:type="dcterms:W3CDTF">2018-08-18T10:31:20Z</dcterms:created>
  <dcterms:modified xsi:type="dcterms:W3CDTF">2018-08-24T06:36:26Z</dcterms:modified>
</cp:coreProperties>
</file>