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7" r:id="rId4"/>
    <p:sldId id="268" r:id="rId5"/>
    <p:sldId id="263" r:id="rId6"/>
    <p:sldId id="262" r:id="rId7"/>
    <p:sldId id="264" r:id="rId8"/>
    <p:sldId id="265" r:id="rId9"/>
    <p:sldId id="258" r:id="rId10"/>
    <p:sldId id="259" r:id="rId11"/>
    <p:sldId id="261" r:id="rId12"/>
    <p:sldId id="269" r:id="rId13"/>
    <p:sldId id="271" r:id="rId14"/>
    <p:sldId id="25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717" autoAdjust="0"/>
  </p:normalViewPr>
  <p:slideViewPr>
    <p:cSldViewPr>
      <p:cViewPr varScale="1">
        <p:scale>
          <a:sx n="116" d="100"/>
          <a:sy n="116" d="100"/>
        </p:scale>
        <p:origin x="121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6700C-E16C-4DE9-BEC4-96626FA4A83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BE44-C57E-4430-9283-73FC3656F2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://lib.usfeu.ru/images/oforizmy-kalendar/vernadski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101;&#1082;&#1086;&#1083;&#1103;&#1090;&#1072;.&#1088;&#1092;/proekt-yekolyata-doshkolyata/polozhenie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lib.usfeu.ru/images/oforizmy-kalendar/vernadski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ib.usfeu.ru/images/oforizmy-kalendar/vernadski.jpg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lib.usfeu.ru/images/oforizmy-kalendar/vernadski.jpg" TargetMode="Externa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9.jpeg"/><Relationship Id="rId4" Type="http://schemas.openxmlformats.org/officeDocument/2006/relationships/hyperlink" Target="http://lib.usfeu.ru/images/oforizmy-kalendar/vernadski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://lib.usfeu.ru/images/oforizmy-kalendar/vernadski.jpg" TargetMode="Externa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http://lib.usfeu.ru/images/oforizmy-kalendar/vernadski.jpg" TargetMode="Externa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3"/>
            <a:ext cx="8786874" cy="114300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Воспитание патриотизма и гражданственности через экологическое образование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Подзаголовок 4"/>
          <p:cNvGrpSpPr>
            <a:grpSpLocks noGrp="1"/>
          </p:cNvGrpSpPr>
          <p:nvPr/>
        </p:nvGrpSpPr>
        <p:grpSpPr>
          <a:xfrm>
            <a:off x="142844" y="928670"/>
            <a:ext cx="8858250" cy="5786437"/>
            <a:chOff x="676152" y="627916"/>
            <a:chExt cx="7633844" cy="5540871"/>
          </a:xfrm>
        </p:grpSpPr>
        <p:grpSp>
          <p:nvGrpSpPr>
            <p:cNvPr id="6" name="Группа 43"/>
            <p:cNvGrpSpPr/>
            <p:nvPr/>
          </p:nvGrpSpPr>
          <p:grpSpPr>
            <a:xfrm>
              <a:off x="676152" y="627916"/>
              <a:ext cx="7633844" cy="5540871"/>
              <a:chOff x="676152" y="627916"/>
              <a:chExt cx="7633844" cy="554087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627916"/>
                <a:ext cx="7633844" cy="5540871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5400" dirty="0" smtClean="0">
                    <a:solidFill>
                      <a:srgbClr val="1E2F1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Самый</a:t>
                </a:r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493337" y="1380386"/>
              <a:ext cx="6038448" cy="4003711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ctr"/>
              <a:endParaRPr lang="ru-RU" sz="2000" dirty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1" name="Picture 6" descr="http://kcdod.khb.ru/files/documents/9216_umnitsa_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20245"/>
          <a:stretch/>
        </p:blipFill>
        <p:spPr bwMode="auto">
          <a:xfrm>
            <a:off x="7643834" y="3214686"/>
            <a:ext cx="1357321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лого.jpg"/>
          <p:cNvPicPr>
            <a:picLocks noChangeAspect="1" noChangeArrowheads="1"/>
          </p:cNvPicPr>
          <p:nvPr/>
        </p:nvPicPr>
        <p:blipFill>
          <a:blip r:embed="rId5"/>
          <a:srcRect l="3980" t="4055" r="4924" b="2676"/>
          <a:stretch>
            <a:fillRect/>
          </a:stretch>
        </p:blipFill>
        <p:spPr bwMode="auto">
          <a:xfrm>
            <a:off x="1071538" y="1714488"/>
            <a:ext cx="3143272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http://crr53vorkuta.ucoz.ru/doc/2016/ekolyata/0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t="12872" r="15850" b="11085"/>
          <a:stretch/>
        </p:blipFill>
        <p:spPr bwMode="auto">
          <a:xfrm>
            <a:off x="285720" y="3714752"/>
            <a:ext cx="1533637" cy="2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43306" y="1714488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 + природа = единство 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4810" y="1928802"/>
            <a:ext cx="371477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7"/>
              </a:rPr>
              <a:t/>
            </a:r>
            <a:br>
              <a:rPr lang="ru-RU" sz="2800" dirty="0" smtClean="0">
                <a:hlinkClick r:id="rId7"/>
              </a:rPr>
            </a:br>
            <a:r>
              <a:rPr lang="ru-RU" sz="2800" b="1" i="1" dirty="0" smtClean="0"/>
              <a:t>«Человечество на Земле и окружающая его живая и неживая природа составляют нечто единое, живущее по общим законам природы» </a:t>
            </a:r>
          </a:p>
          <a:p>
            <a:pPr indent="228600" algn="r">
              <a:spcAft>
                <a:spcPts val="0"/>
              </a:spcAft>
            </a:pPr>
            <a:r>
              <a:rPr lang="ru-RU" sz="2800" b="1" i="1" dirty="0" smtClean="0"/>
              <a:t>В.И. Вернадский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57166"/>
            <a:ext cx="9001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D:\Внеурочка\Внеурочка 2017-2018г\эмблем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55441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43240" y="214290"/>
            <a:ext cx="58579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Экологический отряд – «ПУЛЬС»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природу улучшаем, любим, сохраняем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Админ\Desktop\Гражданственность\фото для презентации\чисто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60" y="1071546"/>
            <a:ext cx="3252340" cy="2439255"/>
          </a:xfrm>
          <a:prstGeom prst="rect">
            <a:avLst/>
          </a:prstGeom>
          <a:noFill/>
        </p:spPr>
      </p:pic>
      <p:pic>
        <p:nvPicPr>
          <p:cNvPr id="3075" name="Picture 3" descr="C:\Users\Админ\Desktop\Гражданственность\фото для презентации\DSC07616.JPG"/>
          <p:cNvPicPr>
            <a:picLocks noChangeAspect="1" noChangeArrowheads="1"/>
          </p:cNvPicPr>
          <p:nvPr/>
        </p:nvPicPr>
        <p:blipFill>
          <a:blip r:embed="rId5" cstate="print"/>
          <a:srcRect l="18576" r="10498"/>
          <a:stretch>
            <a:fillRect/>
          </a:stretch>
        </p:blipFill>
        <p:spPr bwMode="auto">
          <a:xfrm>
            <a:off x="2857488" y="1071546"/>
            <a:ext cx="3000396" cy="3172727"/>
          </a:xfrm>
          <a:prstGeom prst="rect">
            <a:avLst/>
          </a:prstGeom>
          <a:noFill/>
        </p:spPr>
      </p:pic>
      <p:pic>
        <p:nvPicPr>
          <p:cNvPr id="11" name="Рисунок 10" descr="E:\Мне к аттестации\Экоспасатель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286256"/>
            <a:ext cx="1571636" cy="228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C:\Users\Админ\Desktop\Гражданственность\фото для презентации\P5030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4000504"/>
            <a:ext cx="3643338" cy="2732504"/>
          </a:xfrm>
          <a:prstGeom prst="rect">
            <a:avLst/>
          </a:prstGeom>
          <a:noFill/>
        </p:spPr>
      </p:pic>
      <p:pic>
        <p:nvPicPr>
          <p:cNvPr id="3074" name="Picture 2" descr="C:\Users\Админ\Desktop\Гражданственность\фото для презентации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71942"/>
            <a:ext cx="3929058" cy="2619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Организация и проведение экологических акций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Админ\Desktop\Гражданственность\фото для презентации\IMG-20190919-WA005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14752"/>
            <a:ext cx="4699033" cy="2643206"/>
          </a:xfrm>
          <a:prstGeom prst="rect">
            <a:avLst/>
          </a:prstGeom>
          <a:noFill/>
        </p:spPr>
      </p:pic>
      <p:pic>
        <p:nvPicPr>
          <p:cNvPr id="4" name="Picture 2" descr="C:\Users\Админ\Desktop\Гражданственность\фото для презентации\P4200009.JPG"/>
          <p:cNvPicPr>
            <a:picLocks noChangeAspect="1" noChangeArrowheads="1"/>
          </p:cNvPicPr>
          <p:nvPr/>
        </p:nvPicPr>
        <p:blipFill>
          <a:blip r:embed="rId4" cstate="print"/>
          <a:srcRect t="17284"/>
          <a:stretch>
            <a:fillRect/>
          </a:stretch>
        </p:blipFill>
        <p:spPr bwMode="auto">
          <a:xfrm>
            <a:off x="214282" y="642918"/>
            <a:ext cx="4733002" cy="2936214"/>
          </a:xfrm>
          <a:prstGeom prst="rect">
            <a:avLst/>
          </a:prstGeom>
          <a:noFill/>
        </p:spPr>
      </p:pic>
      <p:pic>
        <p:nvPicPr>
          <p:cNvPr id="2051" name="Picture 3" descr="C:\Users\Админ\Desktop\Гражданственность\фото для презентации\P512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571480"/>
            <a:ext cx="3905277" cy="2928958"/>
          </a:xfrm>
          <a:prstGeom prst="rect">
            <a:avLst/>
          </a:prstGeom>
          <a:noFill/>
        </p:spPr>
      </p:pic>
      <p:pic>
        <p:nvPicPr>
          <p:cNvPr id="2052" name="Picture 4" descr="C:\Users\Админ\Desktop\Гражданственность\фото для презентации\P522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643314"/>
            <a:ext cx="3871469" cy="290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4282" y="142852"/>
            <a:ext cx="878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и проведение уроков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pic>
        <p:nvPicPr>
          <p:cNvPr id="25603" name="Picture 3" descr="C:\Users\Админ\Desktop\Гражданственность\фото для презентации\P6070007.JPG"/>
          <p:cNvPicPr>
            <a:picLocks noChangeAspect="1" noChangeArrowheads="1"/>
          </p:cNvPicPr>
          <p:nvPr/>
        </p:nvPicPr>
        <p:blipFill>
          <a:blip r:embed="rId3" cstate="print"/>
          <a:srcRect r="12199"/>
          <a:stretch>
            <a:fillRect/>
          </a:stretch>
        </p:blipFill>
        <p:spPr bwMode="auto">
          <a:xfrm>
            <a:off x="59213" y="3929066"/>
            <a:ext cx="3369779" cy="2735616"/>
          </a:xfrm>
          <a:prstGeom prst="rect">
            <a:avLst/>
          </a:prstGeom>
          <a:noFill/>
        </p:spPr>
      </p:pic>
      <p:pic>
        <p:nvPicPr>
          <p:cNvPr id="25604" name="Picture 4" descr="C:\Users\Админ\Desktop\Гражданственность\фото для презентации\P6070021.JPG"/>
          <p:cNvPicPr>
            <a:picLocks noChangeAspect="1" noChangeArrowheads="1"/>
          </p:cNvPicPr>
          <p:nvPr/>
        </p:nvPicPr>
        <p:blipFill>
          <a:blip r:embed="rId4" cstate="print"/>
          <a:srcRect r="5660" b="9434"/>
          <a:stretch>
            <a:fillRect/>
          </a:stretch>
        </p:blipFill>
        <p:spPr bwMode="auto">
          <a:xfrm>
            <a:off x="3500430" y="928670"/>
            <a:ext cx="3571900" cy="2571768"/>
          </a:xfrm>
          <a:prstGeom prst="rect">
            <a:avLst/>
          </a:prstGeom>
          <a:noFill/>
        </p:spPr>
      </p:pic>
      <p:pic>
        <p:nvPicPr>
          <p:cNvPr id="25605" name="Picture 5" descr="C:\Users\Админ\Desktop\Гражданственность\фото для презентации\P702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071942"/>
            <a:ext cx="3528424" cy="2646318"/>
          </a:xfrm>
          <a:prstGeom prst="rect">
            <a:avLst/>
          </a:prstGeom>
          <a:noFill/>
        </p:spPr>
      </p:pic>
      <p:pic>
        <p:nvPicPr>
          <p:cNvPr id="25607" name="Picture 7" descr="C:\Users\Админ\Desktop\Гражданственность\фото для презентации\IMG_20190226_135134_BURST2.jpg"/>
          <p:cNvPicPr>
            <a:picLocks noChangeAspect="1" noChangeArrowheads="1"/>
          </p:cNvPicPr>
          <p:nvPr/>
        </p:nvPicPr>
        <p:blipFill>
          <a:blip r:embed="rId6" cstate="print"/>
          <a:srcRect r="8000"/>
          <a:stretch>
            <a:fillRect/>
          </a:stretch>
        </p:blipFill>
        <p:spPr bwMode="auto">
          <a:xfrm>
            <a:off x="142844" y="928670"/>
            <a:ext cx="3286147" cy="2678925"/>
          </a:xfrm>
          <a:prstGeom prst="rect">
            <a:avLst/>
          </a:prstGeom>
          <a:noFill/>
        </p:spPr>
      </p:pic>
      <p:pic>
        <p:nvPicPr>
          <p:cNvPr id="25608" name="Picture 8" descr="C:\Users\Админ\Desktop\Гражданственность\фото для презентации\IMG_20190313_161810.jpg"/>
          <p:cNvPicPr>
            <a:picLocks noChangeAspect="1" noChangeArrowheads="1"/>
          </p:cNvPicPr>
          <p:nvPr/>
        </p:nvPicPr>
        <p:blipFill>
          <a:blip r:embed="rId7" cstate="print"/>
          <a:srcRect l="34981" t="16039" r="23549" b="10238"/>
          <a:stretch>
            <a:fillRect/>
          </a:stretch>
        </p:blipFill>
        <p:spPr bwMode="auto">
          <a:xfrm rot="10800000">
            <a:off x="7143768" y="1000108"/>
            <a:ext cx="1785918" cy="2524100"/>
          </a:xfrm>
          <a:prstGeom prst="rect">
            <a:avLst/>
          </a:prstGeom>
          <a:noFill/>
        </p:spPr>
      </p:pic>
      <p:pic>
        <p:nvPicPr>
          <p:cNvPr id="25609" name="Picture 9" descr="C:\Users\Админ\Desktop\Гражданственность\фото для презентации\P9230008.JPG"/>
          <p:cNvPicPr>
            <a:picLocks noChangeAspect="1" noChangeArrowheads="1"/>
          </p:cNvPicPr>
          <p:nvPr/>
        </p:nvPicPr>
        <p:blipFill>
          <a:blip r:embed="rId8" cstate="print"/>
          <a:srcRect l="34386" t="524" r="1506"/>
          <a:stretch>
            <a:fillRect/>
          </a:stretch>
        </p:blipFill>
        <p:spPr bwMode="auto">
          <a:xfrm>
            <a:off x="3500430" y="3357562"/>
            <a:ext cx="1819761" cy="2117784"/>
          </a:xfrm>
          <a:prstGeom prst="rect">
            <a:avLst/>
          </a:prstGeom>
          <a:noFill/>
        </p:spPr>
      </p:pic>
      <p:pic>
        <p:nvPicPr>
          <p:cNvPr id="25606" name="Picture 6" descr="C:\Users\Админ\Desktop\Гражданственность\фото для презентации\фото 005.jpg"/>
          <p:cNvPicPr>
            <a:picLocks noChangeAspect="1" noChangeArrowheads="1"/>
          </p:cNvPicPr>
          <p:nvPr/>
        </p:nvPicPr>
        <p:blipFill>
          <a:blip r:embed="rId9" cstate="print"/>
          <a:srcRect l="5638" t="21142"/>
          <a:stretch>
            <a:fillRect/>
          </a:stretch>
        </p:blipFill>
        <p:spPr bwMode="auto">
          <a:xfrm>
            <a:off x="3286116" y="5357826"/>
            <a:ext cx="2391386" cy="133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4282" y="142852"/>
            <a:ext cx="878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Использование природного материала в творчестве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Админ\Desktop\Гражданственность\фото для презентации\IMG_20190313_161741.jpg"/>
          <p:cNvPicPr>
            <a:picLocks noChangeAspect="1" noChangeArrowheads="1"/>
          </p:cNvPicPr>
          <p:nvPr/>
        </p:nvPicPr>
        <p:blipFill>
          <a:blip r:embed="rId3" cstate="print"/>
          <a:srcRect t="5798" r="18431" b="7168"/>
          <a:stretch>
            <a:fillRect/>
          </a:stretch>
        </p:blipFill>
        <p:spPr bwMode="auto">
          <a:xfrm rot="10800000">
            <a:off x="142844" y="714356"/>
            <a:ext cx="4106386" cy="3286148"/>
          </a:xfrm>
          <a:prstGeom prst="rect">
            <a:avLst/>
          </a:prstGeom>
          <a:noFill/>
        </p:spPr>
      </p:pic>
      <p:pic>
        <p:nvPicPr>
          <p:cNvPr id="27651" name="Picture 3" descr="C:\Users\Админ\Desktop\Гражданственность\фото для презентации\IMG_20190816_105207.jpg"/>
          <p:cNvPicPr>
            <a:picLocks noChangeAspect="1" noChangeArrowheads="1"/>
          </p:cNvPicPr>
          <p:nvPr/>
        </p:nvPicPr>
        <p:blipFill>
          <a:blip r:embed="rId4" cstate="print"/>
          <a:srcRect l="1278" t="4094" r="3495" b="8871"/>
          <a:stretch>
            <a:fillRect/>
          </a:stretch>
        </p:blipFill>
        <p:spPr bwMode="auto">
          <a:xfrm>
            <a:off x="4319024" y="714356"/>
            <a:ext cx="4689695" cy="3214710"/>
          </a:xfrm>
          <a:prstGeom prst="rect">
            <a:avLst/>
          </a:prstGeom>
          <a:noFill/>
        </p:spPr>
      </p:pic>
      <p:pic>
        <p:nvPicPr>
          <p:cNvPr id="27652" name="Picture 4" descr="D:\Птичья карусель 2017\Пт. Карусель Сайт\P4140089.JPG"/>
          <p:cNvPicPr>
            <a:picLocks noChangeAspect="1" noChangeArrowheads="1"/>
          </p:cNvPicPr>
          <p:nvPr/>
        </p:nvPicPr>
        <p:blipFill>
          <a:blip r:embed="rId5" cstate="print"/>
          <a:srcRect l="12500"/>
          <a:stretch>
            <a:fillRect/>
          </a:stretch>
        </p:blipFill>
        <p:spPr bwMode="auto">
          <a:xfrm>
            <a:off x="142844" y="4071942"/>
            <a:ext cx="3000396" cy="2571768"/>
          </a:xfrm>
          <a:prstGeom prst="rect">
            <a:avLst/>
          </a:prstGeom>
          <a:noFill/>
        </p:spPr>
      </p:pic>
      <p:pic>
        <p:nvPicPr>
          <p:cNvPr id="27653" name="Picture 5" descr="E:\фото кружков 2019\20190626_092848.jpg"/>
          <p:cNvPicPr>
            <a:picLocks noChangeAspect="1" noChangeArrowheads="1"/>
          </p:cNvPicPr>
          <p:nvPr/>
        </p:nvPicPr>
        <p:blipFill>
          <a:blip r:embed="rId6" cstate="print"/>
          <a:srcRect l="8030" t="14343" r="6313" b="5354"/>
          <a:stretch>
            <a:fillRect/>
          </a:stretch>
        </p:blipFill>
        <p:spPr bwMode="auto">
          <a:xfrm rot="5400000">
            <a:off x="6669375" y="4403459"/>
            <a:ext cx="2714644" cy="1908734"/>
          </a:xfrm>
          <a:prstGeom prst="rect">
            <a:avLst/>
          </a:prstGeom>
          <a:noFill/>
        </p:spPr>
      </p:pic>
      <p:pic>
        <p:nvPicPr>
          <p:cNvPr id="27654" name="Picture 6" descr="E:\площадка\IMG_20190808_105049.jpg"/>
          <p:cNvPicPr>
            <a:picLocks noChangeAspect="1" noChangeArrowheads="1"/>
          </p:cNvPicPr>
          <p:nvPr/>
        </p:nvPicPr>
        <p:blipFill>
          <a:blip r:embed="rId7" cstate="print"/>
          <a:srcRect l="9726" t="18429" r="8103" b="11943"/>
          <a:stretch>
            <a:fillRect/>
          </a:stretch>
        </p:blipFill>
        <p:spPr bwMode="auto">
          <a:xfrm rot="10800000">
            <a:off x="2928926" y="4000504"/>
            <a:ext cx="4159163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44" y="0"/>
            <a:ext cx="5786478" cy="6944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Самым громким словом,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даже громче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войны и стихии, стало слово ЭКОЛОГИЯ.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Удивительно, но на всех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языках мира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оно звучит одинаково.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 выражает одно и тоже –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понимание вселенской беды,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никогда прежде не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существовавшей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подобных масштабах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и тяжести…»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slide_1.jpg"/>
          <p:cNvPicPr>
            <a:picLocks noChangeAspect="1" noChangeArrowheads="1"/>
          </p:cNvPicPr>
          <p:nvPr/>
        </p:nvPicPr>
        <p:blipFill>
          <a:blip r:embed="rId3"/>
          <a:srcRect l="12878" t="13544" r="22989" b="11154"/>
          <a:stretch>
            <a:fillRect/>
          </a:stretch>
        </p:blipFill>
        <p:spPr bwMode="auto">
          <a:xfrm>
            <a:off x="5572132" y="214290"/>
            <a:ext cx="3466910" cy="542931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643571" y="5715016"/>
            <a:ext cx="350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Валентин Распутин, писатель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://kcdod.khb.ru/files/documents/9212_tihonya_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4289" r="9223" b="14197"/>
          <a:stretch/>
        </p:blipFill>
        <p:spPr bwMode="auto">
          <a:xfrm>
            <a:off x="642910" y="3643314"/>
            <a:ext cx="1742762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kcdod.khb.ru/files/documents/9220_shalun_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9157"/>
          <a:stretch/>
        </p:blipFill>
        <p:spPr bwMode="auto">
          <a:xfrm flipH="1">
            <a:off x="7380311" y="3357562"/>
            <a:ext cx="1406531" cy="31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rr53vorkuta.ucoz.ru/doc/2016/ekolyata/0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2872" r="15851" b="11085"/>
          <a:stretch/>
        </p:blipFill>
        <p:spPr bwMode="auto">
          <a:xfrm>
            <a:off x="2915816" y="3429000"/>
            <a:ext cx="1618185" cy="2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kcdod.khb.ru/files/documents/9216_umnitsa_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r="20245"/>
          <a:stretch/>
        </p:blipFill>
        <p:spPr bwMode="auto">
          <a:xfrm>
            <a:off x="5220072" y="3357562"/>
            <a:ext cx="1352191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4282" y="1071546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142852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06775" algn="l"/>
              </a:tabLst>
            </a:pPr>
            <a:r>
              <a:rPr lang="ru-RU" sz="24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Природоохранные социально-образовательные проекты РФ «</a:t>
            </a:r>
            <a:r>
              <a:rPr lang="ru-RU" sz="2400" b="1" dirty="0" err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24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  «</a:t>
            </a:r>
            <a:r>
              <a:rPr lang="ru-RU" sz="2400" b="1" dirty="0" err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>
              <a:tabLst>
                <a:tab pos="3406775" algn="l"/>
              </a:tabLst>
            </a:pPr>
            <a:r>
              <a:rPr lang="ru-RU" sz="24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«Молодые защитники природы»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142984"/>
            <a:ext cx="8858312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«…Одним из направлений развития государства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объединения многонационального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общества является реализация национальной идеи патриотического воспитания подрастающего поколения, «Я гражданин России» -  заявил Президент Российской Федерации В.В. Путин, -… где одним из важнейших направлений является воспитание  через любовь к своей малой родине, заботу и уважение к её животному и растительному миру…». Всероссийская акция «Россия – территория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Молодых защитников Природы» была утверждена в Год экологии в 2017 году и продолжается в рамках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«Десятилетие детства».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http://xn--80atdlv6dr.xn--p1ai/wp-content/uploads/2015/08/eco-main-01-600x350.jpg"/>
          <p:cNvPicPr/>
          <p:nvPr/>
        </p:nvPicPr>
        <p:blipFill>
          <a:blip r:embed="rId3"/>
          <a:srcRect l="8889"/>
          <a:stretch>
            <a:fillRect/>
          </a:stretch>
        </p:blipFill>
        <p:spPr bwMode="auto">
          <a:xfrm>
            <a:off x="284299" y="3558465"/>
            <a:ext cx="292895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xn--80atdlv6dr.xn--p1ai/wp-content/uploads/2015/08/mn3b8030-600x350.jpg"/>
          <p:cNvPicPr/>
          <p:nvPr/>
        </p:nvPicPr>
        <p:blipFill>
          <a:blip r:embed="rId4"/>
          <a:srcRect r="29787"/>
          <a:stretch>
            <a:fillRect/>
          </a:stretch>
        </p:blipFill>
        <p:spPr bwMode="auto">
          <a:xfrm>
            <a:off x="3578282" y="3571876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xn--80atdlv6dr.xn--p1ai/wp-content/uploads/2015/08/dsc_5043-600x350.jpg"/>
          <p:cNvPicPr/>
          <p:nvPr/>
        </p:nvPicPr>
        <p:blipFill>
          <a:blip r:embed="rId5"/>
          <a:srcRect l="37500" t="2839" r="1250"/>
          <a:stretch>
            <a:fillRect/>
          </a:stretch>
        </p:blipFill>
        <p:spPr bwMode="auto">
          <a:xfrm>
            <a:off x="6372200" y="3558465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42844" y="5357826"/>
            <a:ext cx="2928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Эколята-дошколята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дошкольные    образовательные организации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357554" y="5357826"/>
            <a:ext cx="2357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1-4 классы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072198" y="5357826"/>
            <a:ext cx="25003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Молодые защитники природы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5-11 классы</a:t>
            </a:r>
            <a:endParaRPr lang="ru-RU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428860" y="6357958"/>
            <a:ext cx="62150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http://xn--80atdlv6dr.xn--p1ai/proekt-yekolyata-doshkolyata/polozhenie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/>
              </a:rPr>
              <a:t>/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"/>
            <a:ext cx="8786874" cy="12858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Организаторы, руководители и создатели проекта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Подзаголовок 4"/>
          <p:cNvGrpSpPr>
            <a:grpSpLocks noGrp="1"/>
          </p:cNvGrpSpPr>
          <p:nvPr/>
        </p:nvGrpSpPr>
        <p:grpSpPr>
          <a:xfrm>
            <a:off x="0" y="714356"/>
            <a:ext cx="9144000" cy="6143644"/>
            <a:chOff x="676152" y="627916"/>
            <a:chExt cx="7633844" cy="5540871"/>
          </a:xfrm>
        </p:grpSpPr>
        <p:grpSp>
          <p:nvGrpSpPr>
            <p:cNvPr id="4" name="Группа 43"/>
            <p:cNvGrpSpPr/>
            <p:nvPr/>
          </p:nvGrpSpPr>
          <p:grpSpPr>
            <a:xfrm>
              <a:off x="676152" y="627916"/>
              <a:ext cx="7633844" cy="5540871"/>
              <a:chOff x="676152" y="627916"/>
              <a:chExt cx="7633844" cy="554087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627916"/>
                <a:ext cx="7633844" cy="5540871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5400" dirty="0" smtClean="0">
                    <a:solidFill>
                      <a:srgbClr val="1E2F1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Самый</a:t>
                </a:r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493337" y="1380386"/>
              <a:ext cx="6038448" cy="4003711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ctr"/>
              <a:endParaRPr lang="ru-RU" sz="2000" dirty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4214810" y="1928802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4"/>
              </a:rPr>
              <a:t/>
            </a:r>
            <a:br>
              <a:rPr lang="ru-RU" sz="2800" dirty="0" smtClean="0">
                <a:hlinkClick r:id="rId4"/>
              </a:rPr>
            </a:br>
            <a:endParaRPr lang="ru-RU" dirty="0"/>
          </a:p>
        </p:txBody>
      </p:sp>
      <p:pic>
        <p:nvPicPr>
          <p:cNvPr id="17" name="Рисунок 16" descr="hello_html_m36318f6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785794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857356" y="785794"/>
            <a:ext cx="3500462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Зотов Владимир Валентинович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сопредседатель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Совета по сохранению природного наследия нации в Совете Федерации, сопредседатель Комиссии по экологической культуре и просвещению Федерального экологического совета при Минприроды России,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соруководитель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природоохранных социально-образовательных проектов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Эколята-Дошколята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и «Молодые защитники Природы», детский писатель, член Союза писателей России, кандидат педагогических наук, академик Международной академии наук педагогического образования и Международной педагогической академии.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сказочных героев –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7356" y="3571876"/>
            <a:ext cx="3643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Зотова Татьяна Владимировна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соруководитель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природоохранных социально-образовательных проектов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-Дошколята»,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 и «Молодые защитники Природы», член Экспертно-координационного совета по развитию экологического и дополнительного образования на территории субъектов Российской Федерации, кандидат педагогических наук, академик Международной академии наук педагогического образования, член Союза журналистов России, автор учебного пособия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«Азбука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hello_html_m21362fe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500438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360546" y="5758666"/>
            <a:ext cx="8572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Проект осуществляется с участием руководства исполнительной и законодательной власти субъектов Российской Федерации и Федерального детского эколого-биологического центра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/>
          <a:srcRect l="2929" t="16113" r="36719" b="71817"/>
          <a:stretch>
            <a:fillRect/>
          </a:stretch>
        </p:blipFill>
        <p:spPr bwMode="auto">
          <a:xfrm>
            <a:off x="5429256" y="785794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/>
          <a:srcRect l="4136" t="31553" r="35512" b="59394"/>
          <a:stretch>
            <a:fillRect/>
          </a:stretch>
        </p:blipFill>
        <p:spPr bwMode="auto">
          <a:xfrm>
            <a:off x="5429256" y="1357298"/>
            <a:ext cx="357190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/>
          <a:srcRect l="2929" t="43271" r="36719" b="44659"/>
          <a:stretch>
            <a:fillRect/>
          </a:stretch>
        </p:blipFill>
        <p:spPr bwMode="auto">
          <a:xfrm>
            <a:off x="5429256" y="1785926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/>
          <a:srcRect l="2929" t="56850" r="36719" b="32588"/>
          <a:stretch>
            <a:fillRect/>
          </a:stretch>
        </p:blipFill>
        <p:spPr bwMode="auto">
          <a:xfrm>
            <a:off x="5429256" y="2357430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/>
          <a:srcRect l="2929" t="68921" r="36719" b="20166"/>
          <a:stretch>
            <a:fillRect/>
          </a:stretch>
        </p:blipFill>
        <p:spPr bwMode="auto">
          <a:xfrm>
            <a:off x="5429256" y="2786058"/>
            <a:ext cx="3571900" cy="51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 l="4102" t="20099" r="37304" b="69848"/>
          <a:stretch>
            <a:fillRect/>
          </a:stretch>
        </p:blipFill>
        <p:spPr bwMode="auto">
          <a:xfrm>
            <a:off x="5429256" y="3286124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 l="4102" t="34461" r="37304" b="56922"/>
          <a:stretch>
            <a:fillRect/>
          </a:stretch>
        </p:blipFill>
        <p:spPr bwMode="auto">
          <a:xfrm>
            <a:off x="5429256" y="3786190"/>
            <a:ext cx="357190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/>
          <a:srcRect l="4102" t="47386" r="37304" b="42561"/>
          <a:stretch>
            <a:fillRect/>
          </a:stretch>
        </p:blipFill>
        <p:spPr bwMode="auto">
          <a:xfrm>
            <a:off x="5429256" y="4214818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/>
          <a:srcRect l="4102" t="61748" r="37304" b="28199"/>
          <a:stretch>
            <a:fillRect/>
          </a:stretch>
        </p:blipFill>
        <p:spPr bwMode="auto">
          <a:xfrm>
            <a:off x="5429256" y="4714884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/>
          <a:srcRect l="4102" t="74673" r="37304" b="16504"/>
          <a:stretch>
            <a:fillRect/>
          </a:stretch>
        </p:blipFill>
        <p:spPr bwMode="auto">
          <a:xfrm>
            <a:off x="5429256" y="5214950"/>
            <a:ext cx="3571900" cy="4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"/>
            <a:ext cx="8786874" cy="8572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Символика</a:t>
            </a:r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гимн и песня  защитников </a:t>
            </a:r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Подзаголовок 4"/>
          <p:cNvGrpSpPr>
            <a:grpSpLocks noGrp="1"/>
          </p:cNvGrpSpPr>
          <p:nvPr/>
        </p:nvGrpSpPr>
        <p:grpSpPr>
          <a:xfrm>
            <a:off x="0" y="642918"/>
            <a:ext cx="9144000" cy="6215083"/>
            <a:chOff x="676152" y="627916"/>
            <a:chExt cx="7633844" cy="5540871"/>
          </a:xfrm>
        </p:grpSpPr>
        <p:grpSp>
          <p:nvGrpSpPr>
            <p:cNvPr id="4" name="Группа 43"/>
            <p:cNvGrpSpPr/>
            <p:nvPr/>
          </p:nvGrpSpPr>
          <p:grpSpPr>
            <a:xfrm>
              <a:off x="676152" y="627916"/>
              <a:ext cx="7633844" cy="5540871"/>
              <a:chOff x="676152" y="627916"/>
              <a:chExt cx="7633844" cy="554087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627916"/>
                <a:ext cx="7633844" cy="5540871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5400" dirty="0" smtClean="0">
                    <a:solidFill>
                      <a:srgbClr val="1E2F1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Самый</a:t>
                </a:r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493337" y="1380386"/>
              <a:ext cx="6038448" cy="4003711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ctr"/>
              <a:endParaRPr lang="ru-RU" sz="2000" dirty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1" name="Picture 6" descr="http://kcdod.khb.ru/files/documents/9216_umnitsa_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20245"/>
          <a:stretch/>
        </p:blipFill>
        <p:spPr bwMode="auto">
          <a:xfrm>
            <a:off x="7643803" y="3714728"/>
            <a:ext cx="1500197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лого.jpg"/>
          <p:cNvPicPr>
            <a:picLocks noChangeAspect="1" noChangeArrowheads="1"/>
          </p:cNvPicPr>
          <p:nvPr/>
        </p:nvPicPr>
        <p:blipFill>
          <a:blip r:embed="rId5"/>
          <a:srcRect l="3980" t="4055" r="4924" b="2676"/>
          <a:stretch>
            <a:fillRect/>
          </a:stretch>
        </p:blipFill>
        <p:spPr bwMode="auto">
          <a:xfrm>
            <a:off x="3571868" y="1785926"/>
            <a:ext cx="1928826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214810" y="1928802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6"/>
              </a:rPr>
              <a:t/>
            </a:r>
            <a:br>
              <a:rPr lang="ru-RU" sz="2800" dirty="0" smtClean="0">
                <a:hlinkClick r:id="rId6"/>
              </a:rPr>
            </a:br>
            <a:endParaRPr lang="ru-RU" dirty="0"/>
          </a:p>
        </p:txBody>
      </p:sp>
      <p:pic>
        <p:nvPicPr>
          <p:cNvPr id="10" name="Picture 6" descr="http://crr53vorkuta.ucoz.ru/doc/2016/ekolyata/0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t="12872" r="15850" b="11085"/>
          <a:stretch/>
        </p:blipFill>
        <p:spPr bwMode="auto">
          <a:xfrm>
            <a:off x="142844" y="3786190"/>
            <a:ext cx="1643074" cy="2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F:\123.jpg"/>
          <p:cNvPicPr>
            <a:picLocks noChangeAspect="1" noChangeArrowheads="1"/>
          </p:cNvPicPr>
          <p:nvPr/>
        </p:nvPicPr>
        <p:blipFill rotWithShape="1">
          <a:blip r:embed="rId8" cstate="print"/>
          <a:srcRect l="8066" t="5324" r="8422" b="48902"/>
          <a:stretch/>
        </p:blipFill>
        <p:spPr bwMode="auto">
          <a:xfrm>
            <a:off x="1285852" y="1714488"/>
            <a:ext cx="2067347" cy="1944656"/>
          </a:xfrm>
          <a:prstGeom prst="rect">
            <a:avLst/>
          </a:prstGeom>
          <a:noFill/>
        </p:spPr>
      </p:pic>
      <p:pic>
        <p:nvPicPr>
          <p:cNvPr id="20" name="Picture 1" descr="F:\123.jpg"/>
          <p:cNvPicPr>
            <a:picLocks noChangeAspect="1" noChangeArrowheads="1"/>
          </p:cNvPicPr>
          <p:nvPr/>
        </p:nvPicPr>
        <p:blipFill rotWithShape="1">
          <a:blip r:embed="rId9" cstate="print"/>
          <a:srcRect l="7956" t="48750" r="8309" b="5277"/>
          <a:stretch/>
        </p:blipFill>
        <p:spPr bwMode="auto">
          <a:xfrm>
            <a:off x="1285852" y="3571876"/>
            <a:ext cx="1742141" cy="173034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000496" y="150017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эмблема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0694" y="1571613"/>
            <a:ext cx="29289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песня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Ярко светит солнце в чистом небе,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Весело в горах журчат ручьи,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опушке леса возле ели,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Трели звонко тянут соловьи.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Красотой Природа нас пленяет,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Силы, вдохновение дает,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Чудесами сильно удивляет,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 лишь тех, ее кто бережет!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286248" y="3857628"/>
            <a:ext cx="3643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Мы </a:t>
            </a:r>
            <a:r>
              <a:rPr lang="ru-RU" sz="1400" b="1" i="1" dirty="0" err="1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природы защитники,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Животных, растений большие друзья,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Богатства земли молодые наследники,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На страже природы стоим ты и я,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Мы </a:t>
            </a:r>
            <a:r>
              <a:rPr lang="ru-RU" sz="1400" b="1" i="1" dirty="0" err="1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природы защитники,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Животных, растений большие друзья,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защите Природы всегда мы отличники,</a:t>
            </a:r>
            <a:b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812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Чтоб жизнь сохранить на планете Земля.</a:t>
            </a:r>
            <a:endParaRPr lang="ru-RU" sz="1400" dirty="0"/>
          </a:p>
        </p:txBody>
      </p:sp>
      <p:pic>
        <p:nvPicPr>
          <p:cNvPr id="24" name="Рисунок 2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3846" r="20588" b="7692"/>
          <a:stretch>
            <a:fillRect/>
          </a:stretch>
        </p:blipFill>
        <p:spPr bwMode="auto">
          <a:xfrm>
            <a:off x="3071802" y="3571876"/>
            <a:ext cx="157163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3357554" y="5214950"/>
            <a:ext cx="102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логотип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2" descr="http://kcdod.khb.ru/files/documents/9220_shalun_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5016"/>
          <a:stretch/>
        </p:blipFill>
        <p:spPr bwMode="auto">
          <a:xfrm flipH="1">
            <a:off x="7785390" y="760708"/>
            <a:ext cx="1500199" cy="294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kcdod.khb.ru/files/documents/9212_tihonya_1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4289" r="9223" b="14197"/>
          <a:stretch/>
        </p:blipFill>
        <p:spPr bwMode="auto">
          <a:xfrm rot="1227776">
            <a:off x="110902" y="770486"/>
            <a:ext cx="1600209" cy="25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"/>
            <a:ext cx="8786874" cy="71435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защитники природы»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Подзаголовок 4"/>
          <p:cNvGrpSpPr>
            <a:grpSpLocks noGrp="1"/>
          </p:cNvGrpSpPr>
          <p:nvPr/>
        </p:nvGrpSpPr>
        <p:grpSpPr>
          <a:xfrm>
            <a:off x="0" y="642919"/>
            <a:ext cx="9144000" cy="6215082"/>
            <a:chOff x="676152" y="627916"/>
            <a:chExt cx="7633844" cy="5540871"/>
          </a:xfrm>
        </p:grpSpPr>
        <p:grpSp>
          <p:nvGrpSpPr>
            <p:cNvPr id="4" name="Группа 43"/>
            <p:cNvGrpSpPr/>
            <p:nvPr/>
          </p:nvGrpSpPr>
          <p:grpSpPr>
            <a:xfrm>
              <a:off x="676152" y="627916"/>
              <a:ext cx="7633844" cy="5540871"/>
              <a:chOff x="676152" y="627916"/>
              <a:chExt cx="7633844" cy="554087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627916"/>
                <a:ext cx="7633844" cy="5540871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5400" dirty="0" smtClean="0">
                    <a:solidFill>
                      <a:srgbClr val="1E2F1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Самый</a:t>
                </a:r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493337" y="1380386"/>
              <a:ext cx="6038448" cy="4003711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ctr"/>
              <a:endParaRPr lang="ru-RU" sz="2000" dirty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2" name="Picture 2" descr="C:\Users\Admin\Desktop\лого.jpg"/>
          <p:cNvPicPr>
            <a:picLocks noChangeAspect="1" noChangeArrowheads="1"/>
          </p:cNvPicPr>
          <p:nvPr/>
        </p:nvPicPr>
        <p:blipFill>
          <a:blip r:embed="rId4"/>
          <a:srcRect l="3980" t="4055" r="4924" b="2676"/>
          <a:stretch>
            <a:fillRect/>
          </a:stretch>
        </p:blipFill>
        <p:spPr bwMode="auto">
          <a:xfrm>
            <a:off x="0" y="0"/>
            <a:ext cx="1639968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214810" y="1928802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5"/>
              </a:rPr>
              <a:t/>
            </a:r>
            <a:br>
              <a:rPr lang="ru-RU" sz="2800" dirty="0" smtClean="0">
                <a:hlinkClick r:id="rId5"/>
              </a:rPr>
            </a:b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1142984"/>
            <a:ext cx="39290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2018 году Амурская  область присоединилась к акции проведения Федеральных и региональных мероприятий по тематике природоохранных социально-образовательных проектов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Дошколята»,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и «Молодые защитники Природы».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в нашей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стране в рамках природоохранных</a:t>
            </a:r>
          </a:p>
          <a:p>
            <a:pPr marL="269875" indent="-2698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социально-образовательных </a:t>
            </a:r>
          </a:p>
          <a:p>
            <a:pPr marL="269875" indent="-2698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проектов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-Дошколята»,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«Молодые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защитники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Природы»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принимают участие все</a:t>
            </a:r>
          </a:p>
          <a:p>
            <a:pPr marL="269875" indent="-2698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российские  регионы.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1500174"/>
            <a:ext cx="3214710" cy="437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http://crr53vorkuta.ucoz.ru/doc/2016/ekolyata/0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t="12872" r="15850" b="11085"/>
          <a:stretch/>
        </p:blipFill>
        <p:spPr bwMode="auto">
          <a:xfrm rot="21365503">
            <a:off x="-44737" y="3338705"/>
            <a:ext cx="1643074" cy="2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85852" y="2571744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1" name="Picture 6" descr="http://kcdod.khb.ru/files/documents/9216_umnitsa_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20245"/>
          <a:stretch/>
        </p:blipFill>
        <p:spPr bwMode="auto">
          <a:xfrm>
            <a:off x="7643803" y="3214686"/>
            <a:ext cx="1500197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Подзаголовок 4"/>
          <p:cNvGrpSpPr>
            <a:grpSpLocks noGrp="1"/>
          </p:cNvGrpSpPr>
          <p:nvPr/>
        </p:nvGrpSpPr>
        <p:grpSpPr>
          <a:xfrm>
            <a:off x="0" y="0"/>
            <a:ext cx="9144000" cy="6858000"/>
            <a:chOff x="676152" y="1158407"/>
            <a:chExt cx="7633844" cy="5010380"/>
          </a:xfrm>
        </p:grpSpPr>
        <p:grpSp>
          <p:nvGrpSpPr>
            <p:cNvPr id="4" name="Группа 43"/>
            <p:cNvGrpSpPr/>
            <p:nvPr/>
          </p:nvGrpSpPr>
          <p:grpSpPr>
            <a:xfrm>
              <a:off x="676152" y="1158407"/>
              <a:ext cx="7633844" cy="5010380"/>
              <a:chOff x="676152" y="1158407"/>
              <a:chExt cx="7633844" cy="501038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1158407"/>
                <a:ext cx="7633844" cy="5010380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511083" y="1889075"/>
              <a:ext cx="2922351" cy="3496852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3643306" y="1714488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1285860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4"/>
              </a:rPr>
              <a:t/>
            </a:r>
            <a:br>
              <a:rPr lang="ru-RU" sz="2800" dirty="0" smtClean="0">
                <a:hlinkClick r:id="rId4"/>
              </a:rPr>
            </a:b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85794"/>
            <a:ext cx="88583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033" y="4786323"/>
            <a:ext cx="292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3438" y="928670"/>
            <a:ext cx="35302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Руководствуясь письмом министерства образования Амурской области, в каждой школе было решено создать экологический класс «Молодых защитников природы». Координатором и руководителем городского проекта «Молодые защитники природы» выступили педагоги Дома детского творчества «Ровесник». По рекомендациям руководителей Федерального Проекта, методистом ДДТ «Ровесник» была разработана методическая рекомендация  по внедрению природоохранного   социально-образовательного проекта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молодые защитники природы» в образовательных учреждениях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2" descr="http://kcdod.khb.ru/files/documents/9220_shalun_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5016"/>
          <a:stretch/>
        </p:blipFill>
        <p:spPr bwMode="auto">
          <a:xfrm rot="503775" flipH="1">
            <a:off x="7577564" y="2950323"/>
            <a:ext cx="1500199" cy="31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Админ\Pictures\2020-01-29\001.jpg"/>
          <p:cNvPicPr/>
          <p:nvPr/>
        </p:nvPicPr>
        <p:blipFill>
          <a:blip r:embed="rId6" cstate="print"/>
          <a:srcRect l="13308" t="7477" r="1549" b="7009"/>
          <a:stretch>
            <a:fillRect/>
          </a:stretch>
        </p:blipFill>
        <p:spPr bwMode="auto">
          <a:xfrm>
            <a:off x="1000100" y="1000108"/>
            <a:ext cx="35719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http://kcdod.khb.ru/files/documents/9212_tihonya_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4289" r="9223" b="14197"/>
          <a:stretch/>
        </p:blipFill>
        <p:spPr bwMode="auto">
          <a:xfrm>
            <a:off x="0" y="3286124"/>
            <a:ext cx="1742762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лого.jpg"/>
          <p:cNvPicPr>
            <a:picLocks noChangeAspect="1" noChangeArrowheads="1"/>
          </p:cNvPicPr>
          <p:nvPr/>
        </p:nvPicPr>
        <p:blipFill>
          <a:blip r:embed="rId8"/>
          <a:srcRect l="3980" t="4055" r="4924" b="2676"/>
          <a:stretch>
            <a:fillRect/>
          </a:stretch>
        </p:blipFill>
        <p:spPr bwMode="auto">
          <a:xfrm>
            <a:off x="0" y="0"/>
            <a:ext cx="150330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"/>
            <a:ext cx="8786874" cy="5000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 и задачи проекта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Подзаголовок 4"/>
          <p:cNvGrpSpPr>
            <a:grpSpLocks noGrp="1"/>
          </p:cNvGrpSpPr>
          <p:nvPr/>
        </p:nvGrpSpPr>
        <p:grpSpPr>
          <a:xfrm>
            <a:off x="142844" y="439486"/>
            <a:ext cx="8858312" cy="6286544"/>
            <a:chOff x="676152" y="627916"/>
            <a:chExt cx="7512699" cy="5417761"/>
          </a:xfrm>
        </p:grpSpPr>
        <p:grpSp>
          <p:nvGrpSpPr>
            <p:cNvPr id="4" name="Группа 43"/>
            <p:cNvGrpSpPr/>
            <p:nvPr/>
          </p:nvGrpSpPr>
          <p:grpSpPr>
            <a:xfrm>
              <a:off x="676152" y="627916"/>
              <a:ext cx="7512699" cy="5417761"/>
              <a:chOff x="676152" y="627916"/>
              <a:chExt cx="7512699" cy="541776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627916"/>
                <a:ext cx="7512699" cy="5417761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5400" dirty="0" smtClean="0">
                    <a:solidFill>
                      <a:srgbClr val="1E2F1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Самый</a:t>
                </a:r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493337" y="1380386"/>
              <a:ext cx="6038448" cy="4003711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ctr"/>
              <a:endParaRPr lang="ru-RU" sz="2000" dirty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2" name="Picture 2" descr="C:\Users\Admin\Desktop\лого.jpg"/>
          <p:cNvPicPr>
            <a:picLocks noChangeAspect="1" noChangeArrowheads="1"/>
          </p:cNvPicPr>
          <p:nvPr/>
        </p:nvPicPr>
        <p:blipFill>
          <a:blip r:embed="rId4"/>
          <a:srcRect l="3980" t="4055" r="4924" b="2676"/>
          <a:stretch>
            <a:fillRect/>
          </a:stretch>
        </p:blipFill>
        <p:spPr bwMode="auto">
          <a:xfrm>
            <a:off x="0" y="0"/>
            <a:ext cx="150330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643306" y="1714488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14546" y="1714488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5"/>
              </a:rPr>
              <a:t/>
            </a:r>
            <a:br>
              <a:rPr lang="ru-RU" sz="2800" dirty="0" smtClean="0">
                <a:hlinkClick r:id="rId5"/>
              </a:rPr>
            </a:br>
            <a:endParaRPr lang="ru-RU" dirty="0"/>
          </a:p>
        </p:txBody>
      </p:sp>
      <p:pic>
        <p:nvPicPr>
          <p:cNvPr id="14" name="Picture 2" descr="http://kcdod.khb.ru/files/documents/9212_tihonya_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4289" r="9223" b="14197"/>
          <a:stretch/>
        </p:blipFill>
        <p:spPr bwMode="auto">
          <a:xfrm>
            <a:off x="-142908" y="4149080"/>
            <a:ext cx="1742762" cy="25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kcdod.khb.ru/files/documents/9220_shalun_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5016"/>
          <a:stretch/>
        </p:blipFill>
        <p:spPr bwMode="auto">
          <a:xfrm rot="1318341" flipH="1">
            <a:off x="7815167" y="3574169"/>
            <a:ext cx="1500199" cy="31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180264" y="1289217"/>
            <a:ext cx="712512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у обучающихся системы ценностных отношений к природе родного края, её животному и растительному миру, развитие внутренней потребности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любви к природе и, как следствие, бережного отношения к ней.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обучающимся знания об окружающей их Природе;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познакомить с разнообразием животного и растительного мира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Зейского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показать неповторимость, величие, силу и красоту Амурской Природы;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способствовать развитию понимания неразделимого единства человека и Природы;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помочь осознать необходимость сохранения, охраны и спасения Природы для выживания на земле самого Человека;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расширить общий кругозор, способствовать развитию творческих способностей;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помочь самоопределиться в построении взаимоотношений с Природой и окружающим его  миром;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разработать и внедрить в учебно-воспитательный процесс общеобразовательных организаций новые инновационные инструментарии, формы, методы, подходы и приёмы, способные сформировать чувство любви, разносторонне-ценностное, бережное и уважительное отношение к Природе;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способствовать воспитанию потребности принимать активное участие в природоохранной и экологической деятельности.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89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142853"/>
            <a:ext cx="7429552" cy="7143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Слёт  «</a:t>
            </a:r>
            <a:r>
              <a:rPr lang="ru-RU" sz="2800" b="1" dirty="0" err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2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Подзаголовок 4"/>
          <p:cNvGrpSpPr>
            <a:grpSpLocks noGrp="1"/>
          </p:cNvGrpSpPr>
          <p:nvPr/>
        </p:nvGrpSpPr>
        <p:grpSpPr>
          <a:xfrm>
            <a:off x="142844" y="714356"/>
            <a:ext cx="8858250" cy="6000751"/>
            <a:chOff x="676152" y="627916"/>
            <a:chExt cx="7633844" cy="5540871"/>
          </a:xfrm>
        </p:grpSpPr>
        <p:grpSp>
          <p:nvGrpSpPr>
            <p:cNvPr id="4" name="Группа 43"/>
            <p:cNvGrpSpPr/>
            <p:nvPr/>
          </p:nvGrpSpPr>
          <p:grpSpPr>
            <a:xfrm>
              <a:off x="676152" y="627916"/>
              <a:ext cx="7633844" cy="5540871"/>
              <a:chOff x="676152" y="627916"/>
              <a:chExt cx="7633844" cy="554087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152" y="627916"/>
                <a:ext cx="7633844" cy="5540871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663908" y="1603948"/>
                <a:ext cx="5660898" cy="356765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5400" dirty="0" smtClean="0">
                    <a:solidFill>
                      <a:srgbClr val="1E2F1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Самый</a:t>
                </a:r>
                <a:endParaRPr lang="ru-RU" sz="5400" dirty="0">
                  <a:solidFill>
                    <a:srgbClr val="1E2F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493337" y="1380386"/>
              <a:ext cx="6038448" cy="4003711"/>
            </a:xfrm>
            <a:prstGeom prst="rect">
              <a:avLst/>
            </a:prstGeom>
            <a:solidFill>
              <a:srgbClr val="EDFDC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ctr"/>
              <a:endParaRPr lang="ru-RU" sz="2000" dirty="0">
                <a:solidFill>
                  <a:srgbClr val="1E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2" name="Picture 2" descr="C:\Users\Admin\Desktop\лого.jpg"/>
          <p:cNvPicPr>
            <a:picLocks noChangeAspect="1" noChangeArrowheads="1"/>
          </p:cNvPicPr>
          <p:nvPr/>
        </p:nvPicPr>
        <p:blipFill>
          <a:blip r:embed="rId4"/>
          <a:srcRect l="3980" t="4055" r="4924" b="2676"/>
          <a:stretch>
            <a:fillRect/>
          </a:stretch>
        </p:blipFill>
        <p:spPr bwMode="auto">
          <a:xfrm>
            <a:off x="0" y="0"/>
            <a:ext cx="1639968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214810" y="1928802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hlinkClick r:id="rId5"/>
              </a:rPr>
              <a:t/>
            </a:r>
            <a:br>
              <a:rPr lang="ru-RU" sz="2800" dirty="0" smtClean="0">
                <a:hlinkClick r:id="rId5"/>
              </a:rPr>
            </a:b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57290" y="1500174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План проведения слёта: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Торжественное посвящение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 со сказочными  героями –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защите окружающей среды.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дмин\Desktop\эколята.jpg"/>
          <p:cNvPicPr>
            <a:picLocks noChangeAspect="1" noChangeArrowheads="1"/>
          </p:cNvPicPr>
          <p:nvPr/>
        </p:nvPicPr>
        <p:blipFill>
          <a:blip r:embed="rId6" cstate="print"/>
          <a:srcRect l="3636"/>
          <a:stretch>
            <a:fillRect/>
          </a:stretch>
        </p:blipFill>
        <p:spPr bwMode="auto">
          <a:xfrm>
            <a:off x="142844" y="3071810"/>
            <a:ext cx="3786214" cy="3646623"/>
          </a:xfrm>
          <a:prstGeom prst="rect">
            <a:avLst/>
          </a:prstGeom>
          <a:noFill/>
        </p:spPr>
      </p:pic>
      <p:pic>
        <p:nvPicPr>
          <p:cNvPr id="2052" name="Picture 4" descr="C:\Users\Админ\Desktop\Клят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3071810"/>
            <a:ext cx="4885069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C:\Users\Админ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7636"/>
          </a:xfrm>
          <a:prstGeom prst="rect">
            <a:avLst/>
          </a:prstGeom>
          <a:noFill/>
        </p:spPr>
      </p:pic>
      <p:pic>
        <p:nvPicPr>
          <p:cNvPr id="3073" name="Picture 1" descr="C:\Users\Админ\Desktop\Гражданственность\фото для презентации\IMG_20190924_152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86280" cy="3214710"/>
          </a:xfrm>
          <a:prstGeom prst="rect">
            <a:avLst/>
          </a:prstGeom>
          <a:noFill/>
        </p:spPr>
      </p:pic>
      <p:pic>
        <p:nvPicPr>
          <p:cNvPr id="3074" name="Picture 2" descr="C:\Users\Админ\Desktop\Гражданственность\фото для презентации\IMG_20190924_152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4357718" cy="3268289"/>
          </a:xfrm>
          <a:prstGeom prst="rect">
            <a:avLst/>
          </a:prstGeom>
          <a:noFill/>
        </p:spPr>
      </p:pic>
      <p:pic>
        <p:nvPicPr>
          <p:cNvPr id="3075" name="Picture 3" descr="D:\Эколята\Фото\IMG_20190924_151849.jpg"/>
          <p:cNvPicPr>
            <a:picLocks noChangeAspect="1" noChangeArrowheads="1"/>
          </p:cNvPicPr>
          <p:nvPr/>
        </p:nvPicPr>
        <p:blipFill>
          <a:blip r:embed="rId5" cstate="print"/>
          <a:srcRect l="28157" t="32765" r="17319" b="9895"/>
          <a:stretch>
            <a:fillRect/>
          </a:stretch>
        </p:blipFill>
        <p:spPr bwMode="auto">
          <a:xfrm>
            <a:off x="142844" y="3429000"/>
            <a:ext cx="4075793" cy="3214710"/>
          </a:xfrm>
          <a:prstGeom prst="rect">
            <a:avLst/>
          </a:prstGeom>
          <a:noFill/>
        </p:spPr>
      </p:pic>
      <p:pic>
        <p:nvPicPr>
          <p:cNvPr id="3077" name="Picture 5" descr="D:\Эколята\Фото\IMG_20190924_154252.jpg"/>
          <p:cNvPicPr>
            <a:picLocks noChangeAspect="1" noChangeArrowheads="1"/>
          </p:cNvPicPr>
          <p:nvPr/>
        </p:nvPicPr>
        <p:blipFill>
          <a:blip r:embed="rId6" cstate="print"/>
          <a:srcRect l="5118" t="26621" r="3495" b="11943"/>
          <a:stretch>
            <a:fillRect/>
          </a:stretch>
        </p:blipFill>
        <p:spPr bwMode="auto">
          <a:xfrm>
            <a:off x="4214746" y="4000504"/>
            <a:ext cx="4929254" cy="266806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500562" y="142852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756</Words>
  <Application>Microsoft Office PowerPoint</Application>
  <PresentationFormat>Экран (4:3)</PresentationFormat>
  <Paragraphs>101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Times New Roman</vt:lpstr>
      <vt:lpstr>Тема Office</vt:lpstr>
      <vt:lpstr>Воспитание патриотизма и гражданственности через экологическое образование </vt:lpstr>
      <vt:lpstr>Презентация PowerPoint</vt:lpstr>
      <vt:lpstr>Организаторы, руководители и создатели проекта </vt:lpstr>
      <vt:lpstr>Символика, гимн и песня  защитников природы</vt:lpstr>
      <vt:lpstr>«Эколята – защитники природы»</vt:lpstr>
      <vt:lpstr>Презентация PowerPoint</vt:lpstr>
      <vt:lpstr>Цель и задачи проекта</vt:lpstr>
      <vt:lpstr>Слёт  «Эколят»</vt:lpstr>
      <vt:lpstr>Презентация PowerPoint</vt:lpstr>
      <vt:lpstr>Презентация PowerPoint</vt:lpstr>
      <vt:lpstr>Организация и проведение экологических акций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92</cp:revision>
  <dcterms:created xsi:type="dcterms:W3CDTF">2020-01-23T04:38:10Z</dcterms:created>
  <dcterms:modified xsi:type="dcterms:W3CDTF">2020-01-29T22:56:34Z</dcterms:modified>
</cp:coreProperties>
</file>