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3" r:id="rId2"/>
  </p:sldMasterIdLst>
  <p:notesMasterIdLst>
    <p:notesMasterId r:id="rId40"/>
  </p:notesMasterIdLst>
  <p:sldIdLst>
    <p:sldId id="256" r:id="rId3"/>
    <p:sldId id="257" r:id="rId4"/>
    <p:sldId id="258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59" r:id="rId13"/>
    <p:sldId id="268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94" r:id="rId34"/>
    <p:sldId id="289" r:id="rId35"/>
    <p:sldId id="291" r:id="rId36"/>
    <p:sldId id="292" r:id="rId37"/>
    <p:sldId id="293" r:id="rId38"/>
    <p:sldId id="290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FE60B-E55E-46ED-923F-6819ACDF34B3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A9FE-7879-4435-A9AB-5C7069C55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0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A9FE-7879-4435-A9AB-5C7069C557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5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E35F5C-5566-436A-B14A-0BE079AA03AC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277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9F5C7-1BE7-49A4-93EB-EA567344AB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95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40AB3-61E1-47ED-B55C-34C33ABCC9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5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35BF38-E281-4046-B09B-9EDB06EB65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487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6A20376-2811-462F-BF93-5986619A25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79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7A30C70-A4A6-4FC0-BEC5-CCFD089EDE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41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7AE1ADC-37CF-4FFC-89BA-606DAA275E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8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9A78A-41DB-4712-B084-E7BDAC19B4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7855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120C7-BC23-47DD-A32F-1A4712507B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482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CCBC6-BDEE-4377-AF0F-19E4255E58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61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82A95-2BDC-40C1-8C81-509DDC9B0D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4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E5689-F66D-4EDE-A88F-4EF003274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404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E9E7D-AFD5-4277-BFC5-00472EAA06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92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A431-13CA-4671-89B6-AAF400B799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101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C0636-8C6D-41EA-9A94-1D43B31D56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8439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5584-BC09-4734-9814-4BC61F4F8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173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9CA37-5307-49F5-A5E4-943A22712A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72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222F4-1374-4FAB-BBA2-3D00EAB780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17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16758-F303-4CA9-8894-8951A5C45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306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EB3D3-689E-4DF7-B4FF-53170DFDC6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85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C05B5-13C7-4F2A-9675-13C8126AA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16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A1E2C-30D1-4224-BA52-86D39E07A5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86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7C59B-2A0A-48B9-B101-5A549A10B3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65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31B38-3C0A-48DE-93A4-AFA0DAC1BA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99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2AB5-62F3-43E7-BF11-8166716CB1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60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AE70C-3BF8-4BC6-90EA-12971A8645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6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45643F4-7710-4CE9-8980-6ACBA5937A7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5" r:id="rId12"/>
    <p:sldLayoutId id="2147483696" r:id="rId13"/>
    <p:sldLayoutId id="2147483697" r:id="rId14"/>
    <p:sldLayoutId id="214748369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563FFD8-BD8E-4826-A191-5D3C42FAEE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305800" cy="2127250"/>
          </a:xfrm>
        </p:spPr>
        <p:txBody>
          <a:bodyPr/>
          <a:lstStyle/>
          <a:p>
            <a:r>
              <a:rPr lang="ru-RU" alt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 перспективы </a:t>
            </a:r>
            <a:br>
              <a:rPr lang="ru-RU" alt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системы образования          г. Зеи в контексте стратегических ориентиров</a:t>
            </a:r>
            <a:endParaRPr lang="ru-RU" alt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7010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b="1" dirty="0"/>
              <a:t>Выступление начальника отдела образования администрации города Зеи </a:t>
            </a:r>
          </a:p>
          <a:p>
            <a:pPr>
              <a:lnSpc>
                <a:spcPct val="90000"/>
              </a:lnSpc>
            </a:pPr>
            <a:r>
              <a:rPr lang="ru-RU" altLang="ru-RU" sz="1800" b="1" dirty="0"/>
              <a:t>О.В. Максимишиной </a:t>
            </a:r>
          </a:p>
          <a:p>
            <a:pPr>
              <a:lnSpc>
                <a:spcPct val="90000"/>
              </a:lnSpc>
            </a:pPr>
            <a:r>
              <a:rPr lang="ru-RU" altLang="ru-RU" sz="1800" b="1" dirty="0"/>
              <a:t>на августовской педагогической конференции</a:t>
            </a:r>
            <a:r>
              <a:rPr lang="ru-RU" altLang="ru-RU" sz="2100" b="1" dirty="0"/>
              <a:t> </a:t>
            </a:r>
          </a:p>
          <a:p>
            <a:pPr>
              <a:lnSpc>
                <a:spcPct val="90000"/>
              </a:lnSpc>
            </a:pPr>
            <a:endParaRPr lang="ru-RU" altLang="ru-RU" sz="1200" b="1" dirty="0" smtClean="0"/>
          </a:p>
          <a:p>
            <a:pPr>
              <a:lnSpc>
                <a:spcPct val="90000"/>
              </a:lnSpc>
            </a:pPr>
            <a:r>
              <a:rPr lang="ru-RU" altLang="ru-RU" sz="1200" b="1" dirty="0" smtClean="0"/>
              <a:t>29 </a:t>
            </a:r>
            <a:r>
              <a:rPr lang="ru-RU" altLang="ru-RU" sz="1200" b="1" dirty="0"/>
              <a:t>августа 2019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E35F5C-5566-436A-B14A-0BE079AA03AC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Общее образование</a:t>
            </a:r>
          </a:p>
        </p:txBody>
      </p:sp>
      <p:graphicFrame>
        <p:nvGraphicFramePr>
          <p:cNvPr id="58373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4249704"/>
              </p:ext>
            </p:extLst>
          </p:nvPr>
        </p:nvGraphicFramePr>
        <p:xfrm>
          <a:off x="1143000" y="1524000"/>
          <a:ext cx="73914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0" name="Chart" r:id="rId3" imgW="8229600" imgH="3047932" progId="MSGraph.Chart.8">
                  <p:embed followColorScheme="full"/>
                </p:oleObj>
              </mc:Choice>
              <mc:Fallback>
                <p:oleObj name="Chart" r:id="rId3" imgW="8229600" imgH="3047932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7391400" cy="27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1" name="Object 1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38200" y="3963988"/>
          <a:ext cx="7772400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1" name="Диаграмма" r:id="rId5" imgW="4038735" imgH="2190642" progId="MSGraph.Chart.8">
                  <p:embed followColorScheme="full"/>
                </p:oleObj>
              </mc:Choice>
              <mc:Fallback>
                <p:oleObj name="Диаграмма" r:id="rId5" imgW="4038735" imgH="2190642" progId="MSGraph.Chart.8">
                  <p:embed followColorScheme="full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3988"/>
                        <a:ext cx="7772400" cy="289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743200" y="1524000"/>
            <a:ext cx="295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Количество обучающихся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2819400" y="3733800"/>
            <a:ext cx="260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Качество образования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0376-2811-462F-BF93-5986619A254E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Система оценки качества образования: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ru-RU" altLang="ru-RU" dirty="0" smtClean="0"/>
              <a:t>Обследование </a:t>
            </a:r>
            <a:r>
              <a:rPr lang="ru-RU" altLang="ru-RU" dirty="0"/>
              <a:t>образовательных достижений обучающихся</a:t>
            </a:r>
          </a:p>
          <a:p>
            <a:endParaRPr lang="ru-RU" altLang="ru-RU" sz="1600" dirty="0"/>
          </a:p>
          <a:p>
            <a:r>
              <a:rPr lang="ru-RU" altLang="ru-RU" dirty="0" smtClean="0"/>
              <a:t>Всероссийские </a:t>
            </a:r>
            <a:r>
              <a:rPr lang="ru-RU" altLang="ru-RU" dirty="0"/>
              <a:t>проверочные работы</a:t>
            </a:r>
          </a:p>
          <a:p>
            <a:endParaRPr lang="ru-RU" altLang="ru-RU" sz="1600" dirty="0"/>
          </a:p>
          <a:p>
            <a:r>
              <a:rPr lang="ru-RU" altLang="ru-RU" dirty="0"/>
              <a:t>ОГЭ</a:t>
            </a:r>
          </a:p>
          <a:p>
            <a:endParaRPr lang="ru-RU" altLang="ru-RU" sz="1600" dirty="0"/>
          </a:p>
          <a:p>
            <a:r>
              <a:rPr lang="ru-RU" altLang="ru-RU" dirty="0"/>
              <a:t>ЕГЭ</a:t>
            </a:r>
          </a:p>
          <a:p>
            <a:endParaRPr lang="ru-RU" altLang="ru-RU" sz="1600" dirty="0"/>
          </a:p>
          <a:p>
            <a:r>
              <a:rPr lang="ru-RU" altLang="ru-RU" dirty="0" smtClean="0"/>
              <a:t>Независимая </a:t>
            </a:r>
            <a:r>
              <a:rPr lang="ru-RU" altLang="ru-RU" dirty="0"/>
              <a:t>оценка качества образования, проводимая Общественным советом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46" name="Group 1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018143"/>
              </p:ext>
            </p:extLst>
          </p:nvPr>
        </p:nvGraphicFramePr>
        <p:xfrm>
          <a:off x="457200" y="304800"/>
          <a:ext cx="8229600" cy="62607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136874183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807701440"/>
                    </a:ext>
                  </a:extLst>
                </a:gridCol>
              </a:tblGrid>
              <a:tr h="5667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выпускников освоивших программы среднего общего образования в 2019 году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15949"/>
                  </a:ext>
                </a:extLst>
              </a:tr>
              <a:tr h="5667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163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642265"/>
                  </a:ext>
                </a:extLst>
              </a:tr>
              <a:tr h="5667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выпускников получивших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медаль «За особые успехи в обучении»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799961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 год – 16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 год – 8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1921406"/>
                  </a:ext>
                </a:extLst>
              </a:tr>
              <a:tr h="5651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100 баллов по ЕГЭ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5263378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 год – 1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 год –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(МОБУ СОШ № 4)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229255"/>
                  </a:ext>
                </a:extLst>
              </a:tr>
              <a:tr h="5667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90 баллов и выше по ЕГЭ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963681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 год – 18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 год – 5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(МОБУ СОШ № 4,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СОШ № 5)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054542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17" name="Group 105"/>
          <p:cNvGraphicFramePr>
            <a:graphicFrameLocks noGrp="1"/>
          </p:cNvGraphicFramePr>
          <p:nvPr>
            <p:ph idx="1"/>
          </p:nvPr>
        </p:nvGraphicFramePr>
        <p:xfrm>
          <a:off x="533400" y="457200"/>
          <a:ext cx="8077200" cy="5943602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114564964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348282787"/>
                    </a:ext>
                  </a:extLst>
                </a:gridCol>
              </a:tblGrid>
              <a:tr h="9779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выпускников освоивших программы основного общего образования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240283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 год – 252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 год – 293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7682155"/>
                  </a:ext>
                </a:extLst>
              </a:tr>
              <a:tr h="7524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Допущены к итоговой аттестации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483247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 год – 252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 год – 288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3659697"/>
                  </a:ext>
                </a:extLst>
              </a:tr>
              <a:tr h="9794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Получили аттестат за курс основного общего образования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76632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 год – 230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 год – 264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978324"/>
                  </a:ext>
                </a:extLst>
              </a:tr>
              <a:tr h="8270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Получили аттестат с отличием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8125942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 год – 6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 год – 14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608787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Олимпиада школьников</a:t>
            </a:r>
          </a:p>
        </p:txBody>
      </p:sp>
      <p:graphicFrame>
        <p:nvGraphicFramePr>
          <p:cNvPr id="71317" name="Group 66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5085600"/>
        </p:xfrm>
        <a:graphic>
          <a:graphicData uri="http://schemas.openxmlformats.org/drawingml/2006/table">
            <a:tbl>
              <a:tblPr/>
              <a:tblGrid>
                <a:gridCol w="2708275">
                  <a:extLst>
                    <a:ext uri="{9D8B030D-6E8A-4147-A177-3AD203B41FA5}">
                      <a16:colId xmlns:a16="http://schemas.microsoft.com/office/drawing/2014/main" xmlns="" val="3375996316"/>
                    </a:ext>
                  </a:extLst>
                </a:gridCol>
                <a:gridCol w="1893888">
                  <a:extLst>
                    <a:ext uri="{9D8B030D-6E8A-4147-A177-3AD203B41FA5}">
                      <a16:colId xmlns:a16="http://schemas.microsoft.com/office/drawing/2014/main" xmlns="" val="85844051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xmlns="" val="382233128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xmlns="" val="3604587620"/>
                    </a:ext>
                  </a:extLst>
                </a:gridCol>
              </a:tblGrid>
              <a:tr h="3778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Предмет 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участников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+,-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4319797"/>
                  </a:ext>
                </a:extLst>
              </a:tr>
              <a:tr h="377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2017/2018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2018/2019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2423684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3326651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861628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Английский язык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+10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7715571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-7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0268473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Физика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6449581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1825671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Право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110240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+6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8479680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3817688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Астрономия 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098624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Олимпиада школьников</a:t>
            </a:r>
          </a:p>
        </p:txBody>
      </p:sp>
      <p:graphicFrame>
        <p:nvGraphicFramePr>
          <p:cNvPr id="74820" name="Group 6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5085600"/>
        </p:xfrm>
        <a:graphic>
          <a:graphicData uri="http://schemas.openxmlformats.org/drawingml/2006/table">
            <a:tbl>
              <a:tblPr/>
              <a:tblGrid>
                <a:gridCol w="2708275">
                  <a:extLst>
                    <a:ext uri="{9D8B030D-6E8A-4147-A177-3AD203B41FA5}">
                      <a16:colId xmlns:a16="http://schemas.microsoft.com/office/drawing/2014/main" xmlns="" val="3500969231"/>
                    </a:ext>
                  </a:extLst>
                </a:gridCol>
                <a:gridCol w="1893888">
                  <a:extLst>
                    <a:ext uri="{9D8B030D-6E8A-4147-A177-3AD203B41FA5}">
                      <a16:colId xmlns:a16="http://schemas.microsoft.com/office/drawing/2014/main" xmlns="" val="2751202072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xmlns="" val="4049737687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xmlns="" val="3707056382"/>
                    </a:ext>
                  </a:extLst>
                </a:gridCol>
              </a:tblGrid>
              <a:tr h="3778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Предмет 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участников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+,-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9892184"/>
                  </a:ext>
                </a:extLst>
              </a:tr>
              <a:tr h="377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2017/2018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2018/2019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2378156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5903381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Химия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1756422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Экология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7364839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ОБЖ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1419398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Экономика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3527050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Технология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7129304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Искусство (МХК)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8561174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-23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6434808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Физкультура 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3823050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0000" marR="90000" marT="46800" marB="46800" anchor="b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682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-58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232608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Олимпиада школьников </a:t>
            </a:r>
            <a:br>
              <a:rPr lang="ru-RU" altLang="ru-RU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(результаты регионального этапа)</a:t>
            </a:r>
          </a:p>
        </p:txBody>
      </p:sp>
      <p:graphicFrame>
        <p:nvGraphicFramePr>
          <p:cNvPr id="76021" name="Group 24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876872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170106604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105377263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576402696"/>
                    </a:ext>
                  </a:extLst>
                </a:gridCol>
              </a:tblGrid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участников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предметов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1555211"/>
                  </a:ext>
                </a:extLst>
              </a:tr>
              <a:tr h="333375">
                <a:tc row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 чел.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1. Право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223593"/>
                  </a:ext>
                </a:extLst>
              </a:tr>
              <a:tr h="41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ФИЗИКА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ПОБЕДИТЕЛЬ – обучающийся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 класса МОБУ Лицей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2463566"/>
                  </a:ext>
                </a:extLst>
              </a:tr>
              <a:tr h="35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3. История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356386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4. Обществознание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678943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5. География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363356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6. Астрономия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1133505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7. Русский язык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49243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8. Информатика и ИКТ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7620503"/>
                  </a:ext>
                </a:extLst>
              </a:tr>
              <a:tr h="412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9.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ФИЗКУЛЬТУРА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ПОБЕДИТЕЛЬ – обучающийся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 класса МОАУ СОШ№ 1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5286386"/>
                  </a:ext>
                </a:extLst>
              </a:tr>
              <a:tr h="41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ЛИТЕРАТУРА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ПОБЕДИТЕЛЬ – обучающийся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 класса МОАУ СОШ№ 1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384892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905" name="Group 8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64870712"/>
              </p:ext>
            </p:extLst>
          </p:nvPr>
        </p:nvGraphicFramePr>
        <p:xfrm>
          <a:off x="457200" y="1600200"/>
          <a:ext cx="8458200" cy="4694113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xmlns="" val="4285138068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xmlns="" val="1268661215"/>
                    </a:ext>
                  </a:extLst>
                </a:gridCol>
                <a:gridCol w="2097088">
                  <a:extLst>
                    <a:ext uri="{9D8B030D-6E8A-4147-A177-3AD203B41FA5}">
                      <a16:colId xmlns:a16="http://schemas.microsoft.com/office/drawing/2014/main" xmlns="" val="4026454564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xmlns="" val="515501912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xmlns="" val="69231214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ОО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Профиль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Предмет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Кол-во участников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Результат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7541162"/>
                  </a:ext>
                </a:extLst>
              </a:tr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МОАУ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СОШ № 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Социально-экономический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Обществознание экономика и право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 победителя и 3 призера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2453655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Лицей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Физико-математический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Математика физика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 призера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5910225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СОШ № 4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Социально-экономический и технологический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География, экономика, математика, физика, химия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 победителя и 4 призера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8232007"/>
                  </a:ext>
                </a:extLst>
              </a:tr>
              <a:tr h="1169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СОШ № 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Социально-экономический, химико-биологический, инженерный, социально-гуманитарный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Обществознание, право, экономика, история, русский язык, физика, химия, биология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 победителя и 4 призера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260344"/>
                  </a:ext>
                </a:extLst>
              </a:tr>
            </a:tbl>
          </a:graphicData>
        </a:graphic>
      </p:graphicFrame>
      <p:sp>
        <p:nvSpPr>
          <p:cNvPr id="77908" name="Rectangle 8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Анализ участия в олимпиаде обучающихся 10-11 классов профильных классов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C70-A4A6-4FC0-BEC5-CCFD089EDE8A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Дополнительное образование</a:t>
            </a:r>
          </a:p>
        </p:txBody>
      </p:sp>
      <p:graphicFrame>
        <p:nvGraphicFramePr>
          <p:cNvPr id="81152" name="Group 2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199542"/>
              </p:ext>
            </p:extLst>
          </p:nvPr>
        </p:nvGraphicFramePr>
        <p:xfrm>
          <a:off x="457200" y="1600200"/>
          <a:ext cx="8458200" cy="5163255"/>
        </p:xfrm>
        <a:graphic>
          <a:graphicData uri="http://schemas.openxmlformats.org/drawingml/2006/table">
            <a:tbl>
              <a:tblPr/>
              <a:tblGrid>
                <a:gridCol w="1692275">
                  <a:extLst>
                    <a:ext uri="{9D8B030D-6E8A-4147-A177-3AD203B41FA5}">
                      <a16:colId xmlns:a16="http://schemas.microsoft.com/office/drawing/2014/main" xmlns="" val="459698071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xmlns="" val="32240971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4037320032"/>
                    </a:ext>
                  </a:extLst>
                </a:gridCol>
                <a:gridCol w="1776413">
                  <a:extLst>
                    <a:ext uri="{9D8B030D-6E8A-4147-A177-3AD203B41FA5}">
                      <a16:colId xmlns:a16="http://schemas.microsoft.com/office/drawing/2014/main" xmlns="" val="2864449570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xmlns="" val="3926583452"/>
                    </a:ext>
                  </a:extLst>
                </a:gridCol>
              </a:tblGrid>
              <a:tr h="5667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ОО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объединений/групп в школе: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Фактическое количество детей, занимающихся в объединениях </a:t>
                      </a:r>
                      <a:r>
                        <a:rPr kumimoji="0" lang="ru-RU" alt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допобразования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и внеурочной деятельности в школе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463982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2017/2018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2018/2019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2017/2018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2018/2019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553878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МОАУ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СОШ № 1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41/116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76/130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464/82,5%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462/81%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1513230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ЦО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44/90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37/87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304/58%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436/85%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1084589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Лицей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42/42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34/58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266/51%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449/85,4%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778201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СОШ № 4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46/110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48/131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696/100%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734/100%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1424108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СОШ № 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48/117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55/128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592/92%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615/94%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604338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221/475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250/534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2322/80%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2696/90%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334133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Дополнительное образование</a:t>
            </a:r>
          </a:p>
        </p:txBody>
      </p:sp>
      <p:graphicFrame>
        <p:nvGraphicFramePr>
          <p:cNvPr id="83089" name="Group 1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334079"/>
              </p:ext>
            </p:extLst>
          </p:nvPr>
        </p:nvGraphicFramePr>
        <p:xfrm>
          <a:off x="304800" y="1676400"/>
          <a:ext cx="8686800" cy="4933509"/>
        </p:xfrm>
        <a:graphic>
          <a:graphicData uri="http://schemas.openxmlformats.org/drawingml/2006/table">
            <a:tbl>
              <a:tblPr/>
              <a:tblGrid>
                <a:gridCol w="1736725">
                  <a:extLst>
                    <a:ext uri="{9D8B030D-6E8A-4147-A177-3AD203B41FA5}">
                      <a16:colId xmlns:a16="http://schemas.microsoft.com/office/drawing/2014/main" xmlns="" val="1998962895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xmlns="" val="3111107951"/>
                    </a:ext>
                  </a:extLst>
                </a:gridCol>
                <a:gridCol w="1566863">
                  <a:extLst>
                    <a:ext uri="{9D8B030D-6E8A-4147-A177-3AD203B41FA5}">
                      <a16:colId xmlns:a16="http://schemas.microsoft.com/office/drawing/2014/main" xmlns="" val="2289139294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xmlns="" val="207838611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xmlns="" val="2184314175"/>
                    </a:ext>
                  </a:extLst>
                </a:gridCol>
              </a:tblGrid>
              <a:tr h="9064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ОДО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2017-2018 учебный год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2018-2019 учебный год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1600975"/>
                  </a:ext>
                </a:extLst>
              </a:tr>
              <a:tr h="906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объединений/групп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человек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объединений/групп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человек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10855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МБО ДО ДДТ «Ровесник»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17/47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538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22/62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558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0194812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МБОУ ДО ДЮСШ № 2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5/70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781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5/73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835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9408044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22/117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1319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27/135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1393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315710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0636-8C6D-41EA-9A94-1D43B31D568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Направления дополнительного образования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4997" name="Диаграмма 1"/>
          <p:cNvGraphicFramePr>
            <a:graphicFrameLocks/>
          </p:cNvGraphicFramePr>
          <p:nvPr/>
        </p:nvGraphicFramePr>
        <p:xfrm>
          <a:off x="304800" y="1524000"/>
          <a:ext cx="86693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9" name="Диаграмма" r:id="rId3" imgW="4991167" imgH="2857454" progId="Excel.Chart.8">
                  <p:embed/>
                </p:oleObj>
              </mc:Choice>
              <mc:Fallback>
                <p:oleObj name="Диаграмма" r:id="rId3" imgW="4991167" imgH="2857454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669338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C59B-2A0A-48B9-B101-5A549A10B335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332" name="Group 196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686800" cy="638677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61546152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3154464248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xmlns="" val="2314449355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xmlns="" val="107988279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xmlns="" val="153089624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714856957"/>
                    </a:ext>
                  </a:extLst>
                </a:gridCol>
              </a:tblGrid>
              <a:tr h="566738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Интенсивность занятий в объединениях дополнительного образования и внеурочной деятельности на базе различных организаций города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 2018-2019 учебном году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3810092"/>
                  </a:ext>
                </a:extLst>
              </a:tr>
              <a:tr h="5667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ОО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обучающихся, занимающихся в объединениях дополнительного образования и внеурочной деятельности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1261039"/>
                  </a:ext>
                </a:extLst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ВСЕГО, чел.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 1 объединении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 2 объединениях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 3 объединениях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 4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объединениях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и более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2557950"/>
                  </a:ext>
                </a:extLst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МОАУ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СОШ № 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482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7604247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ЦО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436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946053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Лицей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449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0811915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СОШ № 4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734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7246763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МОБУ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СОШ № 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615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281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893309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Конкурс «Лучшее учреждение дополнительного образования»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1 </a:t>
            </a:r>
            <a:r>
              <a:rPr lang="ru-RU" altLang="ru-RU" dirty="0"/>
              <a:t>место – </a:t>
            </a:r>
            <a:r>
              <a:rPr lang="ru-RU" altLang="ru-RU" b="1" dirty="0"/>
              <a:t>МБО ДО ДДТ «Ровесник» </a:t>
            </a:r>
          </a:p>
          <a:p>
            <a:endParaRPr lang="ru-RU" altLang="ru-RU" sz="1100" dirty="0" smtClean="0"/>
          </a:p>
          <a:p>
            <a:endParaRPr lang="ru-RU" altLang="ru-RU" sz="1100" dirty="0"/>
          </a:p>
          <a:p>
            <a:endParaRPr lang="ru-RU" altLang="ru-RU" sz="1100" dirty="0" smtClean="0"/>
          </a:p>
          <a:p>
            <a:endParaRPr lang="ru-RU" altLang="ru-RU" sz="1100" dirty="0" smtClean="0"/>
          </a:p>
          <a:p>
            <a:endParaRPr lang="ru-RU" altLang="ru-RU" sz="1100" dirty="0"/>
          </a:p>
          <a:p>
            <a:endParaRPr lang="ru-RU" altLang="ru-RU" sz="1100" dirty="0" smtClean="0"/>
          </a:p>
          <a:p>
            <a:endParaRPr lang="ru-RU" altLang="ru-RU" dirty="0" smtClean="0"/>
          </a:p>
          <a:p>
            <a:r>
              <a:rPr lang="ru-RU" altLang="ru-RU" dirty="0" smtClean="0"/>
              <a:t>2 </a:t>
            </a:r>
            <a:r>
              <a:rPr lang="ru-RU" altLang="ru-RU" dirty="0"/>
              <a:t>место – </a:t>
            </a:r>
            <a:r>
              <a:rPr lang="ru-RU" altLang="ru-RU" b="1" dirty="0"/>
              <a:t>МБОУ ДО ДЮСШ № 2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altLang="ru-RU" dirty="0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                          </a:t>
            </a:r>
            <a:r>
              <a:rPr lang="ru-RU" altLang="ru-RU" b="1" dirty="0"/>
              <a:t>МБУ ДО ДШИ г</a:t>
            </a:r>
            <a:r>
              <a:rPr lang="ru-RU" altLang="ru-RU" b="1" dirty="0" smtClean="0"/>
              <a:t>. Зеи</a:t>
            </a:r>
            <a:endParaRPr lang="ru-RU" alt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151538"/>
            <a:ext cx="4041998" cy="171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25" y="4572000"/>
            <a:ext cx="3387482" cy="205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835061"/>
            <a:ext cx="2841519" cy="184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438400"/>
            <a:ext cx="4038600" cy="205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4" name="Picture 6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2438401"/>
            <a:ext cx="4038600" cy="205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5" name="Picture 7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4648201"/>
            <a:ext cx="4038600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6" name="Picture 8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4648201"/>
            <a:ext cx="4038600" cy="2036762"/>
          </a:xfrm>
        </p:spPr>
      </p:pic>
      <p:pic>
        <p:nvPicPr>
          <p:cNvPr id="94219" name="Picture 1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52401"/>
            <a:ext cx="4038600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0" name="Picture 1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152401"/>
            <a:ext cx="4038600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BF38-E281-4046-B09B-9EDB06EB65A7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Обеспеченность кадрами</a:t>
            </a:r>
          </a:p>
        </p:txBody>
      </p:sp>
      <p:graphicFrame>
        <p:nvGraphicFramePr>
          <p:cNvPr id="96511" name="Group 25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19399"/>
              </p:ext>
            </p:extLst>
          </p:nvPr>
        </p:nvGraphicFramePr>
        <p:xfrm>
          <a:off x="457200" y="1600200"/>
          <a:ext cx="8458200" cy="493395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xmlns="" val="98430191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40718711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2134327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72167176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xmlns="" val="3061571962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xmlns="" val="139807564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4521452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81325975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148097205"/>
                    </a:ext>
                  </a:extLst>
                </a:gridCol>
              </a:tblGrid>
              <a:tr h="4000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Уком-плекто-ванность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Средний возраст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Педагогический стаж, %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5290115"/>
                  </a:ext>
                </a:extLst>
              </a:tr>
              <a:tr h="1133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Высшее%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Среднее%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до 2 лет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от 2 до 5 лет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от 5 до 20 лет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более 20 лет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5681697"/>
                  </a:ext>
                </a:extLst>
              </a:tr>
              <a:tr h="1133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ДОО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0869340"/>
                  </a:ext>
                </a:extLst>
              </a:tr>
              <a:tr h="1133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ОО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3066018"/>
                  </a:ext>
                </a:extLst>
              </a:tr>
              <a:tr h="1133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ОДО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733608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Повышение квалификации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Профессиональная переподготовка</a:t>
            </a:r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r>
              <a:rPr lang="ru-RU" altLang="ru-RU"/>
              <a:t>Курсы повышения квалификации: Амурский ИРО, дистанционно </a:t>
            </a:r>
            <a:r>
              <a:rPr lang="ru-RU" altLang="ru-RU" sz="2000"/>
              <a:t>(«Первое сентября», «Школа цифрового века», центры «Экстерн», «Фоксворд», ООО «Международные образовательные проекты», «Столичный учебный центр» и другие)</a:t>
            </a:r>
          </a:p>
          <a:p>
            <a:pPr>
              <a:lnSpc>
                <a:spcPct val="90000"/>
              </a:lnSpc>
            </a:pPr>
            <a:endParaRPr lang="ru-RU" altLang="ru-RU" sz="2000"/>
          </a:p>
          <a:p>
            <a:pPr>
              <a:lnSpc>
                <a:spcPct val="90000"/>
              </a:lnSpc>
            </a:pPr>
            <a:r>
              <a:rPr lang="ru-RU" altLang="ru-RU"/>
              <a:t>Вебинары </a:t>
            </a:r>
            <a:r>
              <a:rPr lang="ru-RU" altLang="ru-RU" sz="2000"/>
              <a:t>(издательств «Легион», «Дрофа», «Просвещение», «Учитель», «Вентана-граф» и другие)</a:t>
            </a:r>
          </a:p>
          <a:p>
            <a:pPr>
              <a:lnSpc>
                <a:spcPct val="90000"/>
              </a:lnSpc>
            </a:pPr>
            <a:endParaRPr lang="ru-RU" altLang="ru-RU" sz="2000"/>
          </a:p>
          <a:p>
            <a:pPr>
              <a:lnSpc>
                <a:spcPct val="90000"/>
              </a:lnSpc>
            </a:pPr>
            <a:r>
              <a:rPr lang="ru-RU" altLang="ru-RU"/>
              <a:t>Конкурсы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Конкурс на грант Главы города</a:t>
            </a:r>
          </a:p>
        </p:txBody>
      </p:sp>
      <p:pic>
        <p:nvPicPr>
          <p:cNvPr id="100366" name="Picture 14" descr="bb8d9c797c1b15d8ce15b95d59c559b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438" y="1600200"/>
            <a:ext cx="3284537" cy="21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15" descr="783163c24c9adb4618e76d3be210624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438" y="3941763"/>
            <a:ext cx="3284537" cy="21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8" name="Picture 16" descr="4c38d7881c2f91daa13a24564115766f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519363"/>
            <a:ext cx="40386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4191000" y="1524000"/>
            <a:ext cx="36306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/>
              <a:t>«Лучший педагог </a:t>
            </a:r>
          </a:p>
          <a:p>
            <a:pPr algn="ctr"/>
            <a:r>
              <a:rPr lang="ru-RU" altLang="ru-RU" dirty="0"/>
              <a:t>дополнительного образования»</a:t>
            </a:r>
          </a:p>
          <a:p>
            <a:pPr algn="ctr"/>
            <a:r>
              <a:rPr lang="ru-RU" altLang="ru-RU" b="1" dirty="0"/>
              <a:t>Кравец А.Н.</a:t>
            </a: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685800" y="6032500"/>
            <a:ext cx="37385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/>
              <a:t>«Лучший педагог </a:t>
            </a:r>
          </a:p>
          <a:p>
            <a:pPr algn="ctr"/>
            <a:r>
              <a:rPr lang="ru-RU" altLang="ru-RU" sz="1600"/>
              <a:t>общеобразовательной организации»</a:t>
            </a:r>
          </a:p>
          <a:p>
            <a:pPr algn="ctr"/>
            <a:r>
              <a:rPr lang="ru-RU" altLang="ru-RU" sz="1600" b="1"/>
              <a:t>Потапнева Т.А.</a:t>
            </a: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4152900" y="5181600"/>
            <a:ext cx="4991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«Лучший педагог </a:t>
            </a:r>
          </a:p>
          <a:p>
            <a:pPr algn="ctr"/>
            <a:r>
              <a:rPr lang="ru-RU" altLang="ru-RU"/>
              <a:t>дошкольной образовательной организации»</a:t>
            </a:r>
          </a:p>
          <a:p>
            <a:pPr algn="ctr"/>
            <a:r>
              <a:rPr lang="ru-RU" altLang="ru-RU" b="1"/>
              <a:t>Царигородцева В.С.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3886200" y="1447800"/>
            <a:ext cx="609600" cy="485775"/>
          </a:xfrm>
          <a:prstGeom prst="left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rot="2021404">
            <a:off x="685800" y="5791200"/>
            <a:ext cx="485775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0374" name="AutoShape 22"/>
          <p:cNvSpPr>
            <a:spLocks noChangeArrowheads="1"/>
          </p:cNvSpPr>
          <p:nvPr/>
        </p:nvSpPr>
        <p:spPr bwMode="auto">
          <a:xfrm>
            <a:off x="8229600" y="5029200"/>
            <a:ext cx="485775" cy="533400"/>
          </a:xfrm>
          <a:prstGeom prst="up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1ADC-37CF-4FFC-89BA-606DAA275E57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Конкурс на присуждение премий Лучшим учителям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941762"/>
            <a:ext cx="3200400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35" name="Picture 11" descr="IMG77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465263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6" name="Picture 12" descr="phpdkDd8n_Noi-lyubimye-rozy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516188"/>
            <a:ext cx="4038600" cy="26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5867400" y="5334000"/>
            <a:ext cx="194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Боднарюк М.И.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4267200" y="1600200"/>
            <a:ext cx="1757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Постных Л.В.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1447800" y="6342063"/>
            <a:ext cx="199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 err="1"/>
              <a:t>Плисякова</a:t>
            </a:r>
            <a:r>
              <a:rPr lang="ru-RU" altLang="ru-RU" b="1" dirty="0"/>
              <a:t> Н.Н.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1ADC-37CF-4FFC-89BA-606DAA275E57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Учитель года 2019</a:t>
            </a:r>
          </a:p>
        </p:txBody>
      </p:sp>
      <p:pic>
        <p:nvPicPr>
          <p:cNvPr id="106503" name="Picture 7" descr="123_7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057399"/>
            <a:ext cx="3398043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171699"/>
            <a:ext cx="445273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015456" y="5866603"/>
            <a:ext cx="280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/>
              <a:t>Пикалова О.В.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05B5-13C7-4F2A-9675-13C8126AAD74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Создание условий для обучения и воспитания</a:t>
            </a:r>
          </a:p>
        </p:txBody>
      </p:sp>
      <p:graphicFrame>
        <p:nvGraphicFramePr>
          <p:cNvPr id="110664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670725"/>
              </p:ext>
            </p:extLst>
          </p:nvPr>
        </p:nvGraphicFramePr>
        <p:xfrm>
          <a:off x="419100" y="1524000"/>
          <a:ext cx="8610600" cy="52124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593753324"/>
                    </a:ext>
                  </a:extLst>
                </a:gridCol>
                <a:gridCol w="2836863">
                  <a:extLst>
                    <a:ext uri="{9D8B030D-6E8A-4147-A177-3AD203B41FA5}">
                      <a16:colId xmlns:a16="http://schemas.microsoft.com/office/drawing/2014/main" xmlns="" val="3681899285"/>
                    </a:ext>
                  </a:extLst>
                </a:gridCol>
                <a:gridCol w="3335337">
                  <a:extLst>
                    <a:ext uri="{9D8B030D-6E8A-4147-A177-3AD203B41FA5}">
                      <a16:colId xmlns:a16="http://schemas.microsoft.com/office/drawing/2014/main" xmlns="" val="1153144502"/>
                    </a:ext>
                  </a:extLst>
                </a:gridCol>
              </a:tblGrid>
              <a:tr h="6858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выделенных из бюджета города средств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4253819"/>
                  </a:ext>
                </a:extLst>
              </a:tr>
              <a:tr h="51593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Антитеррористическая безопасность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Оборудование систем видеонаблюдения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2 185 101,00 рублей 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1342129"/>
                  </a:ext>
                </a:extLst>
              </a:tr>
              <a:tr h="515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Оборудование систем экстренного оповещения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821 087,32 рублей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6767649"/>
                  </a:ext>
                </a:extLst>
              </a:tr>
              <a:tr h="77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Обеспечение охраны ОО организациями вневедомственной охраны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1 350 500,00 рублей 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8499410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Пожарная безопасность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395 075,59 рублей 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3615639"/>
                  </a:ext>
                </a:extLst>
              </a:tr>
              <a:tr h="2065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Подготовка к отопительному периоду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Пневмогидравлическая промывка систем отопления, поверка и обследование приборов учета, замена циркуляционного насоса, трубопровода канализации, горячего, холодного водоснабжения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721 805,77 рублей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265989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1" name="Picture 101" descr="depositphotos_52463623-stock-photo-men-holding-jigsaw-puzzl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9144000" cy="606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942" name="Text Box 102"/>
          <p:cNvSpPr txBox="1">
            <a:spLocks noChangeArrowheads="1"/>
          </p:cNvSpPr>
          <p:nvPr/>
        </p:nvSpPr>
        <p:spPr bwMode="auto">
          <a:xfrm>
            <a:off x="1371600" y="2527300"/>
            <a:ext cx="21907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900" b="1" dirty="0"/>
              <a:t>МОАУ СОШ № 1</a:t>
            </a:r>
          </a:p>
          <a:p>
            <a:r>
              <a:rPr lang="ru-RU" altLang="ru-RU" sz="1900" b="1" dirty="0"/>
              <a:t>МОБУ ЦО</a:t>
            </a:r>
          </a:p>
          <a:p>
            <a:r>
              <a:rPr lang="ru-RU" altLang="ru-RU" sz="1900" b="1" dirty="0"/>
              <a:t>МОБУ Лицей</a:t>
            </a:r>
          </a:p>
          <a:p>
            <a:r>
              <a:rPr lang="ru-RU" altLang="ru-RU" sz="1900" b="1" dirty="0"/>
              <a:t>МОБУ СОШ № 4</a:t>
            </a:r>
          </a:p>
          <a:p>
            <a:r>
              <a:rPr lang="ru-RU" altLang="ru-RU" sz="1900" b="1" dirty="0"/>
              <a:t>МОБУ СОШ № 5</a:t>
            </a:r>
          </a:p>
        </p:txBody>
      </p:sp>
      <p:sp>
        <p:nvSpPr>
          <p:cNvPr id="35943" name="Text Box 103"/>
          <p:cNvSpPr txBox="1">
            <a:spLocks noChangeArrowheads="1"/>
          </p:cNvSpPr>
          <p:nvPr/>
        </p:nvSpPr>
        <p:spPr bwMode="auto">
          <a:xfrm>
            <a:off x="3962400" y="2362200"/>
            <a:ext cx="2819400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700" b="1"/>
              <a:t>МДОАУ д/с № 3</a:t>
            </a:r>
          </a:p>
          <a:p>
            <a:r>
              <a:rPr lang="ru-RU" altLang="ru-RU" sz="1700" b="1"/>
              <a:t>МДОБУ д/с № 4</a:t>
            </a:r>
          </a:p>
          <a:p>
            <a:r>
              <a:rPr lang="ru-RU" altLang="ru-RU" sz="1700" b="1"/>
              <a:t>МДОБУ д/с № 11</a:t>
            </a:r>
          </a:p>
          <a:p>
            <a:r>
              <a:rPr lang="ru-RU" altLang="ru-RU" sz="1700" b="1"/>
              <a:t>МДОАУ д/с № 12</a:t>
            </a:r>
          </a:p>
          <a:p>
            <a:r>
              <a:rPr lang="ru-RU" altLang="ru-RU" sz="1700" b="1"/>
              <a:t>МДОАУ ЦРР д/с № 14</a:t>
            </a:r>
          </a:p>
          <a:p>
            <a:r>
              <a:rPr lang="ru-RU" altLang="ru-RU" sz="1700" b="1"/>
              <a:t>МДОАУ д/с № 15</a:t>
            </a:r>
          </a:p>
          <a:p>
            <a:r>
              <a:rPr lang="ru-RU" altLang="ru-RU" sz="1700" b="1"/>
              <a:t>МДОБУ д/с № 19</a:t>
            </a:r>
          </a:p>
        </p:txBody>
      </p:sp>
      <p:sp>
        <p:nvSpPr>
          <p:cNvPr id="35944" name="Text Box 104"/>
          <p:cNvSpPr txBox="1">
            <a:spLocks noChangeArrowheads="1"/>
          </p:cNvSpPr>
          <p:nvPr/>
        </p:nvSpPr>
        <p:spPr bwMode="auto">
          <a:xfrm>
            <a:off x="6705600" y="2667000"/>
            <a:ext cx="184308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900" b="1"/>
              <a:t>МБО ДО ДДТ </a:t>
            </a:r>
          </a:p>
          <a:p>
            <a:pPr algn="ctr"/>
            <a:r>
              <a:rPr lang="ru-RU" altLang="ru-RU" sz="1900" b="1"/>
              <a:t>«Ровесник</a:t>
            </a:r>
          </a:p>
          <a:p>
            <a:pPr algn="ctr"/>
            <a:endParaRPr lang="ru-RU" altLang="ru-RU" sz="1900" b="1"/>
          </a:p>
          <a:p>
            <a:pPr algn="ctr"/>
            <a:r>
              <a:rPr lang="ru-RU" altLang="ru-RU" sz="1900" b="1"/>
              <a:t>МБОУ ДО </a:t>
            </a:r>
          </a:p>
          <a:p>
            <a:pPr algn="ctr"/>
            <a:r>
              <a:rPr lang="ru-RU" altLang="ru-RU" sz="1900" b="1"/>
              <a:t>ДЮСШ № 2</a:t>
            </a:r>
          </a:p>
        </p:txBody>
      </p:sp>
      <p:sp>
        <p:nvSpPr>
          <p:cNvPr id="35945" name="Text Box 105"/>
          <p:cNvSpPr txBox="1">
            <a:spLocks noChangeArrowheads="1"/>
          </p:cNvSpPr>
          <p:nvPr/>
        </p:nvSpPr>
        <p:spPr bwMode="auto">
          <a:xfrm>
            <a:off x="1600200" y="228600"/>
            <a:ext cx="1978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ОБЩЕЕ </a:t>
            </a:r>
          </a:p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</a:t>
            </a:r>
          </a:p>
        </p:txBody>
      </p:sp>
      <p:sp>
        <p:nvSpPr>
          <p:cNvPr id="35946" name="Text Box 106"/>
          <p:cNvSpPr txBox="1">
            <a:spLocks noChangeArrowheads="1"/>
          </p:cNvSpPr>
          <p:nvPr/>
        </p:nvSpPr>
        <p:spPr bwMode="auto">
          <a:xfrm>
            <a:off x="3886200" y="6096000"/>
            <a:ext cx="1978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ДОШКОЛЬНОЕ </a:t>
            </a:r>
          </a:p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</a:t>
            </a:r>
          </a:p>
        </p:txBody>
      </p:sp>
      <p:sp>
        <p:nvSpPr>
          <p:cNvPr id="35947" name="Text Box 107"/>
          <p:cNvSpPr txBox="1">
            <a:spLocks noChangeArrowheads="1"/>
          </p:cNvSpPr>
          <p:nvPr/>
        </p:nvSpPr>
        <p:spPr bwMode="auto">
          <a:xfrm>
            <a:off x="6421438" y="127000"/>
            <a:ext cx="2549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ДОПОЛНИТЕЛЬНОЕ </a:t>
            </a:r>
          </a:p>
          <a:p>
            <a:pPr algn="ctr"/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0636-8C6D-41EA-9A94-1D43B31D568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Создание условий для обучения и воспитания</a:t>
            </a:r>
          </a:p>
        </p:txBody>
      </p:sp>
      <p:graphicFrame>
        <p:nvGraphicFramePr>
          <p:cNvPr id="108707" name="Group 1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774634"/>
              </p:ext>
            </p:extLst>
          </p:nvPr>
        </p:nvGraphicFramePr>
        <p:xfrm>
          <a:off x="457200" y="1600200"/>
          <a:ext cx="8458200" cy="5133216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40800081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57111557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97730995"/>
                    </a:ext>
                  </a:extLst>
                </a:gridCol>
              </a:tblGrid>
              <a:tr h="5334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Количество выделенных из бюджета города средств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8602850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Ремонт 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Замена окон, дверей, кровли, потолков, бассейна, установка ограждения, комплексное обследование зданий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7 462 886,58 рублей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535367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Пополнение материально-технической базы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Приобретение: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Компьютерной техники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Учебного оборудования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Спортивного оборудования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Производственного и хозяйственного инвентаря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Учебной мебели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Учебных изданий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7 131 881,47 рублей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403042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3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Конкурс на лучшее благоустройство и озеленение </a:t>
            </a:r>
            <a:r>
              <a:rPr lang="ru-RU" altLang="ru-RU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территорий ОО</a:t>
            </a:r>
            <a:endParaRPr lang="ru-RU" altLang="ru-RU" sz="36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45" y="1507510"/>
            <a:ext cx="3804700" cy="253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07510"/>
            <a:ext cx="3804702" cy="254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370" y="4133850"/>
            <a:ext cx="3800762" cy="25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45" y="4133850"/>
            <a:ext cx="3804699" cy="25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BF38-E281-4046-B09B-9EDB06EB65A7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3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Конкурс на лучшее благоустройство и озеленение </a:t>
            </a:r>
            <a:r>
              <a:rPr lang="ru-RU" altLang="ru-RU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территорий ОО</a:t>
            </a:r>
            <a:endParaRPr lang="ru-RU" altLang="ru-RU" sz="36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04" y="1712067"/>
            <a:ext cx="4136058" cy="232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712066"/>
            <a:ext cx="4136060" cy="232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370" y="4272749"/>
            <a:ext cx="4134090" cy="232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282274"/>
            <a:ext cx="4100222" cy="230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BF38-E281-4046-B09B-9EDB06EB65A7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4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Нацпроект «Образование»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300" dirty="0"/>
              <a:t>Федеральный проект «Современная школа»</a:t>
            </a:r>
          </a:p>
          <a:p>
            <a:pPr>
              <a:lnSpc>
                <a:spcPct val="90000"/>
              </a:lnSpc>
            </a:pPr>
            <a:r>
              <a:rPr lang="ru-RU" altLang="ru-RU" sz="2300" dirty="0"/>
              <a:t>Федеральный проект «Успех каждого ребенка» –</a:t>
            </a:r>
            <a:r>
              <a:rPr lang="ru-RU" altLang="ru-RU" sz="2400" dirty="0"/>
              <a:t> </a:t>
            </a:r>
            <a:r>
              <a:rPr lang="ru-RU" altLang="ru-RU" sz="1800" i="1" dirty="0"/>
              <a:t>реализация на базе МОБУ Лицей проекта «Создание центра дополнительного образования естественнонаучной и технической направленности»</a:t>
            </a:r>
          </a:p>
          <a:p>
            <a:pPr>
              <a:lnSpc>
                <a:spcPct val="90000"/>
              </a:lnSpc>
            </a:pPr>
            <a:r>
              <a:rPr lang="ru-RU" altLang="ru-RU" sz="2300" dirty="0"/>
              <a:t>Федеральный проект «Поддержка семей, имеющих детей»</a:t>
            </a:r>
          </a:p>
          <a:p>
            <a:pPr>
              <a:lnSpc>
                <a:spcPct val="90000"/>
              </a:lnSpc>
            </a:pPr>
            <a:r>
              <a:rPr lang="ru-RU" altLang="ru-RU" sz="2300" dirty="0"/>
              <a:t>Федеральный проект «Цифровая образовательная </a:t>
            </a:r>
            <a:r>
              <a:rPr lang="ru-RU" altLang="ru-RU" sz="2300" dirty="0" smtClean="0"/>
              <a:t>среда» – </a:t>
            </a:r>
            <a:r>
              <a:rPr lang="ru-RU" altLang="ru-RU" sz="1800" i="1" dirty="0" smtClean="0"/>
              <a:t>внедрение </a:t>
            </a:r>
            <a:r>
              <a:rPr lang="ru-RU" altLang="ru-RU" sz="1800" i="1" dirty="0"/>
              <a:t>целевой модели цифровой образовательной среды в МОБУ СОШ №</a:t>
            </a:r>
            <a:r>
              <a:rPr lang="ru-RU" altLang="ru-RU" sz="1800" i="1" dirty="0" smtClean="0"/>
              <a:t>4</a:t>
            </a:r>
            <a:endParaRPr lang="ru-RU" altLang="ru-RU" sz="1800" i="1" dirty="0"/>
          </a:p>
          <a:p>
            <a:pPr>
              <a:lnSpc>
                <a:spcPct val="90000"/>
              </a:lnSpc>
            </a:pPr>
            <a:r>
              <a:rPr lang="ru-RU" altLang="ru-RU" sz="2300" dirty="0"/>
              <a:t>Федеральный проект «Учитель будущего»</a:t>
            </a:r>
          </a:p>
          <a:p>
            <a:pPr>
              <a:lnSpc>
                <a:spcPct val="90000"/>
              </a:lnSpc>
            </a:pPr>
            <a:r>
              <a:rPr lang="ru-RU" altLang="ru-RU" sz="2300" dirty="0"/>
              <a:t>Федеральный проект «Молодые профессионалы»</a:t>
            </a:r>
          </a:p>
          <a:p>
            <a:pPr>
              <a:lnSpc>
                <a:spcPct val="90000"/>
              </a:lnSpc>
            </a:pPr>
            <a:r>
              <a:rPr lang="ru-RU" altLang="ru-RU" sz="2300" dirty="0"/>
              <a:t>Федеральный проект «Новые возможности для каждого»</a:t>
            </a:r>
          </a:p>
          <a:p>
            <a:pPr>
              <a:lnSpc>
                <a:spcPct val="90000"/>
              </a:lnSpc>
            </a:pPr>
            <a:r>
              <a:rPr lang="ru-RU" altLang="ru-RU" sz="2300" dirty="0"/>
              <a:t>Федеральный проект «Социальная активность»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8208962" cy="1068387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 оборудования в рамках проекта «Создание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 дополнительного образования детей в МОБУ Лицей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Зеи»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/>
              <a:t>КПЭ комплект-практикум экологический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38" y="2799456"/>
            <a:ext cx="3868737" cy="309582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29150" y="1905000"/>
            <a:ext cx="3887788" cy="823912"/>
          </a:xfrm>
        </p:spPr>
        <p:txBody>
          <a:bodyPr/>
          <a:lstStyle/>
          <a:p>
            <a:pPr algn="ctr"/>
            <a:r>
              <a:rPr lang="ru-RU" sz="1800" dirty="0"/>
              <a:t>Лабораторный комплекс для учебной практической и проектной деятельности по физике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3200400"/>
            <a:ext cx="3887788" cy="321321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1E2C-30D1-4224-BA52-86D39E07A57B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54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6551"/>
            <a:ext cx="8534400" cy="712787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 оборудования цифровой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среды в МОБУ СОШ 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272899"/>
              </p:ext>
            </p:extLst>
          </p:nvPr>
        </p:nvGraphicFramePr>
        <p:xfrm>
          <a:off x="304801" y="1066800"/>
          <a:ext cx="8610598" cy="575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9278">
                  <a:extLst>
                    <a:ext uri="{9D8B030D-6E8A-4147-A177-3AD203B41FA5}">
                      <a16:colId xmlns:a16="http://schemas.microsoft.com/office/drawing/2014/main" xmlns="" val="939583992"/>
                    </a:ext>
                  </a:extLst>
                </a:gridCol>
                <a:gridCol w="2020921">
                  <a:extLst>
                    <a:ext uri="{9D8B030D-6E8A-4147-A177-3AD203B41FA5}">
                      <a16:colId xmlns:a16="http://schemas.microsoft.com/office/drawing/2014/main" xmlns="" val="2703309875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xmlns="" val="240319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Наименование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Характеристики/кол-во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44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Интерактивный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комплекс </a:t>
                      </a:r>
                      <a:r>
                        <a:rPr lang="ru-RU" sz="1600" dirty="0" err="1" smtClean="0">
                          <a:effectLst/>
                        </a:rPr>
                        <a:t>TeachTouch</a:t>
                      </a:r>
                      <a:r>
                        <a:rPr lang="ru-RU" sz="1600" dirty="0" smtClean="0">
                          <a:effectLst/>
                        </a:rPr>
                        <a:t> 3.5 75</a:t>
                      </a:r>
                      <a:r>
                        <a:rPr lang="ru-RU" sz="1600" dirty="0">
                          <a:effectLst/>
                        </a:rPr>
                        <a:t>", UHD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«Все в одном» - </a:t>
                      </a:r>
                      <a:r>
                        <a:rPr lang="ru-RU" sz="1600" dirty="0" err="1" smtClean="0"/>
                        <a:t>TeachTouch</a:t>
                      </a:r>
                      <a:r>
                        <a:rPr lang="ru-RU" sz="1600" dirty="0" smtClean="0"/>
                        <a:t> 3.5 интерактивный многофункциональный комплекс – </a:t>
                      </a:r>
                      <a:r>
                        <a:rPr lang="ru-RU" sz="1600" b="1" dirty="0" smtClean="0"/>
                        <a:t>2 шт.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00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Ноутбук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для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управленческого персонала</a:t>
                      </a:r>
                      <a:r>
                        <a:rPr lang="ru-RU" sz="1600" dirty="0" smtClean="0">
                          <a:effectLst/>
                        </a:rPr>
                        <a:t> HP </a:t>
                      </a:r>
                      <a:r>
                        <a:rPr lang="ru-RU" sz="1600" dirty="0" err="1">
                          <a:effectLst/>
                        </a:rPr>
                        <a:t>ProBook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440 G5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r"/>
                      <a:endParaRPr lang="ru-RU" sz="1600" dirty="0" smtClean="0"/>
                    </a:p>
                    <a:p>
                      <a:pPr algn="r"/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экран: 14"; разрешение экрана: 1920×1080;</a:t>
                      </a:r>
                    </a:p>
                    <a:p>
                      <a:pPr algn="ctr"/>
                      <a:r>
                        <a:rPr lang="ru-RU" sz="1600" dirty="0" smtClean="0"/>
                        <a:t>процессор: </a:t>
                      </a:r>
                      <a:r>
                        <a:rPr lang="ru-RU" sz="1600" dirty="0" err="1" smtClean="0"/>
                        <a:t>Intel</a:t>
                      </a:r>
                      <a:r>
                        <a:rPr lang="ru-RU" sz="1600" dirty="0" smtClean="0"/>
                        <a:t> i5 8250U;</a:t>
                      </a:r>
                    </a:p>
                    <a:p>
                      <a:pPr algn="ctr"/>
                      <a:r>
                        <a:rPr lang="ru-RU" sz="1600" dirty="0" smtClean="0"/>
                        <a:t>6 шт.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996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Ноутбук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учителя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HP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ProBook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x360 440 </a:t>
                      </a:r>
                      <a:r>
                        <a:rPr lang="ru-RU" sz="1600" dirty="0">
                          <a:effectLst/>
                        </a:rPr>
                        <a:t>G1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Трансформер,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</a:t>
                      </a:r>
                      <a:r>
                        <a:rPr lang="ru-RU" sz="1600" dirty="0" err="1" smtClean="0"/>
                        <a:t>енсорный</a:t>
                      </a:r>
                      <a:r>
                        <a:rPr lang="ru-RU" sz="1600" dirty="0" smtClean="0"/>
                        <a:t> экран – </a:t>
                      </a:r>
                      <a:r>
                        <a:rPr lang="ru-RU" sz="1600" b="1" dirty="0" smtClean="0"/>
                        <a:t>2 шт.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6164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Ноутбук мобильного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Класса </a:t>
                      </a:r>
                      <a:r>
                        <a:rPr lang="ru-RU" sz="1600" dirty="0" smtClean="0">
                          <a:effectLst/>
                        </a:rPr>
                        <a:t>HP </a:t>
                      </a:r>
                      <a:r>
                        <a:rPr lang="ru-RU" sz="1600" dirty="0" err="1" smtClean="0">
                          <a:effectLst/>
                        </a:rPr>
                        <a:t>ProBook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x360 11 G3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r"/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Трансформер, </a:t>
                      </a:r>
                    </a:p>
                    <a:p>
                      <a:pPr algn="ctr"/>
                      <a:r>
                        <a:rPr lang="en-US" sz="1600" dirty="0" smtClean="0"/>
                        <a:t>c</a:t>
                      </a:r>
                      <a:r>
                        <a:rPr lang="ru-RU" sz="1600" dirty="0" err="1" smtClean="0"/>
                        <a:t>енсорный</a:t>
                      </a:r>
                      <a:r>
                        <a:rPr lang="ru-RU" sz="1600" dirty="0" smtClean="0"/>
                        <a:t> экран – </a:t>
                      </a:r>
                      <a:r>
                        <a:rPr lang="ru-RU" sz="1600" b="1" dirty="0" smtClean="0"/>
                        <a:t>30 шт.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0149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МФУ</a:t>
                      </a:r>
                      <a:r>
                        <a:rPr lang="en-US" sz="1600" dirty="0" smtClean="0">
                          <a:effectLst/>
                        </a:rPr>
                        <a:t> Brother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MFC-L2751DW</a:t>
                      </a:r>
                      <a:r>
                        <a:rPr lang="ru-RU" sz="1600" dirty="0" smtClean="0">
                          <a:effectLst/>
                        </a:rPr>
                        <a:t> с двумя картриджами </a:t>
                      </a:r>
                      <a:r>
                        <a:rPr lang="ru-RU" sz="1600" dirty="0" err="1" smtClean="0">
                          <a:effectLst/>
                        </a:rPr>
                        <a:t>Brother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TN-14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Высокая скорость печати (до 34 страниц в минуту) и уровень шума менее 50 дБ – </a:t>
                      </a:r>
                      <a:r>
                        <a:rPr lang="ru-RU" sz="1600" b="1" dirty="0" smtClean="0"/>
                        <a:t>2 шт.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6494910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7" r="7407"/>
          <a:stretch>
            <a:fillRect/>
          </a:stretch>
        </p:blipFill>
        <p:spPr bwMode="auto">
          <a:xfrm>
            <a:off x="4148533" y="1475789"/>
            <a:ext cx="1078310" cy="984393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043" y="2530234"/>
            <a:ext cx="1066800" cy="102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578" y="3641246"/>
            <a:ext cx="1493043" cy="882694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8" y="4650702"/>
            <a:ext cx="1569244" cy="1086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755" y="5619200"/>
            <a:ext cx="1442445" cy="12192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106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39825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Областная  августовская конференция «От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вызовов времени к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приоритету образования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3072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Основные </a:t>
            </a:r>
            <a:r>
              <a:rPr lang="ru-RU" sz="2000" dirty="0"/>
              <a:t>задачи развития системы образования Амурской </a:t>
            </a:r>
            <a:r>
              <a:rPr lang="ru-RU" sz="2000" dirty="0" smtClean="0"/>
              <a:t>области, озвученные  министром </a:t>
            </a:r>
            <a:r>
              <a:rPr lang="ru-RU" sz="2000" dirty="0"/>
              <a:t>образования и науки Амурской </a:t>
            </a:r>
            <a:r>
              <a:rPr lang="ru-RU" sz="2000" dirty="0" smtClean="0"/>
              <a:t>области С.В. Яковлевой:</a:t>
            </a:r>
          </a:p>
          <a:p>
            <a:endParaRPr lang="ru-RU" sz="1100" dirty="0"/>
          </a:p>
          <a:p>
            <a:r>
              <a:rPr lang="ru-RU" sz="1800" dirty="0"/>
              <a:t>реализация </a:t>
            </a:r>
            <a:r>
              <a:rPr lang="ru-RU" sz="1800" dirty="0" smtClean="0"/>
              <a:t>НП </a:t>
            </a:r>
            <a:r>
              <a:rPr lang="ru-RU" sz="1800" dirty="0"/>
              <a:t>«Образование»;</a:t>
            </a:r>
          </a:p>
          <a:p>
            <a:endParaRPr lang="ru-RU" sz="1100" dirty="0" smtClean="0"/>
          </a:p>
          <a:p>
            <a:r>
              <a:rPr lang="ru-RU" sz="1800" dirty="0" smtClean="0"/>
              <a:t>обеспечение </a:t>
            </a:r>
            <a:r>
              <a:rPr lang="ru-RU" sz="1800" dirty="0"/>
              <a:t>в год 75-летия Победы в Великой Отечественной войне вовлечения детей и молодежи в деятельность по сохранению исторической памяти</a:t>
            </a:r>
            <a:r>
              <a:rPr lang="ru-RU" sz="1800" dirty="0" smtClean="0"/>
              <a:t>;</a:t>
            </a:r>
          </a:p>
          <a:p>
            <a:endParaRPr lang="ru-RU" sz="1100" dirty="0"/>
          </a:p>
          <a:p>
            <a:r>
              <a:rPr lang="ru-RU" sz="1800" dirty="0" smtClean="0"/>
              <a:t>организация </a:t>
            </a:r>
            <a:r>
              <a:rPr lang="ru-RU" sz="1800" dirty="0"/>
              <a:t>работы по приверженности к ответственному родительству, в том числе через оказание консультаций по воспитанию детей, разъяснения роли государства в оказании мер социальной поддержки</a:t>
            </a:r>
            <a:r>
              <a:rPr lang="ru-RU" sz="1800" dirty="0" smtClean="0"/>
              <a:t>;</a:t>
            </a:r>
          </a:p>
          <a:p>
            <a:endParaRPr lang="ru-RU" sz="1100" dirty="0"/>
          </a:p>
          <a:p>
            <a:r>
              <a:rPr lang="ru-RU" sz="1800" dirty="0" smtClean="0"/>
              <a:t>обеспечение </a:t>
            </a:r>
            <a:r>
              <a:rPr lang="ru-RU" sz="1800" dirty="0"/>
              <a:t>взаимодействия организаций профессионального образования, работодателей в рамках реализации регионального стандарта кадрового обеспечения промышленного (экономического) роста.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4581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0636-8C6D-41EA-9A94-1D43B31D5685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Дошкольное образование</a:t>
            </a:r>
          </a:p>
        </p:txBody>
      </p:sp>
      <p:pic>
        <p:nvPicPr>
          <p:cNvPr id="46088" name="Picture 8" descr="DSC_07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503363"/>
            <a:ext cx="3657600" cy="243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 descr="IMG_80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2800" y="1485106"/>
            <a:ext cx="3962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 descr="WhatsApp-Image-2019-07-14-at-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39624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 descr="13_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7725" y="3990975"/>
            <a:ext cx="3965575" cy="272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BF38-E281-4046-B09B-9EDB06EB65A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Дошкольное образование</a:t>
            </a:r>
          </a:p>
        </p:txBody>
      </p:sp>
      <p:pic>
        <p:nvPicPr>
          <p:cNvPr id="52232" name="Picture 8" descr="DSC08506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3962400" cy="250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994809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3810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170362"/>
            <a:ext cx="3815164" cy="258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4091082"/>
            <a:ext cx="3962398" cy="263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BF38-E281-4046-B09B-9EDB06EB65A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Комплектование 2019-2020 учебного года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С 1 сентября 2019 года услугами дошкольного образования будет охвачено 230 детей 2013-2018 года рождения.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  <a:p>
            <a:pPr>
              <a:lnSpc>
                <a:spcPct val="90000"/>
              </a:lnSpc>
            </a:pPr>
            <a:r>
              <a:rPr lang="ru-RU" altLang="ru-RU" sz="2400" dirty="0"/>
              <a:t>43 ребенка будут переведены в ДОО по месту жительства.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  <a:p>
            <a:pPr>
              <a:lnSpc>
                <a:spcPct val="90000"/>
              </a:lnSpc>
            </a:pPr>
            <a:r>
              <a:rPr lang="ru-RU" altLang="ru-RU" sz="2400" dirty="0"/>
              <a:t>В настоящее время имеются свободные места  для детей 2017-2018 года рождения ввиду отсутствия очереди детей 2017 года рождения и предоставления места всем желающим детям 2018 года рождения.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Инновации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100% дошкольных образовательных организаций являются инновационными и экспериментальными площадками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dirty="0"/>
          </a:p>
          <a:p>
            <a:r>
              <a:rPr lang="ru-RU" altLang="ru-RU" dirty="0"/>
              <a:t>Ежегодно становятся победителями Всероссийских смотров-конкурсов, грантов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«Доступная среда» и «Комплекс мер по формированию современной инфраструктуры служб ранней помощи детям»</a:t>
            </a:r>
          </a:p>
        </p:txBody>
      </p:sp>
      <p:pic>
        <p:nvPicPr>
          <p:cNvPr id="49158" name="Picture 6" descr="DSC0817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3962400" cy="258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DSC0817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1524000"/>
            <a:ext cx="3962400" cy="258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209800" y="3733799"/>
            <a:ext cx="1973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</a:rPr>
              <a:t>Новый бассейн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943600" y="3744912"/>
            <a:ext cx="242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</a:rPr>
              <a:t>Сенсорная комната</a:t>
            </a:r>
          </a:p>
        </p:txBody>
      </p:sp>
      <p:pic>
        <p:nvPicPr>
          <p:cNvPr id="49164" name="Picture 12" descr="DSC0817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4114800"/>
            <a:ext cx="396240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3" descr="DSC0818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4114800"/>
            <a:ext cx="396240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429000" y="6321424"/>
            <a:ext cx="300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</a:rPr>
              <a:t>Новое      оборудование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BF38-E281-4046-B09B-9EDB06EB65A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Нерешенные проблемы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altLang="ru-RU" dirty="0"/>
              <a:t>Посещаемость детских садов</a:t>
            </a:r>
          </a:p>
          <a:p>
            <a:pPr>
              <a:lnSpc>
                <a:spcPct val="115000"/>
              </a:lnSpc>
            </a:pPr>
            <a:r>
              <a:rPr lang="ru-RU" altLang="ru-RU" dirty="0"/>
              <a:t>Создание новых мест для детей раннего </a:t>
            </a:r>
            <a:r>
              <a:rPr lang="ru-RU" altLang="ru-RU" dirty="0" smtClean="0"/>
              <a:t>возраста</a:t>
            </a:r>
            <a:endParaRPr lang="ru-RU" altLang="ru-RU" dirty="0"/>
          </a:p>
          <a:p>
            <a:pPr>
              <a:lnSpc>
                <a:spcPct val="115000"/>
              </a:lnSpc>
            </a:pPr>
            <a:r>
              <a:rPr lang="ru-RU" altLang="ru-RU" dirty="0"/>
              <a:t>Кадровый потенциал</a:t>
            </a:r>
          </a:p>
          <a:p>
            <a:pPr>
              <a:lnSpc>
                <a:spcPct val="115000"/>
              </a:lnSpc>
            </a:pPr>
            <a:r>
              <a:rPr lang="ru-RU" altLang="ru-RU" dirty="0"/>
              <a:t>Предоставление качественных образовательных услуг в соответствии с ФГОС ДО</a:t>
            </a:r>
          </a:p>
          <a:p>
            <a:pPr>
              <a:lnSpc>
                <a:spcPct val="115000"/>
              </a:lnSpc>
            </a:pPr>
            <a:r>
              <a:rPr lang="ru-RU" altLang="ru-RU" dirty="0"/>
              <a:t>Взаимодействие с родителями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689-F66D-4EDE-A88F-4EF00327433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1624</Words>
  <Application>Microsoft Office PowerPoint</Application>
  <PresentationFormat>Экран (4:3)</PresentationFormat>
  <Paragraphs>536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Уровень</vt:lpstr>
      <vt:lpstr>Оформление по умолчанию</vt:lpstr>
      <vt:lpstr>Chart</vt:lpstr>
      <vt:lpstr>Диаграмма</vt:lpstr>
      <vt:lpstr>Результаты и перспективы  развития системы образования          г. Зеи в контексте стратегических ориентиров</vt:lpstr>
      <vt:lpstr>Презентация PowerPoint</vt:lpstr>
      <vt:lpstr>Презентация PowerPoint</vt:lpstr>
      <vt:lpstr>Дошкольное образование</vt:lpstr>
      <vt:lpstr>Дошкольное образование</vt:lpstr>
      <vt:lpstr>Комплектование 2019-2020 учебного года</vt:lpstr>
      <vt:lpstr>Инновации </vt:lpstr>
      <vt:lpstr>«Доступная среда» и «Комплекс мер по формированию современной инфраструктуры служб ранней помощи детям»</vt:lpstr>
      <vt:lpstr>Нерешенные проблемы</vt:lpstr>
      <vt:lpstr>Общее образование</vt:lpstr>
      <vt:lpstr>Система оценки качества образования:</vt:lpstr>
      <vt:lpstr>Презентация PowerPoint</vt:lpstr>
      <vt:lpstr>Презентация PowerPoint</vt:lpstr>
      <vt:lpstr>Олимпиада школьников</vt:lpstr>
      <vt:lpstr>Олимпиада школьников</vt:lpstr>
      <vt:lpstr>Олимпиада школьников  (результаты регионального этапа)</vt:lpstr>
      <vt:lpstr>Презентация PowerPoint</vt:lpstr>
      <vt:lpstr>Дополнительное образование</vt:lpstr>
      <vt:lpstr>Дополнительное образование</vt:lpstr>
      <vt:lpstr>Направления дополнительного образования</vt:lpstr>
      <vt:lpstr>Презентация PowerPoint</vt:lpstr>
      <vt:lpstr>Конкурс «Лучшее учреждение дополнительного образования»</vt:lpstr>
      <vt:lpstr>Презентация PowerPoint</vt:lpstr>
      <vt:lpstr>Обеспеченность кадрами</vt:lpstr>
      <vt:lpstr>Повышение квалификации</vt:lpstr>
      <vt:lpstr>Конкурс на грант Главы города</vt:lpstr>
      <vt:lpstr>Конкурс на присуждение премий Лучшим учителям</vt:lpstr>
      <vt:lpstr>Учитель года 2019</vt:lpstr>
      <vt:lpstr>Создание условий для обучения и воспитания</vt:lpstr>
      <vt:lpstr>Создание условий для обучения и воспитания</vt:lpstr>
      <vt:lpstr>Конкурс на лучшее благоустройство и озеленение территорий ОО</vt:lpstr>
      <vt:lpstr>Конкурс на лучшее благоустройство и озеленение территорий ОО</vt:lpstr>
      <vt:lpstr>Нацпроект «Образование»</vt:lpstr>
      <vt:lpstr>Комплект оборудования в рамках проекта «Создание центра дополнительного образования детей в МОБУ Лицей города Зеи»</vt:lpstr>
      <vt:lpstr>Комплект оборудования цифровой образовательной среды в МОБУ СОШ №4</vt:lpstr>
      <vt:lpstr>Областная  августовская конференция «От вызовов времени к приоритету образования»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Светлана Оглы</cp:lastModifiedBy>
  <cp:revision>39</cp:revision>
  <cp:lastPrinted>1601-01-01T00:00:00Z</cp:lastPrinted>
  <dcterms:created xsi:type="dcterms:W3CDTF">2019-08-18T01:23:46Z</dcterms:created>
  <dcterms:modified xsi:type="dcterms:W3CDTF">2019-09-03T01:25:07Z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