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301" r:id="rId3"/>
    <p:sldId id="258" r:id="rId4"/>
    <p:sldId id="259" r:id="rId5"/>
    <p:sldId id="296" r:id="rId6"/>
    <p:sldId id="302" r:id="rId7"/>
    <p:sldId id="290" r:id="rId8"/>
    <p:sldId id="303" r:id="rId9"/>
    <p:sldId id="292" r:id="rId10"/>
    <p:sldId id="304" r:id="rId11"/>
    <p:sldId id="295" r:id="rId12"/>
    <p:sldId id="263" r:id="rId13"/>
    <p:sldId id="265" r:id="rId14"/>
    <p:sldId id="309" r:id="rId15"/>
    <p:sldId id="310" r:id="rId16"/>
    <p:sldId id="266" r:id="rId17"/>
    <p:sldId id="305" r:id="rId18"/>
    <p:sldId id="306" r:id="rId19"/>
    <p:sldId id="311" r:id="rId20"/>
    <p:sldId id="307" r:id="rId21"/>
    <p:sldId id="312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3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13.2</c:v>
                </c:pt>
                <c:pt idx="1">
                  <c:v>42.55</c:v>
                </c:pt>
                <c:pt idx="2">
                  <c:v>16.7</c:v>
                </c:pt>
              </c:numCache>
            </c:numRef>
          </c:val>
        </c:ser>
        <c:axId val="152748032"/>
        <c:axId val="184391168"/>
      </c:barChart>
      <c:catAx>
        <c:axId val="152748032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84391168"/>
        <c:crosses val="autoZero"/>
        <c:auto val="1"/>
        <c:lblAlgn val="ctr"/>
        <c:lblOffset val="100"/>
      </c:catAx>
      <c:valAx>
        <c:axId val="184391168"/>
        <c:scaling>
          <c:orientation val="minMax"/>
        </c:scaling>
        <c:axPos val="l"/>
        <c:majorGridlines/>
        <c:numFmt formatCode="General" sourceLinked="1"/>
        <c:tickLblPos val="nextTo"/>
        <c:crossAx val="15274803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публикаций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44</c:v>
                </c:pt>
                <c:pt idx="2">
                  <c:v>34</c:v>
                </c:pt>
              </c:numCache>
            </c:numRef>
          </c:val>
        </c:ser>
        <c:dLbls>
          <c:showVal val="1"/>
        </c:dLbls>
        <c:shape val="pyramid"/>
        <c:axId val="184361344"/>
        <c:axId val="184393088"/>
        <c:axId val="166041344"/>
      </c:bar3DChart>
      <c:catAx>
        <c:axId val="184361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84393088"/>
        <c:crosses val="autoZero"/>
        <c:auto val="1"/>
        <c:lblAlgn val="ctr"/>
        <c:lblOffset val="100"/>
      </c:catAx>
      <c:valAx>
        <c:axId val="184393088"/>
        <c:scaling>
          <c:orientation val="minMax"/>
        </c:scaling>
        <c:delete val="1"/>
        <c:axPos val="l"/>
        <c:numFmt formatCode="General" sourceLinked="1"/>
        <c:tickLblPos val="none"/>
        <c:crossAx val="184361344"/>
        <c:crosses val="autoZero"/>
        <c:crossBetween val="between"/>
      </c:valAx>
      <c:serAx>
        <c:axId val="166041344"/>
        <c:scaling>
          <c:orientation val="minMax"/>
        </c:scaling>
        <c:delete val="1"/>
        <c:axPos val="b"/>
        <c:tickLblPos val="none"/>
        <c:crossAx val="184393088"/>
        <c:crosses val="autoZero"/>
      </c:serAx>
      <c:spPr>
        <a:noFill/>
        <a:ln w="25400">
          <a:noFill/>
        </a:ln>
      </c:spPr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DBF5-BFA4-4373-B361-6C95A48B8031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A31069-B136-4990-928C-48EC6E508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DBF5-BFA4-4373-B361-6C95A48B8031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069-B136-4990-928C-48EC6E508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4A31069-B136-4990-928C-48EC6E508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DBF5-BFA4-4373-B361-6C95A48B8031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DBF5-BFA4-4373-B361-6C95A48B8031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4A31069-B136-4990-928C-48EC6E508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DBF5-BFA4-4373-B361-6C95A48B8031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A31069-B136-4990-928C-48EC6E508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03EDBF5-BFA4-4373-B361-6C95A48B8031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069-B136-4990-928C-48EC6E508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DBF5-BFA4-4373-B361-6C95A48B8031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4A31069-B136-4990-928C-48EC6E508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DBF5-BFA4-4373-B361-6C95A48B8031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4A31069-B136-4990-928C-48EC6E508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DBF5-BFA4-4373-B361-6C95A48B8031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A31069-B136-4990-928C-48EC6E508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A31069-B136-4990-928C-48EC6E508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DBF5-BFA4-4373-B361-6C95A48B8031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4A31069-B136-4990-928C-48EC6E508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03EDBF5-BFA4-4373-B361-6C95A48B8031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3EDBF5-BFA4-4373-B361-6C95A48B8031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A31069-B136-4990-928C-48EC6E508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905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772816"/>
            <a:ext cx="8640960" cy="4357718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55576" y="1684023"/>
            <a:ext cx="806489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федерального государственного</a:t>
            </a:r>
            <a:r>
              <a:rPr kumimoji="0" lang="ru-RU" sz="5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качества условий</a:t>
            </a:r>
            <a:r>
              <a:rPr kumimoji="0" lang="ru-RU" sz="5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качеству результатов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Категорийность</a:t>
            </a:r>
            <a:r>
              <a:rPr lang="ru-RU" b="1" dirty="0" smtClean="0">
                <a:solidFill>
                  <a:srgbClr val="002060"/>
                </a:solidFill>
              </a:rPr>
              <a:t> педагогов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ПОВЫШЕНИЕ КВАЛИФИКАЦИИ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Участие в </a:t>
            </a:r>
            <a:r>
              <a:rPr lang="ru-RU" dirty="0" err="1" smtClean="0"/>
              <a:t>вебинарах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36" y="2277069"/>
            <a:ext cx="9159036" cy="387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ПОВЫШЕНИЕ КВАЛИФИКАЦИИ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Дистанционное обучение педагогов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87" y="2109787"/>
            <a:ext cx="8294177" cy="435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Процент педагогов, разместивших материалы в сети Интернет,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от общего числа педагогов ГМО начальных классов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4152" y="381000"/>
            <a:ext cx="8534400" cy="758952"/>
          </a:xfrm>
          <a:prstGeom prst="rect">
            <a:avLst/>
          </a:prstGeom>
        </p:spPr>
        <p:txBody>
          <a:bodyPr vert="horz" anchor="b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Количество публикаций, размещенных в сети Интернет</a:t>
            </a:r>
            <a:r>
              <a:rPr kumimoji="0" lang="ru-RU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Участие  и результативность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 профессиональных   конкурсах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482" y="1317855"/>
            <a:ext cx="9254482" cy="456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Участие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профессиональных конкурсах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Заочные конкурсы:</a:t>
            </a:r>
          </a:p>
          <a:p>
            <a:pPr lvl="0"/>
            <a:r>
              <a:rPr lang="ru-RU" dirty="0" smtClean="0"/>
              <a:t>на грант главы города «Лучший педагог года 2015» (муниципальный)  - принял участие 1 человек, став победителем (в прошлом году участвовал 1 - победитель);</a:t>
            </a:r>
          </a:p>
          <a:p>
            <a:pPr lvl="0"/>
            <a:r>
              <a:rPr lang="ru-RU" dirty="0" smtClean="0"/>
              <a:t> «Современный урок в начальной школе» (региональный)   - 10человек, 1 призовое место;</a:t>
            </a:r>
          </a:p>
          <a:p>
            <a:pPr lvl="0"/>
            <a:r>
              <a:rPr lang="ru-RU" dirty="0" smtClean="0"/>
              <a:t>Приоритетный национальный проект «Образование» на получение денежного поощрения лучшими учителями в 2015 г. – один участник (в прошлом году  не принимали участия) </a:t>
            </a:r>
          </a:p>
          <a:p>
            <a:r>
              <a:rPr lang="ru-RU" dirty="0" smtClean="0"/>
              <a:t>Очные конкурсы:</a:t>
            </a:r>
          </a:p>
          <a:p>
            <a:pPr lvl="0"/>
            <a:r>
              <a:rPr lang="ru-RU" dirty="0" smtClean="0"/>
              <a:t>"Современный урок. Работаем по ФГОС НОО" (муниципальный)  - 4 человека (победитель, 2 призера)</a:t>
            </a:r>
          </a:p>
          <a:p>
            <a:r>
              <a:rPr lang="ru-RU" dirty="0" smtClean="0"/>
              <a:t>Учителя города приняли участие в трех  дистанционных конкурсах всероссийского уровня (в прошлом году – в 26).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7"/>
            <a:ext cx="9216009" cy="691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Лучший педагог года 2015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Моргун</a:t>
            </a:r>
          </a:p>
          <a:p>
            <a:pPr algn="ctr">
              <a:buNone/>
            </a:pPr>
            <a:r>
              <a:rPr lang="ru-RU" sz="3600" dirty="0" smtClean="0"/>
              <a:t>Лариса</a:t>
            </a: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Анатольевна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МОБУ СОШ №4</a:t>
            </a:r>
            <a:endParaRPr lang="ru-RU" sz="3200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2440682" cy="348823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Программа </a:t>
            </a:r>
            <a:r>
              <a:rPr lang="ru-RU" sz="2400" b="1" dirty="0" smtClean="0">
                <a:solidFill>
                  <a:srgbClr val="002060"/>
                </a:solidFill>
              </a:rPr>
              <a:t>заседания ГМО в рамках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августовской педагогической конференции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Пленарное заседание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1. </a:t>
            </a:r>
            <a:r>
              <a:rPr lang="ru-RU" sz="2800" dirty="0" smtClean="0"/>
              <a:t>Анализ работы ГМО за 2015/2016 учебный год. (Маркович Л.В.) </a:t>
            </a:r>
          </a:p>
          <a:p>
            <a:pPr algn="just">
              <a:buNone/>
            </a:pPr>
            <a:r>
              <a:rPr lang="ru-RU" sz="2800" dirty="0" smtClean="0"/>
              <a:t>2. Формирование  самооценки индивидуальных достижений младших школьников как инструмента реализации требований ФГОС НОО. (Смолина М.Н.)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dk1"/>
                </a:solidFill>
              </a:rPr>
              <a:t>3. Опыт работы по формированию навыка грамотного письма через курс внеурочной деятельности «Занимательный русский язык» (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Горькова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Е.И.)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 algn="just">
              <a:buNone/>
            </a:pP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Современный урок. Работаем по ФГОС НОО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528392" cy="235226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410744" cy="22738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194" name="Picture 2" descr="http://www.ooazeya.ru/sites/default/files/Moiseen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168351" cy="23762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196" name="Picture 4" descr="http://www.ooazeya.ru/sites/default/files/Moryakina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412776"/>
            <a:ext cx="2088232" cy="23427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Победитель ПНПО - 2016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600" dirty="0" smtClean="0"/>
              <a:t>Борисова </a:t>
            </a:r>
          </a:p>
          <a:p>
            <a:pPr algn="ctr">
              <a:buNone/>
            </a:pPr>
            <a:r>
              <a:rPr lang="ru-RU" sz="3600" dirty="0" smtClean="0"/>
              <a:t>Татьяна Викторовна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МОБУ Лицей</a:t>
            </a:r>
            <a:endParaRPr lang="ru-RU" dirty="0"/>
          </a:p>
        </p:txBody>
      </p:sp>
      <p:pic>
        <p:nvPicPr>
          <p:cNvPr id="6" name="Picture 2" descr="Борисова Татьяна Викторовн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357194"/>
            <a:ext cx="4038600" cy="27103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Loner\Мои документы\Загрузки\61591160_0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46283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7924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  <a:t>Творческих успехов!</a:t>
            </a:r>
            <a:endParaRPr lang="ru-RU" sz="5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Работа в секциях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0" y="996763"/>
          <a:ext cx="9144000" cy="586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785"/>
                <a:gridCol w="2418249"/>
                <a:gridCol w="2115966"/>
              </a:tblGrid>
              <a:tr h="12497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Мероприятие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Руководитель  секции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Место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проведения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9342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Планирование работы ГМО на 2016-2017 учебный год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Маркович Л.В.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Каб</a:t>
                      </a:r>
                      <a:r>
                        <a:rPr lang="ru-RU" sz="2000" dirty="0" smtClean="0"/>
                        <a:t>. 208</a:t>
                      </a:r>
                    </a:p>
                    <a:p>
                      <a:pPr algn="ctr"/>
                      <a:r>
                        <a:rPr lang="ru-RU" sz="2000" dirty="0" smtClean="0"/>
                        <a:t>(руководители ШМО)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09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Приёмы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формирования познавательных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УУД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Фурцева Л.Б.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Каб.207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649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Презентация пособия «Упражнения по развитию когнитивных способностей младших школьников»</a:t>
                      </a: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Борисова Т.В.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Каб.206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68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</a:t>
                      </a:r>
                      <a:r>
                        <a:rPr kumimoji="0" lang="ru-RU" sz="20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пособия </a:t>
                      </a: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"Упражнения по развитию когнитивных способностей младших школьников«</a:t>
                      </a:r>
                      <a:r>
                        <a:rPr kumimoji="0" lang="ru-RU" sz="20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</a:t>
                      </a: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занятиях внеурочной деятельностью.</a:t>
                      </a:r>
                      <a:endParaRPr lang="ru-RU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Бороздич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Н.Ю.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Тема ГМО в 2015/2016 </a:t>
            </a:r>
            <a:r>
              <a:rPr lang="ru-RU" b="1" dirty="0" err="1" smtClean="0">
                <a:solidFill>
                  <a:srgbClr val="002060"/>
                </a:solidFill>
              </a:rPr>
              <a:t>уч.г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964488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«Проектирование и реализация образовательного процесса, направленного на достижение планируемых результатов»</a:t>
            </a:r>
            <a:endParaRPr lang="ru-RU" sz="2800" b="1" dirty="0"/>
          </a:p>
          <a:p>
            <a:pPr algn="just">
              <a:buNone/>
            </a:pPr>
            <a:r>
              <a:rPr lang="ru-RU" b="1" dirty="0" smtClean="0"/>
              <a:t>		</a:t>
            </a:r>
          </a:p>
          <a:p>
            <a:pPr algn="just">
              <a:buNone/>
            </a:pPr>
            <a:r>
              <a:rPr lang="ru-RU" b="1" dirty="0" smtClean="0"/>
              <a:t>		Цель: </a:t>
            </a:r>
            <a:r>
              <a:rPr lang="ru-RU" dirty="0" smtClean="0"/>
              <a:t>повышение уровня профессиональной компетентности учителей начальной школы в проектировании и реализации образовательного процесса, направленного на достижение планируемых результатов в соответствии с ФГОС НОО.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Открытые мероприятия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6534" y="1342964"/>
            <a:ext cx="9150534" cy="551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Результативность   участия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муниципальных   олимпиадах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" y="1527172"/>
          <a:ext cx="9143995" cy="5070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4667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2013/2014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2014/2015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2015/2016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7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МОАУ СОШ №1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3м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1м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МОБУ ЦО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МОБУ Лицей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2м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3м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МОБУ СОШ №4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1м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2,3м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1м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2м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МОБУ СОШ №5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1,2,3м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3м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1м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2м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3м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Одареныш-2016 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0" y="1484784"/>
          <a:ext cx="9144000" cy="518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77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 учителя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 ребенка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Костина</a:t>
                      </a:r>
                      <a:r>
                        <a:rPr lang="ru-RU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И.Г.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Шевченко Виктория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МОАУ СОШ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Моисеенко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О.Г.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Беримец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Марк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МОАУ СОШ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Смирнова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О.П.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Баранова </a:t>
                      </a: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Диана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МОБУ Лицей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место в номинации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Морякина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Ю.И.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Тарасенко Владислав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МОБУСОШ 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II 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 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Кутас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И.А.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Сотник </a:t>
                      </a: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Тимур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МОБУСОШ 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III 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Участие в НПК «Малая академия наук»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578" y="1412776"/>
            <a:ext cx="965357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1977</TotalTime>
  <Words>454</Words>
  <Application>Microsoft Office PowerPoint</Application>
  <PresentationFormat>Экран (4:3)</PresentationFormat>
  <Paragraphs>137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Слайд 1</vt:lpstr>
      <vt:lpstr>Программа заседания ГМО в рамках  августовской педагогической конференции</vt:lpstr>
      <vt:lpstr> Работа в секциях</vt:lpstr>
      <vt:lpstr>Тема ГМО в 2015/2016 уч.г.</vt:lpstr>
      <vt:lpstr>Открытые мероприятия</vt:lpstr>
      <vt:lpstr>           Результативность   участия  в муниципальных   олимпиадах</vt:lpstr>
      <vt:lpstr>Одареныш-2016 </vt:lpstr>
      <vt:lpstr>Слайд 8</vt:lpstr>
      <vt:lpstr>Участие в НПК «Малая академия наук»</vt:lpstr>
      <vt:lpstr>Слайд 10</vt:lpstr>
      <vt:lpstr>Категорийность педагогов</vt:lpstr>
      <vt:lpstr>ПОВЫШЕНИЕ КВАЛИФИКАЦИИ </vt:lpstr>
      <vt:lpstr>ПОВЫШЕНИЕ КВАЛИФИКАЦИИ </vt:lpstr>
      <vt:lpstr>    Процент педагогов, разместивших материалы в сети Интернет,  от общего числа педагогов ГМО начальных классов</vt:lpstr>
      <vt:lpstr>Слайд 15</vt:lpstr>
      <vt:lpstr>Участие  и результативность   в  профессиональных   конкурсах</vt:lpstr>
      <vt:lpstr>Участие  в профессиональных конкурсах</vt:lpstr>
      <vt:lpstr>Слайд 18</vt:lpstr>
      <vt:lpstr>Лучший педагог года 2015</vt:lpstr>
      <vt:lpstr>Современный урок. Работаем по ФГОС НОО</vt:lpstr>
      <vt:lpstr>Победитель ПНПО - 2016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«Приоритеты начального общего образования в свете требований Федерального закона «Об образовании в Российской Федерации»</dc:title>
  <dc:creator>ADMIN</dc:creator>
  <cp:lastModifiedBy>ррр</cp:lastModifiedBy>
  <cp:revision>180</cp:revision>
  <dcterms:created xsi:type="dcterms:W3CDTF">2014-09-02T10:02:14Z</dcterms:created>
  <dcterms:modified xsi:type="dcterms:W3CDTF">2016-09-26T13:01:51Z</dcterms:modified>
</cp:coreProperties>
</file>