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59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60" r:id="rId21"/>
    <p:sldId id="261" r:id="rId22"/>
    <p:sldId id="262" r:id="rId23"/>
    <p:sldId id="272" r:id="rId24"/>
    <p:sldId id="273" r:id="rId25"/>
    <p:sldId id="274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61F"/>
    <a:srgbClr val="A12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45" autoAdjust="0"/>
  </p:normalViewPr>
  <p:slideViewPr>
    <p:cSldViewPr>
      <p:cViewPr varScale="1">
        <p:scale>
          <a:sx n="68" d="100"/>
          <a:sy n="68" d="100"/>
        </p:scale>
        <p:origin x="4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13335-5F6D-4234-B132-48D7D9ECF3AE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B2E1-EE22-44A1-B142-7FFFCB74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A8E1-4F02-4E67-A940-ECDC3B4954A8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D470-CBD4-4989-8556-16722E332A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0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2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D470-CBD4-4989-8556-16722E332A5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2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767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61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401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287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500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463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77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82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334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385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258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40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ounpoptl2@yandex.ru" TargetMode="External"/><Relationship Id="rId2" Type="http://schemas.openxmlformats.org/officeDocument/2006/relationships/hyperlink" Target="mailto:ptl.2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mailto:rayit1@mail.r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http://tourweek.ru/upload/iblock/26b/26b80671f8ea72786aaf0d938f1b0ef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070379"/>
            <a:ext cx="4963822" cy="379857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ostroim-fundament.ru/assets/images/cities/blagoveshchens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648" y="44624"/>
            <a:ext cx="605245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img-fotki.yandex.ru/get/9265/6867402.60/0_a66cb_f93ec8b6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https://img-fotki.yandex.ru/get/9265/6867402.60/0_a66cb_f93ec8b6_XX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10" descr="https://img-fotki.yandex.ru/get/9265/6867402.60/0_a66cb_f93ec8b6_XX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2114" y="3852148"/>
            <a:ext cx="4178398" cy="29612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975" y="620688"/>
            <a:ext cx="4264025" cy="230832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 профессионального образования Амурской области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80372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496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Райчихинский индустриальный техникум</a:t>
            </a:r>
            <a:endParaRPr lang="ru-RU" sz="2500" b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68" y="465313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1 отделение</a:t>
            </a:r>
            <a:r>
              <a:rPr lang="ru-RU" sz="1600" dirty="0">
                <a:solidFill>
                  <a:prstClr val="black"/>
                </a:solidFill>
              </a:rPr>
              <a:t>: ул. Пионерская, 31, </a:t>
            </a:r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e-</a:t>
            </a:r>
            <a:r>
              <a:rPr lang="ru-RU" sz="1600" dirty="0" err="1" smtClean="0">
                <a:solidFill>
                  <a:prstClr val="black"/>
                </a:solidFill>
              </a:rPr>
              <a:t>mail</a:t>
            </a:r>
            <a:r>
              <a:rPr lang="ru-RU" sz="1600" dirty="0">
                <a:solidFill>
                  <a:prstClr val="black"/>
                </a:solidFill>
              </a:rPr>
              <a:t>: </a:t>
            </a:r>
            <a:r>
              <a:rPr lang="ru-RU" sz="1600" dirty="0" smtClean="0">
                <a:solidFill>
                  <a:prstClr val="black"/>
                </a:solidFill>
                <a:hlinkClick r:id="rId2"/>
              </a:rPr>
              <a:t>ptl.2@mail.ru</a:t>
            </a:r>
            <a:r>
              <a:rPr lang="ru-RU" sz="1600" dirty="0" smtClean="0">
                <a:solidFill>
                  <a:prstClr val="black"/>
                </a:solidFill>
              </a:rPr>
              <a:t>; тел.8(41647</a:t>
            </a:r>
            <a:r>
              <a:rPr lang="ru-RU" sz="1600" dirty="0">
                <a:solidFill>
                  <a:prstClr val="black"/>
                </a:solidFill>
              </a:rPr>
              <a:t>) 2-30-56 </a:t>
            </a:r>
            <a:r>
              <a:rPr lang="ru-RU" sz="1600" dirty="0" smtClean="0">
                <a:solidFill>
                  <a:prstClr val="black"/>
                </a:solidFill>
              </a:rPr>
              <a:t>,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 smtClean="0">
                <a:solidFill>
                  <a:prstClr val="black"/>
                </a:solidFill>
              </a:rPr>
              <a:t>2 </a:t>
            </a:r>
            <a:r>
              <a:rPr lang="ru-RU" sz="1600" b="1" dirty="0">
                <a:solidFill>
                  <a:prstClr val="black"/>
                </a:solidFill>
              </a:rPr>
              <a:t>отделение</a:t>
            </a:r>
            <a:r>
              <a:rPr lang="ru-RU" sz="1600" dirty="0">
                <a:solidFill>
                  <a:prstClr val="black"/>
                </a:solidFill>
              </a:rPr>
              <a:t>: ул. 30 лет ВЛКСМ, 2, </a:t>
            </a:r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e-</a:t>
            </a:r>
            <a:r>
              <a:rPr lang="ru-RU" sz="1600" dirty="0" err="1" smtClean="0">
                <a:solidFill>
                  <a:prstClr val="black"/>
                </a:solidFill>
              </a:rPr>
              <a:t>mail</a:t>
            </a:r>
            <a:r>
              <a:rPr lang="ru-RU" sz="1600" dirty="0">
                <a:solidFill>
                  <a:prstClr val="black"/>
                </a:solidFill>
              </a:rPr>
              <a:t>: </a:t>
            </a:r>
            <a:r>
              <a:rPr lang="ru-RU" sz="1600" dirty="0" smtClean="0">
                <a:solidFill>
                  <a:prstClr val="black"/>
                </a:solidFill>
                <a:hlinkClick r:id="rId3"/>
              </a:rPr>
              <a:t>gounpoptl2@yandex.ru</a:t>
            </a:r>
            <a:r>
              <a:rPr lang="ru-RU" sz="1600" dirty="0" smtClean="0">
                <a:solidFill>
                  <a:prstClr val="black"/>
                </a:solidFill>
              </a:rPr>
              <a:t>,тел. 8(41647</a:t>
            </a:r>
            <a:r>
              <a:rPr lang="ru-RU" sz="1600" dirty="0">
                <a:solidFill>
                  <a:prstClr val="black"/>
                </a:solidFill>
              </a:rPr>
              <a:t>) 2-31-24 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3 отделение: </a:t>
            </a:r>
            <a:r>
              <a:rPr lang="ru-RU" sz="1600" dirty="0">
                <a:solidFill>
                  <a:prstClr val="black"/>
                </a:solidFill>
              </a:rPr>
              <a:t>ул. Музыкальная, 31</a:t>
            </a:r>
            <a:r>
              <a:rPr lang="ru-RU" sz="1600" dirty="0" smtClean="0">
                <a:solidFill>
                  <a:prstClr val="black"/>
                </a:solidFill>
              </a:rPr>
              <a:t>,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 e-</a:t>
            </a:r>
            <a:r>
              <a:rPr lang="ru-RU" sz="1600" dirty="0" err="1" smtClean="0">
                <a:solidFill>
                  <a:prstClr val="black"/>
                </a:solidFill>
              </a:rPr>
              <a:t>mail</a:t>
            </a:r>
            <a:r>
              <a:rPr lang="ru-RU" sz="1600" dirty="0">
                <a:solidFill>
                  <a:prstClr val="black"/>
                </a:solidFill>
              </a:rPr>
              <a:t>: </a:t>
            </a:r>
            <a:r>
              <a:rPr lang="ru-RU" sz="1600" dirty="0">
                <a:solidFill>
                  <a:prstClr val="black"/>
                </a:solidFill>
                <a:hlinkClick r:id="rId4"/>
              </a:rPr>
              <a:t>rayit1@mail.ru</a:t>
            </a:r>
            <a:r>
              <a:rPr lang="ru-RU" sz="1600" dirty="0" smtClean="0">
                <a:solidFill>
                  <a:prstClr val="black"/>
                </a:solidFill>
              </a:rPr>
              <a:t>.,  тел.8(41647</a:t>
            </a:r>
            <a:r>
              <a:rPr lang="ru-RU" sz="1600" dirty="0">
                <a:solidFill>
                  <a:prstClr val="black"/>
                </a:solidFill>
              </a:rPr>
              <a:t>) 2-32-40, 2-33-58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764704"/>
            <a:ext cx="5096407" cy="3415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rayrit.ru/ZDANIE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17"/>
          <a:stretch/>
        </p:blipFill>
        <p:spPr bwMode="auto">
          <a:xfrm>
            <a:off x="4970832" y="3062428"/>
            <a:ext cx="4104456" cy="312947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950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23660"/>
              </p:ext>
            </p:extLst>
          </p:nvPr>
        </p:nvGraphicFramePr>
        <p:xfrm>
          <a:off x="395536" y="1772816"/>
          <a:ext cx="8496945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048672"/>
                <a:gridCol w="1872209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квалификации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 обучения</a:t>
                      </a:r>
                      <a:endParaRPr lang="ru-RU" sz="14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Машинист на открытых горных работах (машинист экскаватора, машинист бульдозера)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Токарь-универсал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Электромонтёр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 ремонту и обслуживанию электрооборудования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Повар- кондитер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0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Автомеханик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Электрогазосварщик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94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жилищно-коммунального хозяйства (слесарь-сантехник, электрогазосварщик, плотник)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Релейная защита и  автоматизация электроэнергетических систем (техник-электрик)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58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зданий и сооружений (техник)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79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Техническая эксплуатация и обслуживание электрического электромеханического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оборудования (техник)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7806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0432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Государственное профессиональное образовательное автономное учреждение Амурской  области </a:t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«Амурский  колледж транспорта  и дорожного хозяйства»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5122" name="Picture 2" descr="https://avatars.mds.yandex.net/get-altay/200322/2a0000015b160b3ee9618f59f3cb416cde7f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020871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7332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Отделение № </a:t>
            </a:r>
            <a:r>
              <a:rPr lang="ru-RU" b="1" dirty="0" smtClean="0">
                <a:solidFill>
                  <a:prstClr val="black"/>
                </a:solidFill>
              </a:rPr>
              <a:t>1:  </a:t>
            </a:r>
            <a:r>
              <a:rPr lang="ru-RU" b="1" dirty="0">
                <a:solidFill>
                  <a:prstClr val="black"/>
                </a:solidFill>
              </a:rPr>
              <a:t>улица Строителей, </a:t>
            </a:r>
            <a:r>
              <a:rPr lang="ru-RU" b="1" dirty="0" smtClean="0">
                <a:solidFill>
                  <a:prstClr val="black"/>
                </a:solidFill>
              </a:rPr>
              <a:t>107,  </a:t>
            </a:r>
            <a:r>
              <a:rPr lang="ru-RU" b="1" dirty="0">
                <a:solidFill>
                  <a:prstClr val="black"/>
                </a:solidFill>
              </a:rPr>
              <a:t>тел 8(4162) 425246;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Отделение </a:t>
            </a:r>
            <a:r>
              <a:rPr lang="ru-RU" b="1" dirty="0">
                <a:solidFill>
                  <a:prstClr val="black"/>
                </a:solidFill>
              </a:rPr>
              <a:t>№ 2 улица Чайковского, </a:t>
            </a:r>
            <a:r>
              <a:rPr lang="ru-RU" b="1" dirty="0" smtClean="0">
                <a:solidFill>
                  <a:prstClr val="black"/>
                </a:solidFill>
              </a:rPr>
              <a:t>95/3,  </a:t>
            </a:r>
            <a:r>
              <a:rPr lang="ru-RU" b="1" dirty="0">
                <a:solidFill>
                  <a:prstClr val="black"/>
                </a:solidFill>
              </a:rPr>
              <a:t>тел 8 (4162) </a:t>
            </a:r>
            <a:r>
              <a:rPr lang="ru-RU" b="1" dirty="0" smtClean="0">
                <a:solidFill>
                  <a:prstClr val="black"/>
                </a:solidFill>
              </a:rPr>
              <a:t>521698.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5196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b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34431"/>
              </p:ext>
            </p:extLst>
          </p:nvPr>
        </p:nvGraphicFramePr>
        <p:xfrm>
          <a:off x="467544" y="1340768"/>
          <a:ext cx="8496945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квалификации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обучения</a:t>
                      </a:r>
                      <a:endParaRPr lang="ru-RU" sz="13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общестроительных работ (бетонщик, каменщик, электросварщик)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отделочных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работ (маляр строительный, облицовщик-плиточник, штукатур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Электромонтёр по ремонту и обслуживанию электрооборудования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Сварщик (сварщик ручной дуговой сварки, сварщик частично механизированной сварки, газосварщик)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05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Докер-механизатор (механизатор, водитель погрузчика)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Автомеханик (слесарь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 ремонту автомобилей, водитель автомобиля категорий «В», «С», оператор заправочных станций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942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Машинист дорожных и строительных машин (машинист бульдозера, машинист экскаватора, тракторист)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Слесарь по ремонту строительных машин (слесарь, электрогазосварщик)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Судостроитель-судоремонтник металлических судов (слесарь-монтажник судовой, судокорпусник-ремонтник, электрогазосварщик)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(организация перевозок и управления в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транспорте, диспетчер автомобильного транспорта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(техническое обслуживание и ремонт автомобильного транспорта, водитель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автомобиля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(техническая эксплуатация подъёмно-транспортных,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строительных машин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13830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0432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Государственное профессиональное образовательное автономное учреждение Амурской  области </a:t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«Амурский  технический колледж»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6146" name="Picture 2" descr="D:\рабочий стол и док\Рабочий стол\профориентация\2017\амурский технический колледж\d2aob76YrCGAnvsv-PJ-oA=s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1" y="1455062"/>
            <a:ext cx="5971661" cy="400184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5486627"/>
            <a:ext cx="6516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Свободный, пер. Механический, 1  </a:t>
            </a:r>
          </a:p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8(41643) 5 -72- 84</a:t>
            </a:r>
          </a:p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почта:1otdel@atc.com.ru</a:t>
            </a:r>
          </a:p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Проезд автобусами: 33, 40, 45, 46, 47, остановка «Новый быт»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 </a:t>
            </a:r>
          </a:p>
          <a:p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6" y="1886323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Шимановск, </a:t>
            </a:r>
            <a:endParaRPr lang="ru-RU" sz="1600" b="1" dirty="0" smtClean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Микрорайон- </a:t>
            </a:r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8(41651) 2-06-08</a:t>
            </a:r>
          </a:p>
          <a:p>
            <a:pPr algn="ctr"/>
            <a:r>
              <a:rPr lang="ru-RU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Эл.почта:priem3@atc.com.ru</a:t>
            </a:r>
            <a:endParaRPr lang="ru-RU" sz="1600" b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Проезд автобусами: 4, 5, 6, 12, остановка «ПУ-3»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3789040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Тында, ул. </a:t>
            </a:r>
            <a:endParaRPr lang="ru-RU" sz="1600" b="1" dirty="0" smtClean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Фестивальная</a:t>
            </a:r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13</a:t>
            </a:r>
          </a:p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8(41656) 4-64-55</a:t>
            </a:r>
          </a:p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почта: 4otdel@atc.com.ru</a:t>
            </a:r>
          </a:p>
          <a:p>
            <a:pPr algn="ctr"/>
            <a:r>
              <a:rPr lang="ru-RU" sz="1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Проезд автобусами: № 2, 3, 4, 5, 7, 8, остановка "Почта"</a:t>
            </a:r>
          </a:p>
          <a:p>
            <a:endParaRPr lang="ru-RU" sz="16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26185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50707"/>
              </p:ext>
            </p:extLst>
          </p:nvPr>
        </p:nvGraphicFramePr>
        <p:xfrm>
          <a:off x="539552" y="1556792"/>
          <a:ext cx="849694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446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квалификации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 обучения</a:t>
                      </a:r>
                      <a:endParaRPr lang="ru-RU" sz="14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отделочных строительных работ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жилищно-коммунального хозяйства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Электромонтажник электрических сетей и электрооборудования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по обработке цифровой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0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Сварщик (ручной и частично механизированной сварки)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Лаборант – эколог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94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Машинист технологических насосов и компрессоров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Оператор нефтепереработки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Автомеханик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Машинист крана (крановщик)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по лесному хозяйству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Продавец, контролёр-кассир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Парикмахер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1231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Государственное профессиональное образовательное автономное учреждение Амурской  области </a:t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«Амурский </a:t>
            </a: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аграрный колледж»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20" y="1232184"/>
            <a:ext cx="6336704" cy="49583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192" y="1124744"/>
            <a:ext cx="23042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ул. Красноармейская, 161 </a:t>
            </a:r>
          </a:p>
          <a:p>
            <a:endParaRPr lang="ru-RU" sz="1200" b="1" i="1" dirty="0" smtClean="0">
              <a:solidFill>
                <a:prstClr val="black"/>
              </a:solidFill>
            </a:endParaRPr>
          </a:p>
          <a:p>
            <a:r>
              <a:rPr lang="ru-RU" sz="1200" b="1" i="1" dirty="0" smtClean="0">
                <a:solidFill>
                  <a:prstClr val="black"/>
                </a:solidFill>
              </a:rPr>
              <a:t>Проезд</a:t>
            </a:r>
            <a:r>
              <a:rPr lang="ru-RU" sz="1200" b="1" i="1" dirty="0">
                <a:solidFill>
                  <a:prstClr val="black"/>
                </a:solidFill>
              </a:rPr>
              <a:t>  до Амурского аграрного 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колледжа в г. </a:t>
            </a:r>
            <a:r>
              <a:rPr lang="ru-RU" sz="1200" b="1" i="1" dirty="0" smtClean="0">
                <a:solidFill>
                  <a:prstClr val="black"/>
                </a:solidFill>
              </a:rPr>
              <a:t> </a:t>
            </a:r>
            <a:r>
              <a:rPr lang="ru-RU" sz="1200" b="1" i="1" dirty="0">
                <a:solidFill>
                  <a:prstClr val="black"/>
                </a:solidFill>
              </a:rPr>
              <a:t>Благовещенск (отделение № 1 ) автобусами:  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№№  4,  8,  9,  12,  22,  24,  28,  44,  31,  36,  38,  2К до остановки «Красноармейская» или «Калинина</a:t>
            </a:r>
            <a:r>
              <a:rPr lang="ru-RU" sz="1200" b="1" i="1" dirty="0" smtClean="0">
                <a:solidFill>
                  <a:prstClr val="black"/>
                </a:solidFill>
              </a:rPr>
              <a:t>».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Отделение №</a:t>
            </a:r>
            <a:r>
              <a:rPr lang="ru-RU" sz="1200" b="1" i="1" dirty="0" smtClean="0">
                <a:solidFill>
                  <a:prstClr val="black"/>
                </a:solidFill>
              </a:rPr>
              <a:t>2, </a:t>
            </a:r>
            <a:r>
              <a:rPr lang="ru-RU" sz="1200" b="1" i="1" dirty="0">
                <a:solidFill>
                  <a:prstClr val="black"/>
                </a:solidFill>
              </a:rPr>
              <a:t>с. Екатеринославка, ул. Ленина, 110. Тел.: 8 (41636) 21-3-13,  goaunpospl2@yandex.ru</a:t>
            </a:r>
          </a:p>
          <a:p>
            <a:endParaRPr lang="ru-RU" sz="1200" b="1" i="1" dirty="0">
              <a:solidFill>
                <a:prstClr val="black"/>
              </a:solidFill>
            </a:endParaRPr>
          </a:p>
          <a:p>
            <a:r>
              <a:rPr lang="ru-RU" sz="1200" b="1" i="1" dirty="0">
                <a:solidFill>
                  <a:prstClr val="black"/>
                </a:solidFill>
              </a:rPr>
              <a:t>Отделение №3 </a:t>
            </a:r>
            <a:endParaRPr lang="ru-RU" sz="1200" b="1" i="1" dirty="0" smtClean="0">
              <a:solidFill>
                <a:prstClr val="black"/>
              </a:solidFill>
            </a:endParaRPr>
          </a:p>
          <a:p>
            <a:r>
              <a:rPr lang="ru-RU" sz="1200" b="1" i="1" dirty="0" smtClean="0">
                <a:solidFill>
                  <a:prstClr val="black"/>
                </a:solidFill>
              </a:rPr>
              <a:t>пгт</a:t>
            </a:r>
            <a:r>
              <a:rPr lang="ru-RU" sz="1200" b="1" i="1" dirty="0">
                <a:solidFill>
                  <a:prstClr val="black"/>
                </a:solidFill>
              </a:rPr>
              <a:t>. Серышево, ул. Попова, 2. Тел: 8 (41642) 21104,  goaunpospl2@yandex.ru</a:t>
            </a:r>
          </a:p>
          <a:p>
            <a:endParaRPr lang="ru-RU" sz="1200" b="1" i="1" dirty="0">
              <a:solidFill>
                <a:prstClr val="black"/>
              </a:solidFill>
            </a:endParaRPr>
          </a:p>
          <a:p>
            <a:r>
              <a:rPr lang="ru-RU" sz="1200" b="1" i="1" dirty="0">
                <a:solidFill>
                  <a:prstClr val="black"/>
                </a:solidFill>
              </a:rPr>
              <a:t>Отделение №</a:t>
            </a:r>
            <a:r>
              <a:rPr lang="ru-RU" sz="1200" b="1" i="1" dirty="0" smtClean="0">
                <a:solidFill>
                  <a:prstClr val="black"/>
                </a:solidFill>
              </a:rPr>
              <a:t>4</a:t>
            </a:r>
          </a:p>
          <a:p>
            <a:r>
              <a:rPr lang="ru-RU" sz="1200" b="1" i="1" dirty="0" smtClean="0">
                <a:solidFill>
                  <a:prstClr val="black"/>
                </a:solidFill>
              </a:rPr>
              <a:t> </a:t>
            </a:r>
            <a:r>
              <a:rPr lang="ru-RU" sz="1200" b="1" i="1" dirty="0">
                <a:solidFill>
                  <a:prstClr val="black"/>
                </a:solidFill>
              </a:rPr>
              <a:t>с. Тамбовка, ул. 50 лет Октября, д.24. Тел: 8 (81438) 22138,  ekaterinacpl1@mail.ru</a:t>
            </a:r>
          </a:p>
          <a:p>
            <a:endParaRPr lang="ru-RU" sz="1200" b="1" i="1" dirty="0">
              <a:solidFill>
                <a:prstClr val="black"/>
              </a:solidFill>
            </a:endParaRPr>
          </a:p>
          <a:p>
            <a:r>
              <a:rPr lang="ru-RU" sz="1200" b="1" i="1" dirty="0">
                <a:solidFill>
                  <a:prstClr val="black"/>
                </a:solidFill>
              </a:rPr>
              <a:t>Отделение №5 </a:t>
            </a:r>
            <a:endParaRPr lang="ru-RU" sz="1200" b="1" i="1" dirty="0" smtClean="0">
              <a:solidFill>
                <a:prstClr val="black"/>
              </a:solidFill>
            </a:endParaRPr>
          </a:p>
          <a:p>
            <a:r>
              <a:rPr lang="ru-RU" sz="1200" b="1" i="1" dirty="0" smtClean="0">
                <a:solidFill>
                  <a:prstClr val="black"/>
                </a:solidFill>
              </a:rPr>
              <a:t> </a:t>
            </a:r>
            <a:r>
              <a:rPr lang="ru-RU" sz="1200" b="1" i="1" dirty="0">
                <a:solidFill>
                  <a:prstClr val="black"/>
                </a:solidFill>
              </a:rPr>
              <a:t>пгт. Архара, ул. </a:t>
            </a:r>
            <a:r>
              <a:rPr lang="ru-RU" sz="1200" b="1" i="1" dirty="0" smtClean="0">
                <a:solidFill>
                  <a:prstClr val="black"/>
                </a:solidFill>
              </a:rPr>
              <a:t>Восточная</a:t>
            </a:r>
            <a:r>
              <a:rPr lang="ru-RU" sz="1200" b="1" i="1" dirty="0">
                <a:solidFill>
                  <a:prstClr val="black"/>
                </a:solidFill>
              </a:rPr>
              <a:t>, 159, Тел.: 8 (41648) 21-0-89,  gounpopu18@mail.ru</a:t>
            </a:r>
          </a:p>
          <a:p>
            <a:endParaRPr lang="ru-RU" sz="1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На базе основного общего образования </a:t>
            </a:r>
            <a:br>
              <a:rPr lang="ru-RU" smtClean="0"/>
            </a:br>
            <a:r>
              <a:rPr lang="ru-RU" smtClean="0"/>
              <a:t>(9 классов ) очная форма обучения </a:t>
            </a:r>
            <a:br>
              <a:rPr lang="ru-RU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25118"/>
              </p:ext>
            </p:extLst>
          </p:nvPr>
        </p:nvGraphicFramePr>
        <p:xfrm>
          <a:off x="395536" y="1124744"/>
          <a:ext cx="8496945" cy="559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квалификации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обучения</a:t>
                      </a:r>
                      <a:endParaRPr lang="ru-RU" sz="13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МАШИНИСТ ДОРОЖНЫХ И СТРОИТЕЛЬНЫХ МАШИН (машинист экскаватора, машинист бульдозера, тракторист-машинист) 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СЕЛЬСКОХОЗЯЙСТВЕНННОГО ПРОИЗВОДСТВА (оператор животноводческих комплексов и механизированных ферм, слесарь по ремонту сельскохозяйственных машин и оборудования,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ракторист-машинист сельскохозяйственного производства,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одитель автомобиля)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ТРАКТОРИСТ-МАШИНИСТ СЕЛЬСКОХОЗЯЙСТВЕННОГО ПРОИЗВОДСТВА</a:t>
                      </a:r>
                    </a:p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(слесарь по ремонту сельскохозяйственных машин и оборудования, тракторист-машинист сельскохозяйственного производства, водитель автомобиля)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ПО ТЕХНИЧЕСКОМУ ОБСЛУЖИВАНИЮ И РЕМОНТУ МАШИННО-ТРАКТОРНОГО ПАРКА (мастер-наладчик по техническому обслуживанию машинно-тракторного парка,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ракторист, водитель автомобиля)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05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ЭЛЕКТРОМОНТЕР ПО РЕМОНТУ И ОБСЛУЖИВАНИЮ ЭЛЕКТРООБОРУДОВАНИЯ В СЕЛЬСКОХОЗЯЙСТВЕННОМ ПРОИЗВОДСТВЕ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ХОЗЯЙКА (ИН) УСАДЬБЫ (оператор машинного доения, плодоовощевод, повар, учетчик)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942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ЖИВОТНОВОДСТВА (оператор животноводческих комплексов и</a:t>
                      </a:r>
                    </a:p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механизированных ферм, оператор машинного доения,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ператор</a:t>
                      </a:r>
                    </a:p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птицефабрик и механизированных ферм, оператор свиноводческих</a:t>
                      </a:r>
                    </a:p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комплексов и механизированных ферм)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ПРОДАВЕЦ, КОНТРОЛЕР – КАССИР (кассир торгового зала,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ко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нтролер-кассир,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родавец непродовольственных товаров) 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0672" y="1886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02548777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1224136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55002"/>
              </p:ext>
            </p:extLst>
          </p:nvPr>
        </p:nvGraphicFramePr>
        <p:xfrm>
          <a:off x="395536" y="1124744"/>
          <a:ext cx="8496945" cy="324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квалификации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обучения</a:t>
                      </a:r>
                      <a:endParaRPr lang="ru-RU" sz="13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БУХГАЛТЕР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АГРОНОМ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ВЕТЕРИНАРНЫЙ ФЕЛЬДШЕР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ПОЖАРНАЯ БЕЗОПАСНОСТЬ (техник, старший техник)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231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КИНОЛОГ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6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ПРОГРАММИСТ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942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РАЗРАБОТЧИК </a:t>
                      </a:r>
                      <a:r>
                        <a:rPr lang="en-US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Web </a:t>
                      </a: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 МУЛЬТИМЕДМЙНЫХ приложений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ПОВАР 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ПОРТНОЙ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Уборка с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12" y="4609012"/>
            <a:ext cx="2592288" cy="194421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delya obsheobrazovatelnih disciplin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609012"/>
            <a:ext cx="1440160" cy="107200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delya obsheobrazovatelnih disciplin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424" y="5462197"/>
            <a:ext cx="1440160" cy="109103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Учебная практик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904" y="4589236"/>
            <a:ext cx="2618656" cy="196399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5163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заочная форма обучения 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82921"/>
              </p:ext>
            </p:extLst>
          </p:nvPr>
        </p:nvGraphicFramePr>
        <p:xfrm>
          <a:off x="467544" y="1628800"/>
          <a:ext cx="84969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квалификации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 обучения</a:t>
                      </a:r>
                      <a:endParaRPr lang="ru-RU" sz="14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БУХГАЛТЕР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ТЕХНИК-МЕХАНИК (механизация сельского хозяйства)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АГРОНОМ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– ЭЛЕКТРИК (электрификация и автоматизация сельского хозяйства)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0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КИНОЛОГ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6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ТЕХНОЛОГ (технология производства и переработки сельскохозяйственной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продукции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Форум добровольческих отрядов города Благовещенска  «Творю добро»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363928"/>
            <a:ext cx="2690664" cy="201799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hoto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365436"/>
            <a:ext cx="1469207" cy="97210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oto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339" y="5468498"/>
            <a:ext cx="1466108" cy="97005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ткрытый классный час Как жить налегке при тощем кошельке?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365436"/>
            <a:ext cx="3308170" cy="207312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5323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1.infourok.ru/uploads/ex/0566/0000a1a5-d95b858c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56" y="44624"/>
            <a:ext cx="9001000" cy="6587971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496" y="5541332"/>
            <a:ext cx="475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г</a:t>
            </a:r>
            <a:r>
              <a:rPr lang="ru-RU" sz="1600" b="1" dirty="0"/>
              <a:t>. Благовещенск, ул. Трудовая, д.2 </a:t>
            </a:r>
            <a:endParaRPr lang="ru-RU" sz="1600" b="1" dirty="0" smtClean="0"/>
          </a:p>
          <a:p>
            <a:r>
              <a:rPr lang="ru-RU" sz="1600" b="1" dirty="0"/>
              <a:t>Приемная директора: +7(4162) </a:t>
            </a:r>
            <a:r>
              <a:rPr lang="ru-RU" sz="1600" b="1" dirty="0" smtClean="0"/>
              <a:t>35-30-94</a:t>
            </a:r>
          </a:p>
          <a:p>
            <a:r>
              <a:rPr lang="ru-RU" sz="1600" b="1" dirty="0" smtClean="0"/>
              <a:t> </a:t>
            </a:r>
            <a:r>
              <a:rPr lang="en-US" sz="1600" b="1" dirty="0"/>
              <a:t>e-mail: amurpedkol@mail.ru 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742743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1440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профессиональное  образовательное автономное  учреждение  Амурской области «Амурский колледж строительства  и  жилищно-коммунального  хозяйства»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informio.ru/imgs/fotos/AK_ZhK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64" y="1440160"/>
            <a:ext cx="7627638" cy="5301208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87151"/>
            <a:ext cx="3744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г. Благовещенск,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ул</a:t>
            </a:r>
            <a:r>
              <a:rPr lang="ru-RU" sz="1600" b="1" dirty="0">
                <a:solidFill>
                  <a:srgbClr val="C00000"/>
                </a:solidFill>
              </a:rPr>
              <a:t>. Красноармейская 157,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8(4162)20-33-22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dvgkgb@rambler.ru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6103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79208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(9 классов ) 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очная форма обучения 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94409"/>
              </p:ext>
            </p:extLst>
          </p:nvPr>
        </p:nvGraphicFramePr>
        <p:xfrm>
          <a:off x="395536" y="908721"/>
          <a:ext cx="8496945" cy="58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408712"/>
                <a:gridCol w="1512169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квалификации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обучения</a:t>
                      </a:r>
                      <a:endParaRPr lang="ru-RU" sz="1200" dirty="0"/>
                    </a:p>
                  </a:txBody>
                  <a:tcPr/>
                </a:tc>
              </a:tr>
              <a:tr h="270329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Архитектура 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0329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Водоснабжение и водоотведение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0329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Гостиничное дело(базовый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0329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Гостиничный</a:t>
                      </a:r>
                      <a:r>
                        <a:rPr lang="ru-RU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сервис (повышенный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0314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Гостиничный  сервис ( 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0329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Право и организация социального обеспечения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0329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Сетевое и системное администрирование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4555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зданий и сооружений 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зданий и сооружений (повышенный 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Теплоснабжение</a:t>
                      </a:r>
                      <a:r>
                        <a:rPr lang="ru-RU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и теплотехническое оборудование 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Экономика и бухгалтерский учёт(повышенный 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0329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Экономика и бухгалтерский учёт (базовый  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7844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Землеустройство (базовый  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6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054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Монтаж, наладка и эксплуатация электрооборудования промышленных и гражданских зданий  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0831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 автомобильных дорог и аэродромов 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городских путей сообщений 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Управление, эксплуатация и обслуживание многоквартирного дома 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Электрификация  и</a:t>
                      </a:r>
                      <a:r>
                        <a:rPr lang="ru-RU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автоматизация сельского хозяйства 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Электроснабжение (по отраслям) (базовый уровень)</a:t>
                      </a:r>
                      <a:endParaRPr lang="ru-RU" sz="11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0085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79208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(9 классов ) 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заочная форма обучения 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04041"/>
              </p:ext>
            </p:extLst>
          </p:nvPr>
        </p:nvGraphicFramePr>
        <p:xfrm>
          <a:off x="395536" y="908721"/>
          <a:ext cx="8496945" cy="55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408712"/>
                <a:gridCol w="1512169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квалификации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обучения</a:t>
                      </a:r>
                      <a:endParaRPr lang="ru-RU" sz="1200" dirty="0"/>
                    </a:p>
                  </a:txBody>
                  <a:tcPr/>
                </a:tc>
              </a:tr>
              <a:tr h="27032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Водоснабжение и водоотведение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03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Гостиничный  сервис ( базовый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784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Землеустройство (базовый  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6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39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Компьютерные системы и комплексы (базовый  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08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Монтаж и эксплуатация внутренних сантехнических устройств, кондиционирования воздуха и вентиляции  (базовый  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7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Монтаж и эксплуатация  оборудования систем газоснабжения  (базовый  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Монтаж, наладка и  эксплуатация электрооборудования промышленных и гражданских зданий  (базовый  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Право и организация социального обеспечения (базовый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Сварочное производство (базовый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 автомобильных дорог и аэродромов (базовый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городских путей сообщений (базовый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зданий и сооружений (базовый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инженерных сооружений (базовый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Теплоснабжение  и теплотехническое оборудование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Экономика и бухгалтерский учёт (базовый   уровень)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Электроснабжение (по отраслям) (базовый уровень)</a:t>
                      </a:r>
                    </a:p>
                    <a:p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 </a:t>
                      </a:r>
                    </a:p>
                    <a:p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8646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Государственное профессиональное образовательное автономное учреждение Амурской  области </a:t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«Благовещенский политехнический колледж»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4098" name="Picture 2" descr="БПК 100 л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20880" cy="347312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70798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Чайковского,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 телефон: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(4162)20-01-39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адрес: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polit523139@mail.ru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55893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05968"/>
              </p:ext>
            </p:extLst>
          </p:nvPr>
        </p:nvGraphicFramePr>
        <p:xfrm>
          <a:off x="467544" y="1628800"/>
          <a:ext cx="8496945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квалификации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 обучения</a:t>
                      </a:r>
                      <a:endParaRPr lang="ru-RU" sz="14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Техник- геолог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Горный техник-маркшейдер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Техник-геодезист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Горный техник-технолог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05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по защите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информации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(техническая эксплуатация и обслуживание электрического и электромеханического оборудования в горной отрасли)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942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(техническая эксплуатация и обслуживание электрического и электромеханического оборудования в промышленности)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(техническое обслуживание и ремонт автомобильного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транспорта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Техник-программист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Бухгалтер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15405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</a:t>
            </a:r>
            <a:r>
              <a:rPr lang="ru-RU" sz="2900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заочная форма обучения </a:t>
            </a: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9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11797"/>
              </p:ext>
            </p:extLst>
          </p:nvPr>
        </p:nvGraphicFramePr>
        <p:xfrm>
          <a:off x="539552" y="2060848"/>
          <a:ext cx="849694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Наименование квалификации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Срок обучения</a:t>
                      </a:r>
                      <a:endParaRPr lang="ru-RU" sz="1500" dirty="0"/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Горный техник-маркшейдер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6 месяцев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Техник-геодезист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6 месяцев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Горный техник-технолог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6 месяцев</a:t>
                      </a: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(техническая эксплуатация и обслуживание электрического и электромеханического оборудования в горной отрасли)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6 месяцев</a:t>
                      </a:r>
                    </a:p>
                  </a:txBody>
                  <a:tcPr/>
                </a:tc>
              </a:tr>
              <a:tr h="19942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(техническая эксплуатация и обслуживание электрического и электромеханического оборудования в промышленности)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6 месяцев</a:t>
                      </a: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(техническое обслуживание и ремонт автомобильного</a:t>
                      </a:r>
                      <a:r>
                        <a:rPr lang="ru-RU" sz="15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транспорта</a:t>
                      </a: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6 месяцев</a:t>
                      </a: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Техник-программист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6 месяцев</a:t>
                      </a: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Бухгалтер 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24230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0432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Государственное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профессиональное образовательное автономное учреждение Амурской  области </a:t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«Амурский  казачий колледж»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1026" name="Picture 2" descr="ehmblema_novaj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697162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536" y="4063454"/>
            <a:ext cx="3168352" cy="2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Амурская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 область,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Константиновский район,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село Константиновка,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улица Ленина,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Телефоны: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(41639)91-3-42,91-4– 36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 8(41639) 91-3-42.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Электронный адрес</a:t>
            </a:r>
          </a:p>
          <a:p>
            <a:pPr marL="0" marR="2540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inspektorpokadram@yandex.ru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Сайт в сети интернет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cs typeface="Times New Roman" pitchFamily="18" charset="0"/>
              </a:rPr>
              <a:t>www.kazakamur.ucoz.ru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2090869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3888049" cy="2851372"/>
          </a:xfrm>
          <a:prstGeom prst="flowChartDocument">
            <a:avLst/>
          </a:prstGeom>
          <a:noFill/>
          <a:ln w="12700" algn="in">
            <a:solidFill>
              <a:srgbClr val="B36666"/>
            </a:solidFill>
            <a:miter lim="800000"/>
            <a:headEnd/>
            <a:tailEnd/>
          </a:ln>
          <a:effectLst>
            <a:outerShdw dist="99190" dir="3011666" algn="ctr" rotWithShape="0">
              <a:srgbClr val="4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0200" y="4360487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связи с тем, что ГПОАУ АО "Амурский казачий колледж" находится в пограничной зоне, поступающим, прибывающим из других районов и городов Амурской области, необходимо при себе иметь пропуск для въезда (прохода) лиц и транспортных средств в пограничную зону. Пропуск можно выписать в ближайшем к вашему населенному пункту погранотряде или на пограничной заставе.</a:t>
            </a:r>
          </a:p>
        </p:txBody>
      </p:sp>
    </p:spTree>
    <p:extLst>
      <p:ext uri="{BB962C8B-B14F-4D97-AF65-F5344CB8AC3E}">
        <p14:creationId xmlns:p14="http://schemas.microsoft.com/office/powerpoint/2010/main" val="355483353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085437"/>
              </p:ext>
            </p:extLst>
          </p:nvPr>
        </p:nvGraphicFramePr>
        <p:xfrm>
          <a:off x="395536" y="1772816"/>
          <a:ext cx="84969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1470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п/п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квалификации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обучения</a:t>
                      </a:r>
                      <a:endParaRPr lang="ru-RU" sz="16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сельскохозяйственного производства (оператор животноводческих комплексов и механизированных ферм, слесарь по ремонту сельскохозяйственных машин и оборудования, тракторист-машинист сельскохозяйственного производства, водитель автомобиля)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5 месяцев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Хозяйка(ин) усадьбы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(оператор машинного доения, плодоовощевод, повар, учётчик)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5 месяцев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SC_028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170237" cy="2114550"/>
          </a:xfrm>
          <a:prstGeom prst="ellipse">
            <a:avLst/>
          </a:prstGeom>
          <a:noFill/>
          <a:ln w="63500" algn="in">
            <a:solidFill>
              <a:srgbClr val="CC9999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4412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0432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Государственное  профессиональное образовательное бюджетное учреждение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Амурской  области </a:t>
            </a: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«Амурский   колледж искусств и культуры»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4098" name="Picture 2" descr="https://www.2do2go.ru/uploads/d3daed0c73ec811659ea85fa9b0d042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593" y="1628800"/>
            <a:ext cx="8228863" cy="396044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593" y="5661248"/>
            <a:ext cx="8156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Благовещенск, ул. Горького, 157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aouk28@mail.ru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+7 (4162) 66-11-89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+7 (4162) 66-11-89 </a:t>
            </a:r>
          </a:p>
        </p:txBody>
      </p:sp>
    </p:spTree>
    <p:extLst>
      <p:ext uri="{BB962C8B-B14F-4D97-AF65-F5344CB8AC3E}">
        <p14:creationId xmlns:p14="http://schemas.microsoft.com/office/powerpoint/2010/main" val="2804113069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ия 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36053"/>
              </p:ext>
            </p:extLst>
          </p:nvPr>
        </p:nvGraphicFramePr>
        <p:xfrm>
          <a:off x="251520" y="1556792"/>
          <a:ext cx="849694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904656"/>
                <a:gridCol w="2016225"/>
              </a:tblGrid>
              <a:tr h="147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квалификации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 обучения</a:t>
                      </a:r>
                      <a:endParaRPr lang="ru-RU" sz="18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Артист, преподаватель, руководитель эстрадного коллектива (фортепиано, гитара, бас-гитара, саксофон, труба, тромбон, ударные, эстрадное пение)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Артист, преподаватель, концертмейстер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(инструменты народного оркестра, оркестровые духовые и ударные инструменты, фортепиано, оркестровые струнные инструменты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Артист-вокалист, преподаватель (вокальное искусство)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Руководитель любительского творческого коллектива, преподаватель (театральное творчество)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Руководитель любительского хореографического коллектива, преподаватель (хореографическое творчество)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26586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(9 классов ) 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очная форма обучения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77645"/>
              </p:ext>
            </p:extLst>
          </p:nvPr>
        </p:nvGraphicFramePr>
        <p:xfrm>
          <a:off x="467544" y="1196752"/>
          <a:ext cx="8496945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5256584"/>
                <a:gridCol w="23762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обучения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Учитель начальных классов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начальных классов и начальных классов компенсирующего и коррекционно-развивающего образования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 детей дошкольного возраста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 детей дошкольного возраста с отклонениями в развитии и с сохранным развитием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музыки, музыкальный руководитель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Учитель изобразительного искусства и черчения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Художник народных художественных промыслов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Техник-программист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 по физической культуре и спорту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 по адаптивной физической культуре и спорту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6167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060432" cy="108012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Академический колледж </a:t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«Амурского государственного университета»</a:t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412776"/>
            <a:ext cx="7141588" cy="35914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530120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 Трудовая, 10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8(4162)22 19 33, 22 19 79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7170" name="Picture 2" descr="http://itd1.mycdn.me/image?id=803302405751&amp;t=20&amp;plc=WEB&amp;tkn=*PA1UZS0opmyaeYnbRx21HQmljjw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92512"/>
            <a:ext cx="2952328" cy="194072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1422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br>
              <a:rPr lang="ru-RU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09148"/>
              </p:ext>
            </p:extLst>
          </p:nvPr>
        </p:nvGraphicFramePr>
        <p:xfrm>
          <a:off x="179512" y="1124744"/>
          <a:ext cx="8496945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336704"/>
                <a:gridCol w="1584177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квалификации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 обучения</a:t>
                      </a:r>
                      <a:endParaRPr lang="ru-RU" sz="13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по компьютерным системам (компьютерные системы и комплексы)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по компьютерным сетям(компьютерные сети)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Техник-программист (программирование в компьютерных системах)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по защите информации (обеспечение информационной безопасности телекоммуникационных систем)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(техническая эксплуатация и обслуживание электрического и электромеханического оборудования)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(техническое обслуживание и ремонт систем вентиляции и кондиционирования)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 (аналитический контроль качества химических соединений)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Лаборант спектрального анализа, лаборант химического анализа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Техник-метролог (контроль работы измерительных приборов)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Технолог-конструктор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(конструирование, моделирование и технология  швейных изделий)</a:t>
                      </a:r>
                      <a:endParaRPr lang="ru-RU" sz="13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Бухгалтер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720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Операционный логист (операционная деятельность в логистике)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720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Юрист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720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Специалист по туризму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720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Дизайнер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40828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060432" cy="108012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Амурский филиал Морского  государственного университета имени адмирала </a:t>
            </a:r>
            <a:r>
              <a:rPr lang="ru-RU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Г.И.Невельского</a:t>
            </a: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776"/>
          <a:stretch/>
        </p:blipFill>
        <p:spPr bwMode="auto">
          <a:xfrm>
            <a:off x="620680" y="1268760"/>
            <a:ext cx="7620000" cy="404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44522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ул. Краснофлотская, д.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8(4162)226-562, 8(4162)226-569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0251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3" y="260649"/>
            <a:ext cx="868807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1244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0432" cy="208823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Байкало-Амурский  институт железнодорожного  транспорта- филиал федерального государственного бюджетного образовательного учреждения высшего образования «Дальневосточный государственный университет путей сообщения в г. Тынде»</a:t>
            </a:r>
            <a:endParaRPr lang="ru-RU" sz="2400" dirty="0"/>
          </a:p>
        </p:txBody>
      </p:sp>
      <p:pic>
        <p:nvPicPr>
          <p:cNvPr id="11266" name="Picture 2" descr="http://samara.vsemdiploms.com/images/vuzes/tynda-ty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520805"/>
            <a:ext cx="1656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Тында,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Кирова, дом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Телефоны: 8(41656)57069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8(41656)57013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08397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01766"/>
              </p:ext>
            </p:extLst>
          </p:nvPr>
        </p:nvGraphicFramePr>
        <p:xfrm>
          <a:off x="179512" y="1412776"/>
          <a:ext cx="8496945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336704"/>
                <a:gridCol w="1584177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квалификации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 обучения</a:t>
                      </a:r>
                      <a:endParaRPr lang="ru-RU" sz="14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Электроснабжение (по отраслям) / железнодорожный 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перевозок и управление на транспорте (по видам) / железнодорожный 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Техническая эксплуатация подвижного состава железных дорог / Вагоны, Тепловозы и дизель-поезда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Автоматика и телемеханика на транспорте (железнодорожном транспорте)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железных дорог, путь и </a:t>
                      </a: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путевое хозяйство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Электроснабжение (по отраслям) / железнодорожный 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перевозок и управление на транспорте (по видам) / железнодорожный 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Техническая эксплуатация подвижного состава железных дорог / Вагоны, Тепловозы и дизель-поезда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Автоматика и телемеханика на транспорте(железнодорожном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транспорте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</a:p>
                    <a:p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485406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заочная форма обучения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80645"/>
              </p:ext>
            </p:extLst>
          </p:nvPr>
        </p:nvGraphicFramePr>
        <p:xfrm>
          <a:off x="179512" y="1700808"/>
          <a:ext cx="8496945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20680"/>
                <a:gridCol w="1800201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п/п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квалификации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обучения</a:t>
                      </a:r>
                      <a:endParaRPr lang="ru-RU" sz="16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Электроснабжение (по отраслям) / железнодорожный 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перевозок и управление на транспорте (по видам) / железнодорожный 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Техническая эксплуатация подвижного состава железных дорог / Вагоны, Тепловозы и дизель-поезда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Автоматика и телемеханика на транспорте (железнодорожном транспорте)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железных дорог, путь и </a:t>
                      </a:r>
                      <a:r>
                        <a:rPr lang="ru-RU" sz="16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путевое хозяйство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года 10 месяцев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46889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0432" cy="208823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Амурский  институт железнодорожного  транспорта- филиал государственного бюджетного образовательного учреждения высшего профессионального образования «Дальневосточный государственный университет путей сообщения» в г. Свободном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898232" cy="39075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384001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Свободный, ул. 40 лет Октября, д. 77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(41643) 5-58-50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(41643) 5-58-50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dvgups_svob@mail.ru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http://www.amijt.ru</a:t>
            </a:r>
          </a:p>
        </p:txBody>
      </p:sp>
    </p:spTree>
    <p:extLst>
      <p:ext uri="{BB962C8B-B14F-4D97-AF65-F5344CB8AC3E}">
        <p14:creationId xmlns:p14="http://schemas.microsoft.com/office/powerpoint/2010/main" val="2706687501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59903"/>
              </p:ext>
            </p:extLst>
          </p:nvPr>
        </p:nvGraphicFramePr>
        <p:xfrm>
          <a:off x="107504" y="1916832"/>
          <a:ext cx="8496945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0"/>
                <a:gridCol w="2160241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Наименование квалификации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Срок обучения</a:t>
                      </a:r>
                      <a:endParaRPr lang="ru-RU" sz="19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и эксплуатация зданий и сооружений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Строительство железных дорог, путь и путевое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перевозок и управление на транспорте (по видам) /железнодорожный 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Техническая эксплуатация подвижного состава железных дорог /вагоны, Электроподвижной состав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545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0432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Государственное автономное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учреждение Амурской  области </a:t>
            </a: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профессиональная  образовательная организация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«Амурский  медицинский колледж»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3074" name="Picture 2" descr="http://images.myshared.ru/7/808917/slide_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628799"/>
            <a:ext cx="7488833" cy="431249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731" y="594129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Благовещенск, ул. Зелёная,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</a:t>
            </a:r>
          </a:p>
          <a:p>
            <a:pPr algn="ctr"/>
            <a:r>
              <a:rPr lang="ru-RU" sz="16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Проезд: микроавтобус № 28, автобус № 22, остановка «Мед.колледж». </a:t>
            </a:r>
            <a:endParaRPr lang="ru-RU" sz="1600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(4162) 42-43-63,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42-42-75 Электронная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почта: 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amk_amur@mail.ru</a:t>
            </a:r>
            <a:endParaRPr lang="ru-RU" sz="16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15161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ия 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07473"/>
              </p:ext>
            </p:extLst>
          </p:nvPr>
        </p:nvGraphicFramePr>
        <p:xfrm>
          <a:off x="251520" y="1556792"/>
          <a:ext cx="849694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0"/>
                <a:gridCol w="2160241"/>
              </a:tblGrid>
              <a:tr h="147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 п/п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квалификации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 обучения</a:t>
                      </a:r>
                      <a:endParaRPr lang="ru-RU" sz="18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Акушерка/акушер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Медицинская сестра/медицинский брат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4221893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Зея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ул. Набережная, 57</a:t>
            </a:r>
          </a:p>
          <a:p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(41658) 2-22-51</a:t>
            </a:r>
          </a:p>
          <a:p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(41658) 2-22-51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5732" y="4083393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Райчихинск, ул. Победы, д. 62</a:t>
            </a:r>
          </a:p>
          <a:p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(41647) 2-58-98</a:t>
            </a:r>
          </a:p>
          <a:p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(41647) 2-58-98</a:t>
            </a:r>
          </a:p>
          <a:p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metodmed@mail.ru</a:t>
            </a:r>
          </a:p>
        </p:txBody>
      </p:sp>
    </p:spTree>
    <p:extLst>
      <p:ext uri="{BB962C8B-B14F-4D97-AF65-F5344CB8AC3E}">
        <p14:creationId xmlns:p14="http://schemas.microsoft.com/office/powerpoint/2010/main" val="112602901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37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профессиональное образовательное автономное учреждение Амурской  области </a:t>
            </a:r>
          </a:p>
          <a:p>
            <a:pPr algn="ctr"/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«Амурский колледж сервиса и торговли»</a:t>
            </a:r>
            <a:endParaRPr lang="ru-RU" sz="2400" b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65" y="1405992"/>
            <a:ext cx="3684246" cy="26710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amurkst.ru/2ot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328" y="1316961"/>
            <a:ext cx="3649477" cy="276011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03831"/>
            <a:ext cx="3559862" cy="2580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amurkst.ru/upload/images/college/college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94382"/>
            <a:ext cx="3507463" cy="254291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2259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79208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(9 классов ) 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очная форма обучения 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91956"/>
              </p:ext>
            </p:extLst>
          </p:nvPr>
        </p:nvGraphicFramePr>
        <p:xfrm>
          <a:off x="395536" y="908721"/>
          <a:ext cx="8496945" cy="564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408712"/>
                <a:gridCol w="1512169"/>
              </a:tblGrid>
              <a:tr h="3537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квалификации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 обучения</a:t>
                      </a:r>
                      <a:endParaRPr lang="ru-RU" sz="12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ТЕХНОЛОГИЯ ПРОДУКЦИИ ОБЩЕСТВЕННОГО ПИТАНИЯ (техник-технолог)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ЭКОНОМИКА И БУХГАЛТЕРСКИЙ УЧЕТ (бухгалтер ) 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КОММЕРЦИЯ (менеджер по продажам)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ТОВАРОВЕДЕНИЕ И ЭКСПЕРТИЗА КАЧЕСТВА    ПОТРЕБИТЕЛЬСКИХ ТОВАРОВ (товаровед-эксперт)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05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ПРАВО И ОРГАНИЗАЦИЯ СОЦИАЛЬНОГО ОБЕСПЕЧЕНИЯ (юрист)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23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ОБСЛУЖИВАНИЯ В ОБЩЕСТВЕННОМ ПИТАНИИ ( менеджер)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94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ТУРИЗМ (специалист по туризму)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61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Повар, кондитер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580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Продавец, контролер-кассир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798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ТЕХНОЛОГИЯ  ПАРИКМАХЕРСКОГО ИСКУССТВА 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17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ПАРИКМАХЕР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436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РАДИОМЕХАНИК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654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ЗАКРОЙЩИК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073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ПОРТНОЙ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292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АППАРАТЧИК  ПОЛУЧЕНИЯ РАСТИТЕЛЬНОГО  МАСЛА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510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МОНТАЖ  И ТЕХНИЧЕСКАЯ  ЭКСПЛУАТАЦИЯ ПРОМЫШЛЕННОГО  ОБОРУДОВАНИЯ (техник-механик)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АВТОМАТИЗАЦИЯ ТЕХНОЛОГИЧЕСКИХ ПРОЦЕССОВ И  ПРОИЗВОДСТВ (техник)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476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ТЕХНОЛОГИЯ ХЛЕБА , КОНДИТЕРСКИХ И МАКАРОННЫХ ИЗДЕЛИЙ (технолог)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ТЕХНОЛОГИЯ МОЛОКА И МОЛОЧНЫХ ПРОДУКТОВ (технолог)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932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ТЕХНОЛОГИЯ МЯСА И МЯСНЫХ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ПРОДУКТОВ (технолог)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206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60432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Государственное 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профессиональное образовательное автономное учреждение Амурской  области </a:t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«Амурский  многофункциональный центр профессиональных квалификаций»</a:t>
            </a: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5" y="5904138"/>
            <a:ext cx="605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Белогорск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ул. Кирова, 267</a:t>
            </a:r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тел.+7 (41641) </a:t>
            </a:r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2-35-08,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pksl28@mail.ru</a:t>
            </a:r>
            <a:endParaRPr lang="ru-RU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pksl28.ru/wp-content/uploads/2017/03/N-IMG_1108-1024x6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501" y="1754882"/>
            <a:ext cx="6220843" cy="414925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9982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основного общего образования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 классов ) очная форма обучения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49303"/>
              </p:ext>
            </p:extLst>
          </p:nvPr>
        </p:nvGraphicFramePr>
        <p:xfrm>
          <a:off x="539552" y="1556792"/>
          <a:ext cx="849694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92688"/>
                <a:gridCol w="1728193"/>
              </a:tblGrid>
              <a:tr h="446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квалификации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 обучения</a:t>
                      </a:r>
                      <a:endParaRPr lang="ru-RU" sz="1400" dirty="0"/>
                    </a:p>
                  </a:txBody>
                  <a:tcPr/>
                </a:tc>
              </a:tr>
              <a:tr h="2223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общестроительных работ (бетонщик, каменщик,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электросварщик ручной сварки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44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Мастер жилищно-коммунального хозяйства (слесарь-сантехник, электрогазосварщик, электромонтажник по освещению и осветительным сетям)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66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Сварщик (ручной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 частично механизированной сварки)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08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Машинист локомотива (помощник машиниста электровоза, помощник машиниста тепловоза, слесарь по ремонту подвижного состава)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30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Проводник на железнодорожном транспорте (проводник пассажирского вагона, кассир билетный, приёмосдатчик груза и багажа)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74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Продавец, контролёр-кассир (кассир торгового зала, контролёр-кассир, продавец продовольственных товаров, продавец непродовольственных товаров)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года 10 месяцев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42177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3213</Words>
  <Application>Microsoft Office PowerPoint</Application>
  <PresentationFormat>Экран (4:3)</PresentationFormat>
  <Paragraphs>788</Paragraphs>
  <Slides>38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На базе основного общего образования (9 классов )  только очная форма обучения </vt:lpstr>
      <vt:lpstr> Государственное автономное учреждение Амурской  области профессиональная  образовательная организация «Амурский  медицинский колледж» </vt:lpstr>
      <vt:lpstr> На базе основного общего образования  (9 классов ) очная форма обучения  </vt:lpstr>
      <vt:lpstr>Презентация PowerPoint</vt:lpstr>
      <vt:lpstr>На базе основного общего образования (9 классов )  очная форма обучения </vt:lpstr>
      <vt:lpstr> Государственное профессиональное образовательное автономное учреждение Амурской  области  «Амурский  многофункциональный центр профессиональных квалификаций» </vt:lpstr>
      <vt:lpstr> На базе основного общего образования  (9 классов ) очная форма обучения  </vt:lpstr>
      <vt:lpstr>Презентация PowerPoint</vt:lpstr>
      <vt:lpstr>На базе основного общего образования  (9 классов ) очная форма обучения  </vt:lpstr>
      <vt:lpstr>Государственное профессиональное образовательное автономное учреждение Амурской  области  «Амурский  колледж транспорта  и дорожного хозяйства» </vt:lpstr>
      <vt:lpstr> На базе основного общего образования  (9 классов ) очная форма обучения  </vt:lpstr>
      <vt:lpstr>Государственное профессиональное образовательное автономное учреждение Амурской  области  «Амурский  технический колледж» </vt:lpstr>
      <vt:lpstr> На базе основного общего образования  (9 классов ) очная форма обучения  </vt:lpstr>
      <vt:lpstr>Государственное профессиональное образовательное автономное учреждение Амурской  области  «Амурский  аграрный колледж» </vt:lpstr>
      <vt:lpstr>На базе основного общего образования  (9 классов ) очная форма обучения  </vt:lpstr>
      <vt:lpstr>На базе основного общего образования  (9 классов ) очная форма обучения  </vt:lpstr>
      <vt:lpstr>На базе основного общего образования  (9 классов ) заочная форма обучения  </vt:lpstr>
      <vt:lpstr>Государственное профессиональное  образовательное автономное  учреждение  Амурской области «Амурский колледж строительства  и  жилищно-коммунального  хозяйства»</vt:lpstr>
      <vt:lpstr>На базе основного общего образования (9 классов )  очная форма обучения </vt:lpstr>
      <vt:lpstr>На базе основного общего образования (9 классов )  заочная форма обучения </vt:lpstr>
      <vt:lpstr>Государственное профессиональное образовательное автономное учреждение Амурской  области  «Благовещенский политехнический колледж» </vt:lpstr>
      <vt:lpstr> На базе основного общего образования  (9 классов ) очная форма обучения  </vt:lpstr>
      <vt:lpstr> На базе основного общего образования  (9 классов ) заочная форма обучения  </vt:lpstr>
      <vt:lpstr> Государственное профессиональное образовательное автономное учреждение Амурской  области  «Амурский  казачий колледж» </vt:lpstr>
      <vt:lpstr> На базе основного общего образования  (9 классов ) очная форма обучения  </vt:lpstr>
      <vt:lpstr> Государственное  профессиональное образовательное бюджетное учреждение Амурской  области  «Амурский   колледж искусств и культуры» </vt:lpstr>
      <vt:lpstr> На базе основного общего образования  (9 классов ) очная форма обучения  </vt:lpstr>
      <vt:lpstr> Академический колледж  «Амурского государственного университета» </vt:lpstr>
      <vt:lpstr> На базе основного общего образования  (9 классов ) очная форма обучения  </vt:lpstr>
      <vt:lpstr> Амурский филиал Морского  государственного университета имени адмирала Г.И.Невельского </vt:lpstr>
      <vt:lpstr>Презентация PowerPoint</vt:lpstr>
      <vt:lpstr> Байкало-Амурский  институт железнодорожного  транспорта- филиал федерального государственного бюджетного образовательного учреждения высшего образования «Дальневосточный государственный университет путей сообщения в г. Тынде»</vt:lpstr>
      <vt:lpstr> На базе основного общего образования  (9 классов ) очная форма обучения  </vt:lpstr>
      <vt:lpstr> На базе основного общего образования  (9 классов ) заочная форма обучения  </vt:lpstr>
      <vt:lpstr>Амурский  институт железнодорожного  транспорта- филиал государственного бюджетного образовательного учреждения высшего профессионального образования «Дальневосточный государственный университет путей сообщения» в г. Свободном</vt:lpstr>
      <vt:lpstr> На базе основного общего образования  (9 классов ) очная форма обучения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 Оглы</dc:creator>
  <cp:lastModifiedBy>Света Оглы</cp:lastModifiedBy>
  <cp:revision>100</cp:revision>
  <cp:lastPrinted>2018-01-17T07:59:14Z</cp:lastPrinted>
  <dcterms:modified xsi:type="dcterms:W3CDTF">2018-01-19T07:29:47Z</dcterms:modified>
</cp:coreProperties>
</file>