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84" r:id="rId4"/>
    <p:sldId id="283" r:id="rId5"/>
    <p:sldId id="270" r:id="rId6"/>
    <p:sldId id="257" r:id="rId7"/>
    <p:sldId id="261" r:id="rId8"/>
    <p:sldId id="258" r:id="rId9"/>
    <p:sldId id="263" r:id="rId10"/>
    <p:sldId id="259" r:id="rId11"/>
    <p:sldId id="260" r:id="rId12"/>
    <p:sldId id="287" r:id="rId13"/>
    <p:sldId id="285" r:id="rId14"/>
    <p:sldId id="286" r:id="rId15"/>
    <p:sldId id="288" r:id="rId16"/>
    <p:sldId id="282" r:id="rId17"/>
    <p:sldId id="262" r:id="rId18"/>
    <p:sldId id="273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AF822-03F2-4A10-9EB4-4392ACBA717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163DF59-F7C0-48D2-B8E8-07798E20CB5B}">
      <dgm:prSet phldrT="[Текст]" custT="1"/>
      <dgm:spPr>
        <a:gradFill rotWithShape="0">
          <a:gsLst>
            <a:gs pos="1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</dgm:spPr>
      <dgm:t>
        <a:bodyPr/>
        <a:lstStyle/>
        <a:p>
          <a:endParaRPr lang="ru-RU" sz="2300" b="1" dirty="0" smtClean="0">
            <a:solidFill>
              <a:schemeClr val="bg1"/>
            </a:solidFill>
          </a:endParaRPr>
        </a:p>
        <a:p>
          <a:endParaRPr lang="ru-RU" sz="2300" b="1" dirty="0" smtClean="0">
            <a:solidFill>
              <a:schemeClr val="bg1"/>
            </a:solidFill>
          </a:endParaRPr>
        </a:p>
        <a:p>
          <a:r>
            <a:rPr lang="ru-RU" sz="2300" b="1" dirty="0" smtClean="0">
              <a:solidFill>
                <a:srgbClr val="FF0000"/>
              </a:solidFill>
            </a:rPr>
            <a:t>РЕЗУЛЬТАТ</a:t>
          </a:r>
        </a:p>
        <a:p>
          <a:r>
            <a:rPr lang="ru-RU" sz="2000" b="1" dirty="0" smtClean="0">
              <a:solidFill>
                <a:srgbClr val="002060"/>
              </a:solidFill>
            </a:rPr>
            <a:t>Профессиональный и личностный рост</a:t>
          </a:r>
          <a:endParaRPr lang="ru-RU" sz="2000" dirty="0">
            <a:solidFill>
              <a:srgbClr val="002060"/>
            </a:solidFill>
          </a:endParaRPr>
        </a:p>
      </dgm:t>
    </dgm:pt>
    <dgm:pt modelId="{7780EBF4-2459-402E-9EE6-A95D4BEF453F}" type="parTrans" cxnId="{D48904A1-C66B-48D2-A3F4-70DED23D0367}">
      <dgm:prSet/>
      <dgm:spPr/>
      <dgm:t>
        <a:bodyPr/>
        <a:lstStyle/>
        <a:p>
          <a:endParaRPr lang="ru-RU"/>
        </a:p>
      </dgm:t>
    </dgm:pt>
    <dgm:pt modelId="{237A6B49-AD9B-4175-BE17-E80A7FD25AB7}" type="sibTrans" cxnId="{D48904A1-C66B-48D2-A3F4-70DED23D0367}">
      <dgm:prSet/>
      <dgm:spPr/>
      <dgm:t>
        <a:bodyPr/>
        <a:lstStyle/>
        <a:p>
          <a:endParaRPr lang="ru-RU"/>
        </a:p>
      </dgm:t>
    </dgm:pt>
    <dgm:pt modelId="{B6662C4E-FCF3-45AD-864F-E903DEFBBA5D}">
      <dgm:prSet phldrT="[Текст]"/>
      <dgm:spPr>
        <a:gradFill rotWithShape="0">
          <a:gsLst>
            <a:gs pos="1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</a:rPr>
            <a:t>Раскрытие 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</a:rPr>
            <a:t>формирование необходимых способностей, навыков через: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проекты, программы, форумы, съезды, слёты, профильные смены.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9E559027-D6FF-4350-B58D-1548A357EE1A}" type="sibTrans" cxnId="{D8FA45AC-FE4A-4835-896B-224AE3FA5F6C}">
      <dgm:prSet/>
      <dgm:spPr/>
      <dgm:t>
        <a:bodyPr/>
        <a:lstStyle/>
        <a:p>
          <a:endParaRPr lang="ru-RU"/>
        </a:p>
      </dgm:t>
    </dgm:pt>
    <dgm:pt modelId="{CD162B8A-0B01-42D9-80CB-10B0F279E06D}" type="parTrans" cxnId="{D8FA45AC-FE4A-4835-896B-224AE3FA5F6C}">
      <dgm:prSet/>
      <dgm:spPr/>
      <dgm:t>
        <a:bodyPr/>
        <a:lstStyle/>
        <a:p>
          <a:endParaRPr lang="ru-RU"/>
        </a:p>
      </dgm:t>
    </dgm:pt>
    <dgm:pt modelId="{77E036E2-258A-4F1D-8C57-82C5EFB29AB3}">
      <dgm:prSet phldrT="[Текст]" custT="1"/>
      <dgm:spPr>
        <a:gradFill rotWithShape="0">
          <a:gsLst>
            <a:gs pos="1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bg1"/>
              </a:solidFill>
            </a:rPr>
            <a:t>Система школьного самоуправления, лидерство;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solidFill>
                <a:schemeClr val="bg1"/>
              </a:solidFill>
            </a:rPr>
            <a:t>желание помогать по направлениям: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solidFill>
                <a:srgbClr val="002060"/>
              </a:solidFill>
            </a:rPr>
            <a:t>помощь пожилым; помощь детям; помощь и поддержка людей с ОВЗ; забота о животных; нравственные приоритеты (профилактика алкоголизма, наркомании </a:t>
          </a:r>
          <a:r>
            <a:rPr lang="ru-RU" sz="2000" dirty="0" err="1" smtClean="0">
              <a:solidFill>
                <a:srgbClr val="002060"/>
              </a:solidFill>
            </a:rPr>
            <a:t>СПИДа</a:t>
          </a:r>
          <a:r>
            <a:rPr lang="ru-RU" sz="2000" dirty="0" smtClean="0">
              <a:solidFill>
                <a:srgbClr val="002060"/>
              </a:solidFill>
            </a:rPr>
            <a:t>, пропаганда ЗОЖ); донорство и социальная реклама; экология и благоустройство.</a:t>
          </a:r>
        </a:p>
      </dgm:t>
    </dgm:pt>
    <dgm:pt modelId="{0979E5EB-F88C-4798-8D7D-9F97989ACDF3}" type="sibTrans" cxnId="{950B4605-594D-4F1D-A92D-564CDA2C11C0}">
      <dgm:prSet/>
      <dgm:spPr/>
      <dgm:t>
        <a:bodyPr/>
        <a:lstStyle/>
        <a:p>
          <a:endParaRPr lang="ru-RU"/>
        </a:p>
      </dgm:t>
    </dgm:pt>
    <dgm:pt modelId="{21DBF6C3-245E-4285-B4CC-5B6200A0B458}" type="parTrans" cxnId="{950B4605-594D-4F1D-A92D-564CDA2C11C0}">
      <dgm:prSet/>
      <dgm:spPr/>
      <dgm:t>
        <a:bodyPr/>
        <a:lstStyle/>
        <a:p>
          <a:endParaRPr lang="ru-RU"/>
        </a:p>
      </dgm:t>
    </dgm:pt>
    <dgm:pt modelId="{EF6B1483-B06B-4D38-80A7-62B11689D2B6}" type="pres">
      <dgm:prSet presAssocID="{E31AF822-03F2-4A10-9EB4-4392ACBA717A}" presName="Name0" presStyleCnt="0">
        <dgm:presLayoutVars>
          <dgm:dir/>
          <dgm:animLvl val="lvl"/>
          <dgm:resizeHandles val="exact"/>
        </dgm:presLayoutVars>
      </dgm:prSet>
      <dgm:spPr/>
    </dgm:pt>
    <dgm:pt modelId="{F29DBA54-2AFB-4522-8D6C-483D09B67886}" type="pres">
      <dgm:prSet presAssocID="{1163DF59-F7C0-48D2-B8E8-07798E20CB5B}" presName="Name8" presStyleCnt="0"/>
      <dgm:spPr/>
    </dgm:pt>
    <dgm:pt modelId="{69A5F4C1-CEAB-42BC-A52C-D49667AE041C}" type="pres">
      <dgm:prSet presAssocID="{1163DF59-F7C0-48D2-B8E8-07798E20CB5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F8745-351E-4465-9790-6D5F6C56B8C5}" type="pres">
      <dgm:prSet presAssocID="{1163DF59-F7C0-48D2-B8E8-07798E20CB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A93C8-45F5-4379-88DB-13528C7FFECE}" type="pres">
      <dgm:prSet presAssocID="{B6662C4E-FCF3-45AD-864F-E903DEFBBA5D}" presName="Name8" presStyleCnt="0"/>
      <dgm:spPr/>
    </dgm:pt>
    <dgm:pt modelId="{8644A4DB-822E-40B0-AA36-A7A9EA09ACA7}" type="pres">
      <dgm:prSet presAssocID="{B6662C4E-FCF3-45AD-864F-E903DEFBBA5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FFBAD-FDEB-4DEE-BA73-BF81B473967F}" type="pres">
      <dgm:prSet presAssocID="{B6662C4E-FCF3-45AD-864F-E903DEFBBA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0C27E-7C51-441A-8AF5-A3F87CA7B601}" type="pres">
      <dgm:prSet presAssocID="{77E036E2-258A-4F1D-8C57-82C5EFB29AB3}" presName="Name8" presStyleCnt="0"/>
      <dgm:spPr/>
    </dgm:pt>
    <dgm:pt modelId="{A9F5706E-EC43-4E2B-BF17-D4E0B5D846FD}" type="pres">
      <dgm:prSet presAssocID="{77E036E2-258A-4F1D-8C57-82C5EFB29AB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E8FDD-1B23-4628-B8B4-F73C704F2020}" type="pres">
      <dgm:prSet presAssocID="{77E036E2-258A-4F1D-8C57-82C5EFB29A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904A1-C66B-48D2-A3F4-70DED23D0367}" srcId="{E31AF822-03F2-4A10-9EB4-4392ACBA717A}" destId="{1163DF59-F7C0-48D2-B8E8-07798E20CB5B}" srcOrd="0" destOrd="0" parTransId="{7780EBF4-2459-402E-9EE6-A95D4BEF453F}" sibTransId="{237A6B49-AD9B-4175-BE17-E80A7FD25AB7}"/>
    <dgm:cxn modelId="{787E9CC6-6974-43C4-A2DB-1A9EDE94A683}" type="presOf" srcId="{B6662C4E-FCF3-45AD-864F-E903DEFBBA5D}" destId="{8644A4DB-822E-40B0-AA36-A7A9EA09ACA7}" srcOrd="0" destOrd="0" presId="urn:microsoft.com/office/officeart/2005/8/layout/pyramid1"/>
    <dgm:cxn modelId="{CC394FEE-1C4B-44CE-AE84-4BF623EFE51D}" type="presOf" srcId="{1163DF59-F7C0-48D2-B8E8-07798E20CB5B}" destId="{69A5F4C1-CEAB-42BC-A52C-D49667AE041C}" srcOrd="0" destOrd="0" presId="urn:microsoft.com/office/officeart/2005/8/layout/pyramid1"/>
    <dgm:cxn modelId="{14B63753-679F-4E2A-929B-8F6AA0AB45CF}" type="presOf" srcId="{E31AF822-03F2-4A10-9EB4-4392ACBA717A}" destId="{EF6B1483-B06B-4D38-80A7-62B11689D2B6}" srcOrd="0" destOrd="0" presId="urn:microsoft.com/office/officeart/2005/8/layout/pyramid1"/>
    <dgm:cxn modelId="{950B4605-594D-4F1D-A92D-564CDA2C11C0}" srcId="{E31AF822-03F2-4A10-9EB4-4392ACBA717A}" destId="{77E036E2-258A-4F1D-8C57-82C5EFB29AB3}" srcOrd="2" destOrd="0" parTransId="{21DBF6C3-245E-4285-B4CC-5B6200A0B458}" sibTransId="{0979E5EB-F88C-4798-8D7D-9F97989ACDF3}"/>
    <dgm:cxn modelId="{74F6C778-A419-4307-9B89-5A07CE7B65BC}" type="presOf" srcId="{B6662C4E-FCF3-45AD-864F-E903DEFBBA5D}" destId="{EB3FFBAD-FDEB-4DEE-BA73-BF81B473967F}" srcOrd="1" destOrd="0" presId="urn:microsoft.com/office/officeart/2005/8/layout/pyramid1"/>
    <dgm:cxn modelId="{26159003-ABD3-4400-8E10-5874DB751BBD}" type="presOf" srcId="{77E036E2-258A-4F1D-8C57-82C5EFB29AB3}" destId="{A9F5706E-EC43-4E2B-BF17-D4E0B5D846FD}" srcOrd="0" destOrd="0" presId="urn:microsoft.com/office/officeart/2005/8/layout/pyramid1"/>
    <dgm:cxn modelId="{2D66E013-028F-434E-814C-92EC66D52F8B}" type="presOf" srcId="{1163DF59-F7C0-48D2-B8E8-07798E20CB5B}" destId="{EBFF8745-351E-4465-9790-6D5F6C56B8C5}" srcOrd="1" destOrd="0" presId="urn:microsoft.com/office/officeart/2005/8/layout/pyramid1"/>
    <dgm:cxn modelId="{D8FA45AC-FE4A-4835-896B-224AE3FA5F6C}" srcId="{E31AF822-03F2-4A10-9EB4-4392ACBA717A}" destId="{B6662C4E-FCF3-45AD-864F-E903DEFBBA5D}" srcOrd="1" destOrd="0" parTransId="{CD162B8A-0B01-42D9-80CB-10B0F279E06D}" sibTransId="{9E559027-D6FF-4350-B58D-1548A357EE1A}"/>
    <dgm:cxn modelId="{FFA5D4A9-BE6D-4CCA-B23B-12E3A9113175}" type="presOf" srcId="{77E036E2-258A-4F1D-8C57-82C5EFB29AB3}" destId="{3ECE8FDD-1B23-4628-B8B4-F73C704F2020}" srcOrd="1" destOrd="0" presId="urn:microsoft.com/office/officeart/2005/8/layout/pyramid1"/>
    <dgm:cxn modelId="{C335D518-E920-479F-9EAD-E0EC37B73CB0}" type="presParOf" srcId="{EF6B1483-B06B-4D38-80A7-62B11689D2B6}" destId="{F29DBA54-2AFB-4522-8D6C-483D09B67886}" srcOrd="0" destOrd="0" presId="urn:microsoft.com/office/officeart/2005/8/layout/pyramid1"/>
    <dgm:cxn modelId="{208B14A5-A960-4E18-B68D-AB35D2F05406}" type="presParOf" srcId="{F29DBA54-2AFB-4522-8D6C-483D09B67886}" destId="{69A5F4C1-CEAB-42BC-A52C-D49667AE041C}" srcOrd="0" destOrd="0" presId="urn:microsoft.com/office/officeart/2005/8/layout/pyramid1"/>
    <dgm:cxn modelId="{C5FC8CF1-4240-4E9E-B686-01F8311059B2}" type="presParOf" srcId="{F29DBA54-2AFB-4522-8D6C-483D09B67886}" destId="{EBFF8745-351E-4465-9790-6D5F6C56B8C5}" srcOrd="1" destOrd="0" presId="urn:microsoft.com/office/officeart/2005/8/layout/pyramid1"/>
    <dgm:cxn modelId="{F03C8962-E44A-455A-809E-BC8D61BAD2E7}" type="presParOf" srcId="{EF6B1483-B06B-4D38-80A7-62B11689D2B6}" destId="{03EA93C8-45F5-4379-88DB-13528C7FFECE}" srcOrd="1" destOrd="0" presId="urn:microsoft.com/office/officeart/2005/8/layout/pyramid1"/>
    <dgm:cxn modelId="{7565D460-891C-457C-9F2A-3D52E77D5043}" type="presParOf" srcId="{03EA93C8-45F5-4379-88DB-13528C7FFECE}" destId="{8644A4DB-822E-40B0-AA36-A7A9EA09ACA7}" srcOrd="0" destOrd="0" presId="urn:microsoft.com/office/officeart/2005/8/layout/pyramid1"/>
    <dgm:cxn modelId="{9B3793C2-C056-4A0F-BA46-327363680B39}" type="presParOf" srcId="{03EA93C8-45F5-4379-88DB-13528C7FFECE}" destId="{EB3FFBAD-FDEB-4DEE-BA73-BF81B473967F}" srcOrd="1" destOrd="0" presId="urn:microsoft.com/office/officeart/2005/8/layout/pyramid1"/>
    <dgm:cxn modelId="{3BBA6C1C-2F31-40F0-B0CF-19E404D37F24}" type="presParOf" srcId="{EF6B1483-B06B-4D38-80A7-62B11689D2B6}" destId="{09C0C27E-7C51-441A-8AF5-A3F87CA7B601}" srcOrd="2" destOrd="0" presId="urn:microsoft.com/office/officeart/2005/8/layout/pyramid1"/>
    <dgm:cxn modelId="{28131E65-270B-4A9D-8719-8258905B9BC7}" type="presParOf" srcId="{09C0C27E-7C51-441A-8AF5-A3F87CA7B601}" destId="{A9F5706E-EC43-4E2B-BF17-D4E0B5D846FD}" srcOrd="0" destOrd="0" presId="urn:microsoft.com/office/officeart/2005/8/layout/pyramid1"/>
    <dgm:cxn modelId="{1645D681-5B42-4BB9-98F4-4C429EF252E1}" type="presParOf" srcId="{09C0C27E-7C51-441A-8AF5-A3F87CA7B601}" destId="{3ECE8FDD-1B23-4628-B8B4-F73C704F20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5F4C1-CEAB-42BC-A52C-D49667AE041C}">
      <dsp:nvSpPr>
        <dsp:cNvPr id="0" name=""/>
        <dsp:cNvSpPr/>
      </dsp:nvSpPr>
      <dsp:spPr>
        <a:xfrm>
          <a:off x="3048000" y="0"/>
          <a:ext cx="3047999" cy="2286000"/>
        </a:xfrm>
        <a:prstGeom prst="trapezoid">
          <a:avLst>
            <a:gd name="adj" fmla="val 66667"/>
          </a:avLst>
        </a:prstGeom>
        <a:gradFill rotWithShape="0">
          <a:gsLst>
            <a:gs pos="1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 dirty="0" smtClean="0">
            <a:solidFill>
              <a:schemeClr val="bg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 dirty="0" smtClean="0">
            <a:solidFill>
              <a:schemeClr val="bg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</a:rPr>
            <a:t>РЕЗУЛЬТАТ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Профессиональный и личностный рост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048000" y="0"/>
        <a:ext cx="3047999" cy="2286000"/>
      </dsp:txXfrm>
    </dsp:sp>
    <dsp:sp modelId="{8644A4DB-822E-40B0-AA36-A7A9EA09ACA7}">
      <dsp:nvSpPr>
        <dsp:cNvPr id="0" name=""/>
        <dsp:cNvSpPr/>
      </dsp:nvSpPr>
      <dsp:spPr>
        <a:xfrm>
          <a:off x="1524000" y="2286000"/>
          <a:ext cx="6095999" cy="2286000"/>
        </a:xfrm>
        <a:prstGeom prst="trapezoid">
          <a:avLst>
            <a:gd name="adj" fmla="val 66667"/>
          </a:avLst>
        </a:prstGeom>
        <a:gradFill rotWithShape="0">
          <a:gsLst>
            <a:gs pos="1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solidFill>
                <a:schemeClr val="bg1"/>
              </a:solidFill>
            </a:rPr>
            <a:t>Раскрытие и 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solidFill>
                <a:schemeClr val="bg1"/>
              </a:solidFill>
            </a:rPr>
            <a:t>формирование необходимых способностей, навыков через: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solidFill>
                <a:schemeClr val="tx2">
                  <a:lumMod val="50000"/>
                </a:schemeClr>
              </a:solidFill>
            </a:rPr>
            <a:t>проекты, программы, форумы, съезды, слёты, профильные смены. </a:t>
          </a:r>
          <a:endParaRPr lang="ru-RU" sz="2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90800" y="2286000"/>
        <a:ext cx="3962400" cy="2286000"/>
      </dsp:txXfrm>
    </dsp:sp>
    <dsp:sp modelId="{A9F5706E-EC43-4E2B-BF17-D4E0B5D846FD}">
      <dsp:nvSpPr>
        <dsp:cNvPr id="0" name=""/>
        <dsp:cNvSpPr/>
      </dsp:nvSpPr>
      <dsp:spPr>
        <a:xfrm>
          <a:off x="0" y="4572000"/>
          <a:ext cx="9144000" cy="2286000"/>
        </a:xfrm>
        <a:prstGeom prst="trapezoid">
          <a:avLst>
            <a:gd name="adj" fmla="val 66667"/>
          </a:avLst>
        </a:prstGeom>
        <a:gradFill rotWithShape="0">
          <a:gsLst>
            <a:gs pos="13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bg1"/>
              </a:solidFill>
            </a:rPr>
            <a:t>Система школьного самоуправления, лидерство;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</a:rPr>
            <a:t>желание помогать по направлениям: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помощь пожилым; помощь детям; помощь и поддержка людей с ОВЗ; забота о животных; нравственные приоритеты (профилактика алкоголизма, наркомании </a:t>
          </a:r>
          <a:r>
            <a:rPr lang="ru-RU" sz="2000" kern="1200" dirty="0" err="1" smtClean="0">
              <a:solidFill>
                <a:srgbClr val="002060"/>
              </a:solidFill>
            </a:rPr>
            <a:t>СПИДа</a:t>
          </a:r>
          <a:r>
            <a:rPr lang="ru-RU" sz="2000" kern="1200" dirty="0" smtClean="0">
              <a:solidFill>
                <a:srgbClr val="002060"/>
              </a:solidFill>
            </a:rPr>
            <a:t>, пропаганда ЗОЖ); донорство и социальная реклама; экология и благоустройство.</a:t>
          </a:r>
        </a:p>
      </dsp:txBody>
      <dsp:txXfrm>
        <a:off x="1600199" y="4572000"/>
        <a:ext cx="5943600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1778-CA4E-4C7E-B107-0F1E14CD7B11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FC89-651E-44E8-960B-0AD44C9E6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3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FC89-651E-44E8-960B-0AD44C9E66F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8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8DAD-BCB4-4FD0-82BB-78FC9AFDAD87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9E10-E06E-493E-875C-3028B2F58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mur.rdsh@mail.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Общероссийская общественно-государственная детско-юношеская организация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«Российское движение школьников»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L:\РДШ эмблем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294"/>
            <a:ext cx="3059831" cy="1772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53689" y="5445224"/>
            <a:ext cx="5688631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1368"/>
            <a:ext cx="6408711" cy="12858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5" y="261368"/>
            <a:ext cx="5904655" cy="11514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«Военно-патриотическое направление»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840"/>
            <a:ext cx="2159732" cy="1859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636" y="5445223"/>
            <a:ext cx="3916739" cy="864097"/>
          </a:xfrm>
          <a:prstGeom prst="rect">
            <a:avLst/>
          </a:prstGeom>
        </p:spPr>
      </p:pic>
      <p:pic>
        <p:nvPicPr>
          <p:cNvPr id="1026" name="Picture 2" descr="https://cdn5.img.ria.ru/images/144049/16/1440491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2191"/>
            <a:ext cx="4294420" cy="270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2191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8" y="238915"/>
            <a:ext cx="6492276" cy="121444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82" y="332656"/>
            <a:ext cx="5900718" cy="108498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Информационно-медийное</a:t>
            </a:r>
            <a:r>
              <a:rPr lang="ru-RU" dirty="0">
                <a:solidFill>
                  <a:srgbClr val="FF0000"/>
                </a:solidFill>
              </a:rPr>
              <a:t> направление»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321714"/>
            <a:ext cx="6881418" cy="2107417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2357430"/>
            <a:ext cx="6593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Новые каналы в коммуникации с подростками и молодёжью и работе с ними в актуальных и интересных для молодых людей форматах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643446"/>
            <a:ext cx="2357486" cy="85725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4643446"/>
            <a:ext cx="2786082" cy="85725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485776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Журналистика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478632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Реклама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4643446"/>
            <a:ext cx="2786082" cy="85725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14678" y="485776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с  ИКТ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21"/>
            <a:ext cx="2341067" cy="22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ФГБУ «Российский детско-юношеский центр»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организация </a:t>
            </a:r>
            <a:r>
              <a:rPr lang="ru-RU" dirty="0"/>
              <a:t>специализированных молодежных лагерей;</a:t>
            </a:r>
          </a:p>
          <a:p>
            <a:pPr marL="0" indent="0">
              <a:buNone/>
            </a:pPr>
            <a:r>
              <a:rPr lang="ru-RU" dirty="0"/>
              <a:t>•	вовлечению подрастающего поколения в инновационную, предпринимательскую и трудовую деятельность;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развитие </a:t>
            </a:r>
            <a:r>
              <a:rPr lang="ru-RU" dirty="0"/>
              <a:t>гражданского самосознания и активности молодежи;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формирование </a:t>
            </a:r>
            <a:r>
              <a:rPr lang="ru-RU" dirty="0"/>
              <a:t>здорового образа жизни в качестве приоритета у </a:t>
            </a:r>
            <a:r>
              <a:rPr lang="ru-RU" dirty="0" smtClean="0"/>
              <a:t>детей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 descr="http://www.sobrpedagog.ru/images/stories/news/federal/08.2016/img3_1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3898776" cy="296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1" y="5301208"/>
            <a:ext cx="382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Директор «</a:t>
            </a:r>
            <a:r>
              <a:rPr lang="ru-RU" dirty="0" err="1" smtClean="0"/>
              <a:t>Росдетцентра</a:t>
            </a:r>
            <a:r>
              <a:rPr lang="ru-RU" dirty="0" smtClean="0"/>
              <a:t>» –</a:t>
            </a:r>
          </a:p>
          <a:p>
            <a:r>
              <a:rPr lang="ru-RU" dirty="0" smtClean="0"/>
              <a:t> Крюкова Алиса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85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85" y="2821733"/>
            <a:ext cx="3369903" cy="5471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http://www.amur-iro.ru/images/content/article_photo_1140-1465539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667" y="1031412"/>
            <a:ext cx="3951760" cy="2632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ur-iro.ru/images/content/article_photo_1140-146553936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09" y="3664271"/>
            <a:ext cx="3827806" cy="2553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mur-iro.ru/images/content/article_photo_1140-14655393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25" y="1009779"/>
            <a:ext cx="3647974" cy="2430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253" y="3784752"/>
            <a:ext cx="3731016" cy="2488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732" y="2154642"/>
            <a:ext cx="4283088" cy="3212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125" y="156613"/>
            <a:ext cx="817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I Слёт амурского отделения </a:t>
            </a:r>
            <a:r>
              <a:rPr lang="ru-RU" b="1" dirty="0" smtClean="0">
                <a:solidFill>
                  <a:srgbClr val="FF0000"/>
                </a:solidFill>
              </a:rPr>
              <a:t>организации «Российское </a:t>
            </a:r>
            <a:r>
              <a:rPr lang="ru-RU" b="1" dirty="0">
                <a:solidFill>
                  <a:srgbClr val="FF0000"/>
                </a:solidFill>
              </a:rPr>
              <a:t>движение школьников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«Дети Амура – новые горизонты»</a:t>
            </a:r>
          </a:p>
        </p:txBody>
      </p:sp>
    </p:spTree>
    <p:extLst>
      <p:ext uri="{BB962C8B-B14F-4D97-AF65-F5344CB8AC3E}">
        <p14:creationId xmlns:p14="http://schemas.microsoft.com/office/powerpoint/2010/main" xmlns="" val="19646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2194795"/>
              </p:ext>
            </p:extLst>
          </p:nvPr>
        </p:nvGraphicFramePr>
        <p:xfrm>
          <a:off x="1331640" y="1505744"/>
          <a:ext cx="6903094" cy="4664330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4149309"/>
                <a:gridCol w="22497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наименование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 организации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МОАУ СОШ с.Васильевка, Белогорский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676821, с.Васильевка, ул.Школьная, 12А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«Средняя общеобразовательная школа № 1 с.Ивановка, Ивановский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676930,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с.Ивановка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ул.Пионерская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«Чесноковская средняя общеобразовательная школа», Михайловский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676684,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с.Чесноково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ул.Школьная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«Лицей № 6 г.Благовещенск»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675000,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г.Благовещенск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ул.Горького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«Школа № 11 г.Благовещенск»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675000,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г.Благовещенск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ул.Амурская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151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Новопетровская СОШ, Константиновский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676988,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с.Новопетровка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ул.Школьная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«Новогеоргиевская СОШ», Шимановского района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676332,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с.Новогеоргиевка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ул.Советская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ГОАУ АО кадетская школа-интернат «Амурский кадетский корпус»,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г.Благовещенск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675000,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г.Благовещенск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ул.Театральная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«Средняя общеобразовательная школа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7 им. Героя России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И.В.Ткаченко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г.Тында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676282,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г.Тында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ул.Школьная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«СОШ № 95 им. Н.Щукина п.Архара», Архаринский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676741,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п.Архара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ул.Ленина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50800"/>
            <a:ext cx="807524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«пилотных» школ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Амурской области, участвующих в осуществлении деятельности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Общероссийской общественно-государственной детско-юношеской 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«Российское движение школьников» в 2016/17 учебном году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5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4320480" cy="324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4" descr="F:\ваыбор професии\SAM_7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87806"/>
            <a:ext cx="2448272" cy="204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4143380"/>
            <a:ext cx="3463015" cy="2208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4287806"/>
            <a:ext cx="2304256" cy="206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Админ\Desktop\Кравцо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0042"/>
            <a:ext cx="2259015" cy="259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81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Официальный сайт: </a:t>
            </a:r>
            <a:r>
              <a:rPr lang="ru-RU" sz="2800" dirty="0" err="1" smtClean="0"/>
              <a:t>рдш.рф</a:t>
            </a:r>
            <a:r>
              <a:rPr lang="ru-RU" sz="2800" dirty="0" smtClean="0"/>
              <a:t> 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 smtClean="0"/>
          </a:p>
          <a:p>
            <a:pPr algn="ctr"/>
            <a:r>
              <a:rPr lang="ru-RU" sz="2800" dirty="0" smtClean="0"/>
              <a:t>Почта Амурского отделения Организации 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amur.rdsh@mail.ru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Фролова Анастасия Владимировна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81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4972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Раскрытие скрытых способностей;</a:t>
            </a:r>
          </a:p>
          <a:p>
            <a:r>
              <a:rPr lang="ru-RU" dirty="0" smtClean="0"/>
              <a:t>Совершенствование ранее полученных навыков;</a:t>
            </a:r>
          </a:p>
          <a:p>
            <a:r>
              <a:rPr lang="ru-RU" dirty="0" smtClean="0"/>
              <a:t>Навык планирования и распределения своего  рабочего времени;</a:t>
            </a:r>
          </a:p>
          <a:p>
            <a:r>
              <a:rPr lang="ru-RU" dirty="0" smtClean="0"/>
              <a:t>Организаторские способности и навыки;</a:t>
            </a:r>
          </a:p>
          <a:p>
            <a:r>
              <a:rPr lang="ru-RU" dirty="0" smtClean="0"/>
              <a:t>Умение работать  в команде;</a:t>
            </a:r>
          </a:p>
          <a:p>
            <a:r>
              <a:rPr lang="ru-RU" dirty="0" smtClean="0"/>
              <a:t>Расширение связей (масштабы РФ);</a:t>
            </a:r>
          </a:p>
          <a:p>
            <a:r>
              <a:rPr lang="ru-RU" dirty="0" smtClean="0"/>
              <a:t>Приобретение навыка </a:t>
            </a:r>
            <a:r>
              <a:rPr lang="ru-RU" dirty="0" err="1" smtClean="0"/>
              <a:t>фандрайзинга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Приобретение единомышленников;</a:t>
            </a:r>
          </a:p>
          <a:p>
            <a:r>
              <a:rPr lang="ru-RU" dirty="0" smtClean="0"/>
              <a:t>Самоопределение и </a:t>
            </a:r>
            <a:r>
              <a:rPr lang="ru-RU" dirty="0" err="1" smtClean="0"/>
              <a:t>самопрезентация</a:t>
            </a:r>
            <a:r>
              <a:rPr lang="ru-RU" dirty="0" smtClean="0"/>
              <a:t> в масштабах страны.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741"/>
            <a:ext cx="2808312" cy="147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33671"/>
            <a:ext cx="4121274" cy="2520280"/>
          </a:xfrm>
          <a:prstGeom prst="rect">
            <a:avLst/>
          </a:prstGeom>
        </p:spPr>
      </p:pic>
      <p:pic>
        <p:nvPicPr>
          <p:cNvPr id="1026" name="Picture 2" descr="http://molodezh40.ru/uploads/news_gallery/foto_2-6207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144" y="3707904"/>
            <a:ext cx="4136976" cy="27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solidFill>
                  <a:prstClr val="black"/>
                </a:solidFill>
              </a:rPr>
              <a:t/>
            </a:r>
            <a:br>
              <a:rPr lang="ru-RU" sz="3400" b="1" dirty="0" smtClean="0">
                <a:solidFill>
                  <a:prstClr val="black"/>
                </a:solidFill>
              </a:rPr>
            </a:br>
            <a:r>
              <a:rPr lang="ru-RU" sz="3400" b="1" dirty="0">
                <a:solidFill>
                  <a:prstClr val="black"/>
                </a:solidFill>
              </a:rPr>
              <a:t/>
            </a:r>
            <a:br>
              <a:rPr lang="ru-RU" sz="3400" b="1" dirty="0">
                <a:solidFill>
                  <a:prstClr val="black"/>
                </a:solidFill>
              </a:rPr>
            </a:br>
            <a:r>
              <a:rPr lang="ru-RU" sz="3400" b="1" dirty="0" smtClean="0">
                <a:solidFill>
                  <a:prstClr val="black"/>
                </a:solidFill>
              </a:rPr>
              <a:t/>
            </a:r>
            <a:br>
              <a:rPr lang="ru-RU" sz="3400" b="1" dirty="0" smtClean="0">
                <a:solidFill>
                  <a:prstClr val="black"/>
                </a:solidFill>
              </a:rPr>
            </a:br>
            <a:r>
              <a:rPr lang="ru-RU" sz="3400" b="1" dirty="0">
                <a:solidFill>
                  <a:prstClr val="black"/>
                </a:solidFill>
              </a:rPr>
              <a:t/>
            </a:r>
            <a:br>
              <a:rPr lang="ru-RU" sz="3400" b="1" dirty="0">
                <a:solidFill>
                  <a:prstClr val="black"/>
                </a:solidFill>
              </a:rPr>
            </a:br>
            <a:r>
              <a:rPr lang="ru-RU" sz="3400" b="1" dirty="0" smtClean="0">
                <a:solidFill>
                  <a:prstClr val="black"/>
                </a:solidFill>
              </a:rPr>
              <a:t/>
            </a:r>
            <a:br>
              <a:rPr lang="ru-RU" sz="3400" b="1" dirty="0" smtClean="0">
                <a:solidFill>
                  <a:prstClr val="black"/>
                </a:solidFill>
              </a:rPr>
            </a:br>
            <a:r>
              <a:rPr lang="ru-RU" sz="3400" b="1" dirty="0">
                <a:solidFill>
                  <a:prstClr val="black"/>
                </a:solidFill>
              </a:rPr>
              <a:t/>
            </a:r>
            <a:br>
              <a:rPr lang="ru-RU" sz="3400" b="1" dirty="0">
                <a:solidFill>
                  <a:prstClr val="black"/>
                </a:solidFill>
              </a:rPr>
            </a:br>
            <a:r>
              <a:rPr lang="ru-RU" sz="3100" b="1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</a:rPr>
              <a:t>29 </a:t>
            </a:r>
            <a:r>
              <a:rPr lang="ru-RU" sz="31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</a:rPr>
              <a:t>октября 2015 года  </a:t>
            </a:r>
            <a:r>
              <a:rPr lang="ru-RU" sz="3100" b="1" dirty="0">
                <a:solidFill>
                  <a:prstClr val="black"/>
                </a:solidFill>
                <a:latin typeface="+mn-lt"/>
              </a:rPr>
              <a:t/>
            </a:r>
            <a:br>
              <a:rPr lang="ru-RU" sz="3100" b="1" dirty="0">
                <a:solidFill>
                  <a:prstClr val="black"/>
                </a:solidFill>
                <a:latin typeface="+mn-lt"/>
              </a:rPr>
            </a:br>
            <a:r>
              <a:rPr lang="ru-RU" sz="3100" b="1" dirty="0">
                <a:solidFill>
                  <a:prstClr val="black"/>
                </a:solidFill>
                <a:latin typeface="+mn-lt"/>
              </a:rPr>
              <a:t>Указ  Президента Российской Федерации </a:t>
            </a:r>
            <a:r>
              <a:rPr lang="ru-RU" sz="31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+mn-lt"/>
              </a:rPr>
            </a:br>
            <a:r>
              <a:rPr lang="ru-RU" sz="3100" b="1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sz="3100" b="1" dirty="0">
                <a:solidFill>
                  <a:prstClr val="black"/>
                </a:solidFill>
                <a:latin typeface="+mn-lt"/>
              </a:rPr>
              <a:t>О создании Общероссийской общественно-государственной детско-юношеской организации </a:t>
            </a:r>
            <a:r>
              <a:rPr lang="ru-RU" sz="3100" b="1" dirty="0">
                <a:solidFill>
                  <a:srgbClr val="FF0000"/>
                </a:solidFill>
                <a:latin typeface="+mn-lt"/>
              </a:rPr>
              <a:t>«Российское движение школьников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»</a:t>
            </a:r>
            <a:br>
              <a:rPr lang="ru-RU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+mn-lt"/>
              </a:rPr>
            </a:br>
            <a:r>
              <a:rPr lang="ru-RU" sz="3400" b="1" dirty="0" smtClean="0">
                <a:solidFill>
                  <a:prstClr val="black"/>
                </a:solidFill>
              </a:rPr>
              <a:t>Целями </a:t>
            </a:r>
            <a:r>
              <a:rPr lang="ru-RU" sz="3400" b="1" dirty="0">
                <a:solidFill>
                  <a:prstClr val="black"/>
                </a:solidFill>
              </a:rPr>
              <a:t>Российского </a:t>
            </a:r>
            <a:r>
              <a:rPr lang="ru-RU" sz="3400" b="1" dirty="0" smtClean="0">
                <a:solidFill>
                  <a:prstClr val="black"/>
                </a:solidFill>
              </a:rPr>
              <a:t>движения школьников </a:t>
            </a:r>
            <a:r>
              <a:rPr lang="ru-RU" sz="3400" b="1" dirty="0">
                <a:solidFill>
                  <a:prstClr val="black"/>
                </a:solidFill>
              </a:rPr>
              <a:t>являются: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5024"/>
            <a:ext cx="8229600" cy="280974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совершенствование государственной политики в области воспитания подрастающего поколения;</a:t>
            </a:r>
          </a:p>
          <a:p>
            <a:r>
              <a:rPr lang="ru-RU" sz="2800" b="1" dirty="0" smtClean="0"/>
              <a:t> содействие формированию личности на основе присущей российскому обществу системы ценностей.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Open Sans"/>
              </a:rPr>
              <a:t>В</a:t>
            </a:r>
            <a:r>
              <a:rPr lang="ru-RU" sz="2000" b="1" dirty="0" smtClean="0">
                <a:solidFill>
                  <a:srgbClr val="333333"/>
                </a:solidFill>
                <a:latin typeface="Open Sans"/>
              </a:rPr>
              <a:t>озглавил </a:t>
            </a:r>
            <a:r>
              <a:rPr lang="ru-RU" sz="2000" b="1" dirty="0">
                <a:solidFill>
                  <a:srgbClr val="FF0000"/>
                </a:solidFill>
                <a:latin typeface="Open Sans"/>
              </a:rPr>
              <a:t>Российское движение </a:t>
            </a:r>
            <a:r>
              <a:rPr lang="ru-RU" sz="2000" b="1" dirty="0" smtClean="0">
                <a:solidFill>
                  <a:srgbClr val="FF0000"/>
                </a:solidFill>
                <a:latin typeface="Open Sans"/>
              </a:rPr>
              <a:t>школьников</a:t>
            </a:r>
            <a:br>
              <a:rPr lang="ru-RU" sz="2000" b="1" dirty="0" smtClean="0">
                <a:solidFill>
                  <a:srgbClr val="FF0000"/>
                </a:solidFill>
                <a:latin typeface="Open Sans"/>
              </a:rPr>
            </a:br>
            <a:r>
              <a:rPr lang="ru-RU" sz="2000" b="1" dirty="0" smtClean="0">
                <a:solidFill>
                  <a:srgbClr val="333333"/>
                </a:solidFill>
                <a:latin typeface="Open Sans"/>
              </a:rPr>
              <a:t> лётчик-космонавт Сергей Николаевич </a:t>
            </a:r>
            <a:r>
              <a:rPr lang="ru-RU" sz="2000" b="1" dirty="0">
                <a:solidFill>
                  <a:srgbClr val="333333"/>
                </a:solidFill>
                <a:latin typeface="Open Sans"/>
              </a:rPr>
              <a:t>Рязанский</a:t>
            </a:r>
            <a:br>
              <a:rPr lang="ru-RU" sz="2000" b="1" dirty="0">
                <a:solidFill>
                  <a:srgbClr val="333333"/>
                </a:solidFill>
                <a:latin typeface="Open San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"</a:t>
            </a:r>
            <a:r>
              <a:rPr lang="ru-RU" sz="2000" dirty="0"/>
              <a:t>Мы никогда не избежим проводимых аналогий с пионерской организацией. Единственное отличие, которое я вижу в том, что </a:t>
            </a:r>
            <a:r>
              <a:rPr lang="ru-RU" sz="2000" dirty="0">
                <a:solidFill>
                  <a:srgbClr val="FF0000"/>
                </a:solidFill>
              </a:rPr>
              <a:t>наше движение абсолютно вне политики</a:t>
            </a:r>
            <a:r>
              <a:rPr lang="ru-RU" sz="2000" dirty="0"/>
              <a:t>. Мы воспитываем граждан нашей страны вне зависимости от их политических предпочтений. Это воспитание в правильной системе ценностей", - считает </a:t>
            </a:r>
            <a:r>
              <a:rPr lang="ru-RU" sz="2000" dirty="0" smtClean="0"/>
              <a:t>Сергей Рязанский</a:t>
            </a:r>
            <a:r>
              <a:rPr lang="ru-RU" sz="20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Космонавт Сергей Рязанский возглавил Российское движение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190" y="2132856"/>
            <a:ext cx="4006610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18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21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93014" y="1556218"/>
            <a:ext cx="3514890" cy="482511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800" dirty="0" smtClean="0"/>
              <a:t>ПРИНЯТ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800" dirty="0" smtClean="0"/>
              <a:t>учредительным съездом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prstClr val="black"/>
                </a:solidFill>
              </a:rPr>
              <a:t>Общероссийской общественно-государственной</a:t>
            </a:r>
            <a:endParaRPr lang="ru-RU" sz="800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prstClr val="black"/>
                </a:solidFill>
              </a:rPr>
              <a:t>детско-юношеской </a:t>
            </a:r>
            <a:r>
              <a:rPr lang="ru-RU" sz="800" dirty="0" smtClean="0">
                <a:solidFill>
                  <a:prstClr val="black"/>
                </a:solidFill>
              </a:rPr>
              <a:t>организации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800" dirty="0" smtClean="0"/>
              <a:t> </a:t>
            </a:r>
            <a:r>
              <a:rPr lang="ru-RU" sz="800" b="1" dirty="0"/>
              <a:t>«Российское движение школьников»</a:t>
            </a:r>
            <a:br>
              <a:rPr lang="ru-RU" sz="800" b="1" dirty="0"/>
            </a:br>
            <a:endParaRPr lang="ru-RU" sz="800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800" dirty="0" smtClean="0"/>
              <a:t>(Протокол № 1 от 28 марта 2016 года)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/>
              <a:t>УСТАВ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ea typeface="+mj-ea"/>
                <a:cs typeface="+mj-cs"/>
              </a:rPr>
              <a:t>Общероссийской </a:t>
            </a:r>
            <a:r>
              <a:rPr lang="ru-RU" sz="1400" b="1" dirty="0">
                <a:ea typeface="+mj-ea"/>
                <a:cs typeface="+mj-cs"/>
              </a:rPr>
              <a:t>общественно-государственной детско-юношеской </a:t>
            </a:r>
            <a:r>
              <a:rPr lang="ru-RU" sz="1400" b="1" dirty="0" smtClean="0">
                <a:ea typeface="+mj-ea"/>
                <a:cs typeface="+mj-cs"/>
              </a:rPr>
              <a:t>организации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ea typeface="+mj-ea"/>
                <a:cs typeface="+mj-cs"/>
              </a:rPr>
              <a:t> </a:t>
            </a:r>
            <a:r>
              <a:rPr lang="ru-RU" sz="1400" b="1" dirty="0">
                <a:ea typeface="+mj-ea"/>
                <a:cs typeface="+mj-cs"/>
              </a:rPr>
              <a:t>«Российское движение школьников»</a:t>
            </a:r>
            <a:br>
              <a:rPr lang="ru-RU" sz="1400" b="1" dirty="0">
                <a:ea typeface="+mj-ea"/>
                <a:cs typeface="+mj-cs"/>
              </a:rPr>
            </a:br>
            <a:endParaRPr lang="ru-RU" sz="1400" b="1" dirty="0" smtClean="0"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22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22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22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22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1000" dirty="0" smtClean="0">
                <a:ea typeface="+mj-ea"/>
                <a:cs typeface="+mj-cs"/>
              </a:rPr>
              <a:t>2016 год</a:t>
            </a:r>
            <a:endParaRPr lang="ru-RU" sz="1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25" y="1591479"/>
            <a:ext cx="4342089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5" y="575246"/>
            <a:ext cx="497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Символика Российского движения школьников</a:t>
            </a:r>
            <a:endParaRPr lang="ru-RU" b="1" dirty="0"/>
          </a:p>
        </p:txBody>
      </p:sp>
      <p:pic>
        <p:nvPicPr>
          <p:cNvPr id="8" name="Рисунок 7" descr="Картинки по запросу Эмблема  направления личностное развитие российского движения школьни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831" y="4595812"/>
            <a:ext cx="2733675" cy="164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14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813248" cy="18002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Направления работы </a:t>
            </a:r>
            <a:br>
              <a:rPr lang="ru-RU" sz="3200" b="1" dirty="0" smtClean="0"/>
            </a:br>
            <a:r>
              <a:rPr lang="ru-RU" sz="3200" b="1" dirty="0" smtClean="0"/>
              <a:t>«Российского движения школьников»</a:t>
            </a:r>
            <a:endParaRPr lang="ru-RU" sz="3200" b="1" dirty="0"/>
          </a:p>
        </p:txBody>
      </p:sp>
      <p:pic>
        <p:nvPicPr>
          <p:cNvPr id="1026" name="Picture 2" descr="L:\РДШ эмблем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203847" cy="206084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01112" y="3068960"/>
            <a:ext cx="3114904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Личностное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3040156"/>
            <a:ext cx="3508992" cy="11809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Гражданский </a:t>
            </a:r>
            <a:r>
              <a:rPr lang="ru-RU" dirty="0" err="1" smtClean="0">
                <a:solidFill>
                  <a:srgbClr val="FF0000"/>
                </a:solidFill>
              </a:rPr>
              <a:t>активизм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1112" y="4581128"/>
            <a:ext cx="3456384" cy="12198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Военно-патриотическое направление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4581128"/>
            <a:ext cx="3292968" cy="12024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Информационно-</a:t>
            </a:r>
            <a:r>
              <a:rPr lang="ru-RU" dirty="0" err="1" smtClean="0">
                <a:solidFill>
                  <a:srgbClr val="FF0000"/>
                </a:solidFill>
              </a:rPr>
              <a:t>медийное</a:t>
            </a:r>
            <a:r>
              <a:rPr lang="ru-RU" dirty="0" smtClean="0">
                <a:solidFill>
                  <a:srgbClr val="FF0000"/>
                </a:solidFill>
              </a:rPr>
              <a:t> направление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скругленным углом 9"/>
          <p:cNvSpPr/>
          <p:nvPr/>
        </p:nvSpPr>
        <p:spPr>
          <a:xfrm>
            <a:off x="2267743" y="1124743"/>
            <a:ext cx="6120681" cy="1220945"/>
          </a:xfrm>
          <a:prstGeom prst="round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12776"/>
            <a:ext cx="5760640" cy="5774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«Личностное развитие»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64350"/>
            <a:ext cx="3528392" cy="154674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725144"/>
            <a:ext cx="4608512" cy="15121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2764349"/>
            <a:ext cx="3371816" cy="154674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2939756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Творческое развитие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486916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Популяризация ЗОЖ среди обучающихся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3" y="2996952"/>
            <a:ext cx="3440907" cy="95410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Популяризация профессий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" y="57665"/>
            <a:ext cx="2178645" cy="193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0" y="214290"/>
            <a:ext cx="9144000" cy="6357982"/>
          </a:xfrm>
          <a:prstGeom prst="triangle">
            <a:avLst>
              <a:gd name="adj" fmla="val 50548"/>
            </a:avLst>
          </a:prstGeom>
          <a:gradFill>
            <a:gsLst>
              <a:gs pos="1300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gradFill flip="none" rotWithShape="1">
              <a:gsLst>
                <a:gs pos="1300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14480" y="4857760"/>
            <a:ext cx="5572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14678" y="2928934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8794" y="5286388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Интеллектуальные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Музыкальные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Хореографические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Творческие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1934" y="5319425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Спортивные</a:t>
            </a:r>
          </a:p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Креативные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Лидерские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7422" y="4857760"/>
            <a:ext cx="428628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СПОСОБНОСТИ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 rot="18259819">
            <a:off x="-380926" y="2853731"/>
            <a:ext cx="483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ЛИЧНОСТНИЙ РОСТ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984" y="285749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РАСКРЫТИЕ И УСОВЕРШЕНСТВОВАНИЕ СВОИХ СПОСОБНОСТЕЙ 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85918" y="3929066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Создание проектов, разработка программ,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участие в семинарах,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вебинарах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профильных сменах 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3306" y="1198891"/>
            <a:ext cx="186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РЕЗУЛЬТАТ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221455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Профессиональный, личностный рост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L:\РДШ эмблемы.bmp"/>
          <p:cNvPicPr>
            <a:picLocks noChangeAspect="1" noChangeArrowheads="1"/>
          </p:cNvPicPr>
          <p:nvPr/>
        </p:nvPicPr>
        <p:blipFill>
          <a:blip r:embed="rId2" cstate="print"/>
          <a:srcRect l="50846" t="9940" r="27386" b="29970"/>
          <a:stretch>
            <a:fillRect/>
          </a:stretch>
        </p:blipFill>
        <p:spPr bwMode="auto">
          <a:xfrm>
            <a:off x="6516216" y="214290"/>
            <a:ext cx="234206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14290"/>
            <a:ext cx="7572396" cy="121444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«Гражданский </a:t>
            </a:r>
            <a:r>
              <a:rPr lang="ru-RU" b="1" dirty="0" smtClean="0">
                <a:solidFill>
                  <a:srgbClr val="FF0000"/>
                </a:solidFill>
              </a:rPr>
              <a:t>активизм»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71678"/>
            <a:ext cx="3562376" cy="1133484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071678"/>
            <a:ext cx="3562376" cy="114300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2143116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Волонтерская </a:t>
            </a:r>
            <a:r>
              <a:rPr lang="ru-RU" sz="2800" b="1" dirty="0"/>
              <a:t>деятельность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94" y="214311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Поисковая </a:t>
            </a:r>
            <a:r>
              <a:rPr lang="ru-RU" sz="2800" b="1" dirty="0"/>
              <a:t>работа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429000"/>
            <a:ext cx="3562376" cy="1133484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35756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Изучение </a:t>
            </a:r>
            <a:r>
              <a:rPr lang="ru-RU" sz="2800" b="1" dirty="0"/>
              <a:t>истории и краеведения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3429000"/>
            <a:ext cx="3562376" cy="1133484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14942" y="3357562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«Школа Безопасности»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4786322"/>
            <a:ext cx="5562640" cy="16446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85918" y="4857760"/>
            <a:ext cx="5643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Воспитание культуры </a:t>
            </a:r>
            <a:r>
              <a:rPr lang="ru-RU" sz="2800" b="1" dirty="0"/>
              <a:t>безопасности среди детей и подростков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19211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 rot="18269217">
            <a:off x="-1048833" y="2338402"/>
            <a:ext cx="637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ГРАЖДАНСКИЙ АКТИВИЗМ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L:\РДШ эмблемы.bmp"/>
          <p:cNvPicPr>
            <a:picLocks noChangeAspect="1" noChangeArrowheads="1"/>
          </p:cNvPicPr>
          <p:nvPr/>
        </p:nvPicPr>
        <p:blipFill>
          <a:blip r:embed="rId6" cstate="print"/>
          <a:srcRect l="74289" t="12166" r="6455" b="27745"/>
          <a:stretch>
            <a:fillRect/>
          </a:stretch>
        </p:blipFill>
        <p:spPr bwMode="auto">
          <a:xfrm>
            <a:off x="6876256" y="357166"/>
            <a:ext cx="191058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576</Words>
  <Application>Microsoft Office PowerPoint</Application>
  <PresentationFormat>Экран (4:3)</PresentationFormat>
  <Paragraphs>137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Общероссийская общественно-государственная детско-юношеская организация «Российское движение школьников»</vt:lpstr>
      <vt:lpstr>      29 октября 2015 года   Указ  Президента Российской Федерации  «О создании Общероссийской общественно-государственной детско-юношеской организации «Российское движение школьников»  Целями Российского движения школьников являются:</vt:lpstr>
      <vt:lpstr>Возглавил Российское движение школьников  лётчик-космонавт Сергей Николаевич Рязанский </vt:lpstr>
      <vt:lpstr>  </vt:lpstr>
      <vt:lpstr>Направления работы  «Российского движения школьников»</vt:lpstr>
      <vt:lpstr>«Личностное развитие»</vt:lpstr>
      <vt:lpstr>Слайд 7</vt:lpstr>
      <vt:lpstr>«Гражданский активизм»</vt:lpstr>
      <vt:lpstr>Слайд 9</vt:lpstr>
      <vt:lpstr>«Военно-патриотическое направление»</vt:lpstr>
      <vt:lpstr>«Информационно-медийное направление»</vt:lpstr>
      <vt:lpstr>ФГБУ «Российский детско-юношеский центр»</vt:lpstr>
      <vt:lpstr>Слайд 13</vt:lpstr>
      <vt:lpstr>Слайд 14</vt:lpstr>
      <vt:lpstr>Слайд 15</vt:lpstr>
      <vt:lpstr>Контакты</vt:lpstr>
      <vt:lpstr>Слайд 17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86</cp:revision>
  <cp:lastPrinted>2016-08-15T01:34:30Z</cp:lastPrinted>
  <dcterms:created xsi:type="dcterms:W3CDTF">2016-05-28T09:13:34Z</dcterms:created>
  <dcterms:modified xsi:type="dcterms:W3CDTF">2016-08-28T23:35:06Z</dcterms:modified>
</cp:coreProperties>
</file>