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2" r:id="rId3"/>
    <p:sldMasterId id="2147483736" r:id="rId4"/>
    <p:sldMasterId id="2147483762" r:id="rId5"/>
  </p:sldMasterIdLst>
  <p:notesMasterIdLst>
    <p:notesMasterId r:id="rId48"/>
  </p:notesMasterIdLst>
  <p:sldIdLst>
    <p:sldId id="256" r:id="rId6"/>
    <p:sldId id="257" r:id="rId7"/>
    <p:sldId id="258" r:id="rId8"/>
    <p:sldId id="259" r:id="rId9"/>
    <p:sldId id="260" r:id="rId10"/>
    <p:sldId id="262" r:id="rId11"/>
    <p:sldId id="261" r:id="rId12"/>
    <p:sldId id="263" r:id="rId13"/>
    <p:sldId id="264" r:id="rId14"/>
    <p:sldId id="265" r:id="rId15"/>
    <p:sldId id="266" r:id="rId16"/>
    <p:sldId id="297" r:id="rId17"/>
    <p:sldId id="268" r:id="rId18"/>
    <p:sldId id="270" r:id="rId19"/>
    <p:sldId id="269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98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94" autoAdjust="0"/>
  </p:normalViewPr>
  <p:slideViewPr>
    <p:cSldViewPr>
      <p:cViewPr varScale="1">
        <p:scale>
          <a:sx n="104" d="100"/>
          <a:sy n="104" d="100"/>
        </p:scale>
        <p:origin x="2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15973363771857"/>
          <c:y val="5.2666767184598534E-2"/>
          <c:w val="0.80062470340221026"/>
          <c:h val="0.642662720015236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среднее</c:v>
                </c:pt>
                <c:pt idx="2">
                  <c:v>начальное</c:v>
                </c:pt>
                <c:pt idx="3">
                  <c:v>трудоустроены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0.65</c:v>
                </c:pt>
                <c:pt idx="1">
                  <c:v>0.17</c:v>
                </c:pt>
                <c:pt idx="2">
                  <c:v>0.04</c:v>
                </c:pt>
                <c:pt idx="3">
                  <c:v>0.11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среднее</c:v>
                </c:pt>
                <c:pt idx="2">
                  <c:v>начальное</c:v>
                </c:pt>
                <c:pt idx="3">
                  <c:v>трудоустроены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 formatCode="0.00%">
                  <c:v>0.748</c:v>
                </c:pt>
                <c:pt idx="1">
                  <c:v>0.14000000000000001</c:v>
                </c:pt>
                <c:pt idx="2" formatCode="0.00%">
                  <c:v>2.1999999999999999E-2</c:v>
                </c:pt>
                <c:pt idx="3" formatCode="0.00%">
                  <c:v>5.6000000000000001E-2</c:v>
                </c:pt>
              </c:numCache>
            </c:numRef>
          </c:val>
        </c:ser>
        <c:ser>
          <c:idx val="2"/>
          <c:order val="2"/>
          <c:tx>
            <c:strRef>
              <c:f>Лист1!$S$26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среднее</c:v>
                </c:pt>
                <c:pt idx="2">
                  <c:v>начальное</c:v>
                </c:pt>
                <c:pt idx="3">
                  <c:v>трудоустроены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8879880"/>
        <c:axId val="288880272"/>
      </c:barChart>
      <c:catAx>
        <c:axId val="288879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accent2"/>
                </a:solidFill>
              </a:defRPr>
            </a:pPr>
            <a:endParaRPr lang="ru-RU"/>
          </a:p>
        </c:txPr>
        <c:crossAx val="288880272"/>
        <c:crosses val="autoZero"/>
        <c:auto val="1"/>
        <c:lblAlgn val="ctr"/>
        <c:lblOffset val="100"/>
        <c:noMultiLvlLbl val="0"/>
      </c:catAx>
      <c:valAx>
        <c:axId val="2888802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0000"/>
                </a:solidFill>
              </a:defRPr>
            </a:pPr>
            <a:endParaRPr lang="ru-RU"/>
          </a:p>
        </c:txPr>
        <c:crossAx val="28887988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"/>
          <c:y val="0.82547623676734327"/>
          <c:w val="0.21035120703988883"/>
          <c:h val="0.17420385830145857"/>
        </c:manualLayout>
      </c:layout>
      <c:overlay val="0"/>
      <c:txPr>
        <a:bodyPr/>
        <a:lstStyle/>
        <a:p>
          <a:pPr>
            <a:defRPr sz="1200"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6224B-AF3F-4751-A751-4D865DE74D70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669AE-F2D3-4693-98D2-13BB7BCB02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459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39DCA-B9EE-4CB0-AEDE-F866F0CAB22E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8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669AE-F2D3-4693-98D2-13BB7BCB026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30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62467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468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469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4416 w 1000"/>
                <a:gd name="T3" fmla="*/ 0 h 1000"/>
                <a:gd name="T4" fmla="*/ 4917 w 1000"/>
                <a:gd name="T5" fmla="*/ 500 h 1000"/>
                <a:gd name="T6" fmla="*/ 4417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470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624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624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62473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474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3D03A22C-718B-4774-88A4-7955A7A63D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55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BB531-1F39-45BE-BB88-F78FD97AA8F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21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5B917-44C5-40CA-BB8A-EB5B7049A3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4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E3D9F-B070-4AA0-B6DA-52FB7FED294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36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0F2BB-ABAC-4285-9185-C42DFDE3D24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65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95F60-A62A-468E-9ABF-E80BEBF4C8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67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9FF1B-4DFF-4C2C-ACB0-64F1FCEF4AC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56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101C1-DFBD-4378-B115-2B2D462746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DAB63-BDA7-4530-BD33-E16CF7B2601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D65E0-C69D-42A4-AF44-672A42035CA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55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FA368-FA98-4CC2-BCDE-46D561A1D3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0617E2-B0F0-4FB6-9604-619C1223EED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92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AABDC34-1C6B-4B2F-8A52-2C99D4ECA4B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12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62467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468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469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4416 w 1000"/>
                <a:gd name="T3" fmla="*/ 0 h 1000"/>
                <a:gd name="T4" fmla="*/ 4917 w 1000"/>
                <a:gd name="T5" fmla="*/ 500 h 1000"/>
                <a:gd name="T6" fmla="*/ 4417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470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624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6247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62473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474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3D03A22C-718B-4774-88A4-7955A7A63DB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80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BB531-1F39-45BE-BB88-F78FD97AA8F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07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5B917-44C5-40CA-BB8A-EB5B7049A3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4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E3D9F-B070-4AA0-B6DA-52FB7FED294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3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0F2BB-ABAC-4285-9185-C42DFDE3D24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3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95F60-A62A-468E-9ABF-E80BEBF4C8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25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9FF1B-4DFF-4C2C-ACB0-64F1FCEF4AC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101C1-DFBD-4378-B115-2B2D462746B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46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DAB63-BDA7-4530-BD33-E16CF7B2601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12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D65E0-C69D-42A4-AF44-672A42035CA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73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FA368-FA98-4CC2-BCDE-46D561A1D3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46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0617E2-B0F0-4FB6-9604-619C1223EED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42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AABDC34-1C6B-4B2F-8A52-2C99D4ECA4B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23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1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94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48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34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65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34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41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39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41087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61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45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36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83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19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48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56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8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26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793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28690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79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7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05.04.2019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61443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44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6499 w 1000"/>
                <a:gd name="T3" fmla="*/ 0 h 1000"/>
                <a:gd name="T4" fmla="*/ 7000 w 1000"/>
                <a:gd name="T5" fmla="*/ 500 h 1000"/>
                <a:gd name="T6" fmla="*/ 6500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45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6144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145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5B0A7-DF13-4704-BB8E-AB531813497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4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61443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44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6499 w 1000"/>
                <a:gd name="T3" fmla="*/ 0 h 1000"/>
                <a:gd name="T4" fmla="*/ 7000 w 1000"/>
                <a:gd name="T5" fmla="*/ 500 h 1000"/>
                <a:gd name="T6" fmla="*/ 6500 w 1000"/>
                <a:gd name="T7" fmla="*/ 1000 h 1000"/>
                <a:gd name="T8" fmla="*/ 0 w 1000"/>
                <a:gd name="T9" fmla="*/ 1000 h 1000"/>
                <a:gd name="T10" fmla="*/ 0 w 1000"/>
                <a:gd name="T11" fmla="*/ 0 h 1000"/>
                <a:gd name="T12" fmla="*/ G4 w 1000"/>
                <a:gd name="T13" fmla="*/ G1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45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6144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145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5B0A7-DF13-4704-BB8E-AB5318134973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9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7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05.04.2019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6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sz="5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 образования</a:t>
            </a:r>
            <a:br>
              <a:rPr lang="ru-RU" sz="5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города Зеи</a:t>
            </a:r>
            <a:endParaRPr lang="ru-RU" sz="5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 и док\Мои документы\Мои рисунки\фото Центра образования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94" y="2560883"/>
            <a:ext cx="2496421" cy="1876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ий стол и док\Мои документы\Мои рисунки\Фото Ровесник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391" y="2560883"/>
            <a:ext cx="258074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чий стол и док\Мои документы\Мои рисунки\школы\hello_html_m320931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318" y="2424500"/>
            <a:ext cx="2495822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абочий стол и док\Мои документы\Мои рисунки\школы\лицей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677047"/>
            <a:ext cx="2207958" cy="1476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рабочий стол и док\Мои документы\Мои рисунки\школы\СОШ 4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514257"/>
            <a:ext cx="2251745" cy="1624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zabolotskaya\Рабочий стол\58 февраля\hqdefaul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653136"/>
            <a:ext cx="2015679" cy="1379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3566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152" y="361536"/>
            <a:ext cx="8064896" cy="13392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итоговой аттестации:</a:t>
            </a:r>
            <a:endParaRPr lang="ru-RU" sz="5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060848"/>
            <a:ext cx="856895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повысился средний бал по русскому языку на 2,1; 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математике базовой на 0,1; по физике на 2,7; 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истории  на 6,8; по  обществознанию на 1,2; 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литературе на 7;</a:t>
            </a:r>
          </a:p>
          <a:p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уменьшился процент выпускников, не преодолевших     минимальный порог: по истории на 15,6%, </a:t>
            </a:r>
          </a:p>
          <a:p>
            <a:pPr algn="ctr"/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географии на 5,7%, по физике на 4,3%;</a:t>
            </a:r>
          </a:p>
          <a:p>
            <a:pPr marL="342900" indent="-342900"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увеличилось количество выпускников , получивших от 85 баллов и выше (40 человек);</a:t>
            </a:r>
          </a:p>
          <a:p>
            <a:pPr marL="342900" indent="-342900">
              <a:buFontTx/>
              <a:buChar char="-"/>
            </a:pP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 выпускники МОБУ СОШ № 4 преодолели минимальный порог по всем предметам.</a:t>
            </a:r>
          </a:p>
          <a:p>
            <a:pPr marL="342900" indent="-342900">
              <a:buFontTx/>
              <a:buChar char="-"/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3414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152" y="361536"/>
            <a:ext cx="8064896" cy="13392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</a:t>
            </a:r>
            <a:r>
              <a:rPr lang="ru-RU" sz="5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Поступление</a:t>
            </a:r>
            <a:br>
              <a:rPr lang="ru-RU" sz="5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выпускников в 2017 году:</a:t>
            </a:r>
            <a:endParaRPr lang="ru-RU" sz="5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060848"/>
            <a:ext cx="48245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высшие учебные заведения</a:t>
            </a:r>
          </a:p>
          <a:p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74,8% (в 2016 году - 65%);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организации среднего</a:t>
            </a:r>
          </a:p>
          <a:p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профессионального образования –  14% (в 2016 году – 17%);</a:t>
            </a:r>
          </a:p>
          <a:p>
            <a:pPr marL="342900" indent="-342900">
              <a:buFontTx/>
              <a:buChar char="-"/>
            </a:pP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ачальное профессиональное</a:t>
            </a:r>
          </a:p>
          <a:p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образование – 2,2 (в 2016 году – 4%);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рудоустроены – 5,6% (в 2016 </a:t>
            </a:r>
          </a:p>
          <a:p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 – 11%)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74896240"/>
              </p:ext>
            </p:extLst>
          </p:nvPr>
        </p:nvGraphicFramePr>
        <p:xfrm>
          <a:off x="5076056" y="2348880"/>
          <a:ext cx="370232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4816883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152" y="361536"/>
            <a:ext cx="8064896" cy="13392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Поступление </a:t>
            </a:r>
            <a:r>
              <a:rPr lang="ru-RU" sz="4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выпускников профильных классов:</a:t>
            </a: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duotone>
              <a:prstClr val="black"/>
              <a:srgbClr val="A2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128" y="1932359"/>
            <a:ext cx="8496944" cy="44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3827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152" y="361536"/>
            <a:ext cx="8064896" cy="13392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</a:t>
            </a:r>
            <a: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Региональные</a:t>
            </a:r>
            <a:b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инновационные площадки:</a:t>
            </a:r>
            <a:endParaRPr lang="ru-RU" sz="4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736" y="1720840"/>
            <a:ext cx="8263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организация   дополнительного образования (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25%),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организации общего образования (25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%),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дошкольных образовательных организации (66 </a:t>
            </a:r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%). </a:t>
            </a:r>
            <a:endParaRPr lang="ru-RU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\\srv\tmp\Решетникова ТГ\ТАТЬЯНА_НИКОЛАЕВНА_12_12_2016\IMG_064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901" y="4240662"/>
            <a:ext cx="345772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W:\Методический отдел\ЗАБОЛОТСКАЯ\презентация на коллегию 19.12.2017\IMG_16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177" y="2996952"/>
            <a:ext cx="3102437" cy="263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015" y="2780928"/>
            <a:ext cx="3290167" cy="216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32108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152" y="361536"/>
            <a:ext cx="8064896" cy="13392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06084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488433"/>
            <a:ext cx="6984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Тематическими приоритетами деятельности региональных инновационных площадок являются следующие направления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r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736" y="2062008"/>
            <a:ext cx="8263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•	проекты, связанные с активизацией и поддержкой образовательной </a:t>
            </a:r>
            <a:r>
              <a:rPr lang="ru-RU" dirty="0" err="1">
                <a:solidFill>
                  <a:srgbClr val="C00000"/>
                </a:solidFill>
              </a:rPr>
              <a:t>субъектности</a:t>
            </a:r>
            <a:r>
              <a:rPr lang="ru-RU" dirty="0">
                <a:solidFill>
                  <a:srgbClr val="C00000"/>
                </a:solidFill>
              </a:rPr>
              <a:t> у детей и взрослых (МДОБУ    д/с № 4 - 2 проекта), МБО ДО ДДТ «Ровесник» (2 проекта), МДОАУ д/с № 12, МДОАУ д/с №14);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•</a:t>
            </a:r>
            <a:r>
              <a:rPr lang="ru-RU" dirty="0">
                <a:solidFill>
                  <a:srgbClr val="C00000"/>
                </a:solidFill>
              </a:rPr>
              <a:t>	проекты, объединяющие различные инновационные образовательные практики, ориентированные на построение различных форм коммуникационных отношений между участниками образовательного процесса, построение эффективных коммуникативных сред, как пространства образовательного развития личности (МОБУ Лицей – 2 проекта);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•</a:t>
            </a:r>
            <a:r>
              <a:rPr lang="ru-RU" dirty="0">
                <a:solidFill>
                  <a:srgbClr val="C00000"/>
                </a:solidFill>
              </a:rPr>
              <a:t>	проекты, объединяющие инновационные образовательные практики, связанные с организацией внешкольного воспитательно   - образовательного пространства, с выходом образовательной деятельности в социум (МДОБУ д/с № 19, МОБУ ЦО, МДОБУ д/с № 4, МДОАУ д/с № 3, МДОАУ д/с № 15). </a:t>
            </a:r>
          </a:p>
        </p:txBody>
      </p:sp>
    </p:spTree>
    <p:extLst>
      <p:ext uri="{BB962C8B-B14F-4D97-AF65-F5344CB8AC3E}">
        <p14:creationId xmlns:p14="http://schemas.microsoft.com/office/powerpoint/2010/main" val="414924105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9638" y="1707779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928" y="2420888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</a:t>
            </a:r>
            <a:r>
              <a:rPr lang="ru-RU" dirty="0"/>
              <a:t>	</a:t>
            </a:r>
            <a:r>
              <a:rPr lang="ru-RU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МДОАУ ЦРР д/с № 14 - проект: «Организация деятельности Центра игровой поддержки ребенка раннего возраста»;</a:t>
            </a:r>
          </a:p>
          <a:p>
            <a:r>
              <a:rPr lang="ru-RU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•	МДОАУ д/с № 3 -  социальный проект: волонтерское движение «Планета добра»;</a:t>
            </a:r>
          </a:p>
          <a:p>
            <a:r>
              <a:rPr lang="ru-RU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•	МДОАУ д/с № 15 -  проект: «Родной свой край люби и знай!</a:t>
            </a:r>
          </a:p>
          <a:p>
            <a:r>
              <a:rPr lang="ru-RU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•	МОБУ Лицей - проект: «Моя профессия – мое будущее!».</a:t>
            </a:r>
          </a:p>
          <a:p>
            <a:pPr algn="ctr"/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Данным организациям присвоен статус </a:t>
            </a:r>
            <a:endParaRPr lang="ru-RU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региональных </a:t>
            </a:r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инновационных площадок.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2520280" cy="1702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ooazeya.ru/sites/default/files/doc/DSC_450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98681"/>
            <a:ext cx="291490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ou15zeya.ru/wp-content/uploads/2016/04/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28" y="4869160"/>
            <a:ext cx="2167846" cy="1625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zeya-liceum.ru/uploads/posts/2015-10/1445648679_proforientaciya_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029" y="4924179"/>
            <a:ext cx="2154725" cy="1615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029" y="4807759"/>
            <a:ext cx="2232248" cy="168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40986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152" y="361536"/>
            <a:ext cx="8064896" cy="7382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 smtClean="0"/>
              <a:t>      </a:t>
            </a: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образование:</a:t>
            </a:r>
            <a:endParaRPr lang="ru-RU" sz="4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9280" cy="9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80" y="1099744"/>
            <a:ext cx="856895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Две организации: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 ДО ДДТ «Ровесник» и МБОУ ДО ДЮСШ № 2г. Зеи.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Всего: 24 объединения, 127 групп, 1251 человек (35%)</a:t>
            </a:r>
          </a:p>
          <a:p>
            <a:pPr algn="ctr"/>
            <a:r>
              <a:rPr lang="ru-RU" sz="2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общеобразовательных организациях по программам дополнительного образования  и внеурочной деятельности – 2263 школьника (80%).</a:t>
            </a:r>
          </a:p>
          <a:p>
            <a:pPr algn="ctr"/>
            <a:r>
              <a:rPr lang="ru-RU" sz="22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22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- 9161 </a:t>
            </a:r>
            <a:r>
              <a:rPr lang="ru-RU" sz="22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человек, что составляет 322 % от общего количества учеников, т.е. каждый ученик в среднем занимался в 3 объединениях. </a:t>
            </a:r>
            <a:endParaRPr lang="ru-RU" sz="2200" b="1" dirty="0" smtClean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направление </a:t>
            </a:r>
            <a:r>
              <a:rPr lang="ru-RU" sz="22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2425 чел. (27%); </a:t>
            </a:r>
            <a:endParaRPr lang="ru-RU" sz="2200" b="1" dirty="0" smtClean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духовно-нравственное направление </a:t>
            </a:r>
            <a:r>
              <a:rPr lang="ru-RU" sz="22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–1010 чел. (11 %); </a:t>
            </a:r>
            <a:endParaRPr lang="ru-RU" sz="2200" b="1" dirty="0" smtClean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военно-патриотическое направление </a:t>
            </a:r>
            <a:r>
              <a:rPr lang="ru-RU" sz="22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454 чел. (5</a:t>
            </a:r>
            <a:r>
              <a:rPr lang="ru-RU" sz="2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%);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спортивно-оздоровительное направление – </a:t>
            </a:r>
            <a:r>
              <a:rPr lang="ru-RU" sz="22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2192 чел. (24</a:t>
            </a:r>
            <a:r>
              <a:rPr lang="ru-RU" sz="2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%)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Фактически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количество детей, посещающих кружки и секции на базе различных образовательных организаций города Зеи, составило в 2017 году 2507 человек, что составляет 88% от общего числа школьников. </a:t>
            </a:r>
          </a:p>
          <a:p>
            <a:pPr algn="ctr"/>
            <a:endParaRPr lang="ru-RU" sz="24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1557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720" y="476672"/>
            <a:ext cx="8064896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государственные 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образовательные </a:t>
            </a:r>
            <a:r>
              <a:rPr lang="ru-RU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Стандарты 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общего образования</a:t>
            </a:r>
            <a:r>
              <a:rPr lang="ru-RU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388" y="1844824"/>
            <a:ext cx="85689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начальное общее образование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100% обучающихся, </a:t>
            </a:r>
            <a:endParaRPr lang="ru-RU" sz="2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основное общее образование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74%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обучающихся (в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режиме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эксперимента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обучаются ученики школы № 4 (8, 9 классы) и школы № 5 (8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классы)),</a:t>
            </a:r>
          </a:p>
          <a:p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среднее общее образование 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15%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обучающихся (в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опережающем режиме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обучаются 10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классы МОБУ СОШ №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4). </a:t>
            </a:r>
            <a:endParaRPr lang="ru-RU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5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72" y="548679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676572">
            <a:off x="1285490" y="4267871"/>
            <a:ext cx="1364440" cy="216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774786">
            <a:off x="2912676" y="4383798"/>
            <a:ext cx="1584357" cy="198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3534" y="4177848"/>
            <a:ext cx="2239058" cy="234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31885">
            <a:off x="4796295" y="4380019"/>
            <a:ext cx="1656184" cy="215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43813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720" y="476672"/>
            <a:ext cx="8064896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поддержка одаренных </a:t>
            </a: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детей:</a:t>
            </a:r>
            <a:endParaRPr lang="ru-RU" sz="4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388" y="1844824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294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- 10,2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от общего числа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школьников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 одарены в 2-3 видах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спортивная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организационная,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ремёсла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- 144 человека,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художественно-эстетическая деятельность -  139 человек,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познавательная деятельность -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107 человек.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72" y="548679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4347046"/>
            <a:ext cx="2897109" cy="1806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423848"/>
            <a:ext cx="1962243" cy="17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4134977"/>
            <a:ext cx="2283572" cy="2405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7540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рабочий стол и док\Мои документы\Мои рисунки\хоккей\IMG_306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666" y="3284984"/>
            <a:ext cx="7848266" cy="3283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27" b="14662"/>
          <a:stretch/>
        </p:blipFill>
        <p:spPr bwMode="auto">
          <a:xfrm rot="931572">
            <a:off x="6877292" y="1509025"/>
            <a:ext cx="1582534" cy="2231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447203">
            <a:off x="559165" y="1769362"/>
            <a:ext cx="2480578" cy="1851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5846" y="381938"/>
            <a:ext cx="8064896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</a:t>
            </a:r>
            <a:r>
              <a:rPr lang="ru-RU" sz="4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Выявление и </a:t>
            </a:r>
            <a:r>
              <a:rPr lang="ru-RU" sz="4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поддержка одаренных </a:t>
            </a:r>
            <a:r>
              <a:rPr lang="ru-RU" sz="4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детей:</a:t>
            </a:r>
            <a:endParaRPr lang="ru-RU" sz="4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93" y="1074023"/>
            <a:ext cx="815287" cy="91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66" y="1196752"/>
            <a:ext cx="3399418" cy="1988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91470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8064896" cy="18722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политики в сфере </a:t>
            </a:r>
            <a:b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 - </a:t>
            </a:r>
            <a:endParaRPr lang="ru-RU" sz="49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1638992" cy="182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706808" y="2564904"/>
            <a:ext cx="7772400" cy="3816424"/>
          </a:xfrm>
          <a:prstGeom prst="rect">
            <a:avLst/>
          </a:prstGeom>
        </p:spPr>
        <p:txBody>
          <a:bodyPr vert="horz" lIns="45720" rIns="45720" bIns="45720" anchor="b">
            <a:normAutofit fontScale="97500" lnSpcReduction="1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обеспечение  доступности качественного образования на всех уровнях, включая дошкольное , начальное , общее и среднее  общее образование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2404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720" y="476672"/>
            <a:ext cx="8064896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Выявление и </a:t>
            </a:r>
            <a:r>
              <a:rPr lang="ru-RU" sz="4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поддержка одаренных </a:t>
            </a:r>
            <a:r>
              <a:rPr lang="ru-RU" sz="4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детей:</a:t>
            </a:r>
            <a:endParaRPr lang="ru-RU" sz="4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388" y="184482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69" y="1099744"/>
            <a:ext cx="751012" cy="84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464072"/>
            <a:ext cx="5443537" cy="2792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www.ooazeya.ru/sites/default/files/IMG_72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814380"/>
            <a:ext cx="3106084" cy="2069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178810"/>
            <a:ext cx="3744416" cy="2163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4674" y="4004227"/>
            <a:ext cx="1818654" cy="2566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96162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76" r="-23350"/>
          <a:stretch/>
        </p:blipFill>
        <p:spPr bwMode="auto">
          <a:xfrm rot="20823969">
            <a:off x="482382" y="1705210"/>
            <a:ext cx="2856468" cy="2147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720" y="476672"/>
            <a:ext cx="8064896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Выявление и </a:t>
            </a:r>
            <a:r>
              <a:rPr lang="ru-RU" sz="4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поддержка одаренных </a:t>
            </a:r>
            <a:r>
              <a:rPr lang="ru-RU" sz="4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детей:</a:t>
            </a:r>
            <a:endParaRPr lang="ru-RU" sz="4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388" y="184482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91" y="1154500"/>
            <a:ext cx="740560" cy="82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5736" y="1844824"/>
            <a:ext cx="6320381" cy="3832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ww.ooazeya.ru/sites/default/files/doc/IMG_009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57315">
            <a:off x="464891" y="4318683"/>
            <a:ext cx="2435383" cy="2202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37242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072" y="2492896"/>
            <a:ext cx="8064896" cy="20817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     </a:t>
            </a:r>
            <a:r>
              <a:rPr lang="ru-RU" sz="3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приняли участие 130 человек</a:t>
            </a:r>
            <a:br>
              <a:rPr lang="ru-RU" sz="3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9 различных секций</a:t>
            </a:r>
            <a:br>
              <a:rPr lang="ru-RU" sz="3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 призовых места </a:t>
            </a:r>
            <a:br>
              <a:rPr lang="ru-RU" sz="3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19072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72" y="548679"/>
            <a:ext cx="1285496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548568"/>
            <a:ext cx="79877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Городская научно-практическая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конференции </a:t>
            </a:r>
            <a:endParaRPr lang="ru-RU" sz="3600" b="1" dirty="0" smtClean="0">
              <a:solidFill>
                <a:srgbClr val="C0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r"/>
            <a:r>
              <a:rPr lang="ru-RU" sz="3600" b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Малая академия наук»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4149080"/>
            <a:ext cx="8459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Областные научно-практические конференции </a:t>
            </a:r>
          </a:p>
          <a:p>
            <a:pPr algn="ctr"/>
            <a:r>
              <a:rPr lang="ru-RU" sz="32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 призовых </a:t>
            </a:r>
            <a:r>
              <a:rPr lang="ru-RU" sz="32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места</a:t>
            </a:r>
            <a:endParaRPr lang="ru-RU" sz="3200" b="1" dirty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обучающиеся </a:t>
            </a:r>
            <a:r>
              <a:rPr lang="ru-RU" sz="32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МОБУ ЦО и МОБУ СОШ № </a:t>
            </a:r>
            <a:r>
              <a:rPr lang="ru-RU" sz="32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lang="ru-RU" sz="3200" dirty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58982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27001">
            <a:off x="287640" y="2160838"/>
            <a:ext cx="2299720" cy="1535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3389" y="404663"/>
            <a:ext cx="8459272" cy="4176464"/>
          </a:xfrm>
        </p:spPr>
        <p:txBody>
          <a:bodyPr>
            <a:normAutofit fontScale="90000"/>
          </a:bodyPr>
          <a:lstStyle/>
          <a:p>
            <a:pPr marL="685800" indent="-685800" algn="ctr">
              <a:buFont typeface="Wingdings" pitchFamily="2" charset="2"/>
              <a:buChar char="q"/>
            </a:pPr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рганизовано </a:t>
            </a: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проведено 190 творческих,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спортивных</a:t>
            </a: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интеллектуально-познавательных </a:t>
            </a: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конкурсов,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мероприятий </a:t>
            </a: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одарённых детей: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фестиваль - </a:t>
            </a:r>
            <a: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конкурс талантов «Звёздная дорожка</a:t>
            </a:r>
            <a:r>
              <a:rPr lang="ru-RU" sz="27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br>
              <a:rPr lang="ru-RU" sz="27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творческий </a:t>
            </a:r>
            <a: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конкурс «Неопалимая Купина»;</a:t>
            </a:r>
            <a:b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агитбригад «Безопасный переход»;</a:t>
            </a:r>
            <a:b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соревнования </a:t>
            </a:r>
            <a: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по плаванию «Старты надежд»;</a:t>
            </a:r>
            <a:b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Всероссийские </a:t>
            </a:r>
            <a: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соревнования «Лыжня России»;</a:t>
            </a:r>
            <a:b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соревнования </a:t>
            </a:r>
            <a:r>
              <a:rPr lang="ru-RU" sz="2700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среди ДОО «Весёлые старты» и другие.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19072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899847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www.teleport2001.ru/files/teleport/styles/news_node/public/images/2017/12/05/5_uchastniki_festivalya_s_podarkami_ot_energetikov.jpg?itok=R4n3kn0m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8510" y="4571344"/>
            <a:ext cx="3884290" cy="2063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950" y="4571344"/>
            <a:ext cx="3014953" cy="2189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80090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1684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Региональные, всероссийские, </a:t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международные  конкурсы</a:t>
            </a:r>
            <a:endParaRPr lang="ru-RU" sz="4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124" y="1560849"/>
            <a:ext cx="8568952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международный Фестиваль-конкурс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Берега надежды» (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г.Санкт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-Петербург) – 3 третьих места в разных номинациях занял хореографический коллектив «Радуга» МБО ДО ДДТ «Ровесник»;</a:t>
            </a:r>
          </a:p>
          <a:p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 образовательный центр «Сириус» (г. Сочи) </a:t>
            </a:r>
            <a:r>
              <a:rPr lang="ru-RU" sz="20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программе </a:t>
            </a: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«Литературное творчество» прошла отбор Зеленова </a:t>
            </a:r>
            <a:r>
              <a:rPr lang="ru-RU" sz="20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Полина (МОАУ </a:t>
            </a: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СОШ № </a:t>
            </a:r>
            <a:r>
              <a:rPr lang="ru-RU" sz="20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1);</a:t>
            </a:r>
            <a:endParaRPr lang="ru-RU" sz="2000" b="1" dirty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всероссийские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соревнования по плаванию «Амурские тигрята-2017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г.Хабаровск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- 2 место заняла Лагода Кристина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открытое </a:t>
            </a: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первенство Приморского края по лыжным гонкам </a:t>
            </a:r>
            <a:endParaRPr lang="ru-RU" sz="2000" b="1" dirty="0" smtClean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000" b="1" dirty="0" err="1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г.Арсеньев</a:t>
            </a: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– 3 первых места, 2- вторых, 1 – третье </a:t>
            </a:r>
            <a:r>
              <a:rPr lang="ru-RU" sz="20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место;</a:t>
            </a:r>
            <a:endParaRPr lang="ru-RU" sz="2000" b="1" dirty="0"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Черкасов Артём, обучающийся МДОБУ д/с№ 4 стал лауреатом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XIV Международного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детского экологического форума «Зелёная планета».</a:t>
            </a:r>
          </a:p>
          <a:p>
            <a:pPr algn="ctr"/>
            <a:r>
              <a:rPr lang="ru-RU" sz="2000" b="1" i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Победители, призёры областных, всероссийских конкурсов награждаются путёвками во ВДЦ «Океан», «Орлёнок» и «Артек», так по результатам отбора областной комиссией по подбору и направлению детей во всероссийские детские центры в 2017 учебном году были выделены путёвки 21 учащемуся школ города.</a:t>
            </a:r>
          </a:p>
          <a:p>
            <a:endParaRPr lang="ru-RU" sz="23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1339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1684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Мониторинг</a:t>
            </a:r>
            <a:endParaRPr lang="ru-RU" sz="4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640422"/>
              </p:ext>
            </p:extLst>
          </p:nvPr>
        </p:nvGraphicFramePr>
        <p:xfrm>
          <a:off x="484736" y="1700808"/>
          <a:ext cx="8263728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4576"/>
                <a:gridCol w="2754576"/>
                <a:gridCol w="2754576"/>
              </a:tblGrid>
              <a:tr h="432047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8A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участников </a:t>
                      </a:r>
                      <a:endParaRPr lang="ru-RU" sz="2400" b="1" i="0" dirty="0">
                        <a:solidFill>
                          <a:srgbClr val="8A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8A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7525</a:t>
                      </a:r>
                      <a:endParaRPr lang="ru-RU" sz="2400" b="1" dirty="0">
                        <a:solidFill>
                          <a:srgbClr val="8A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8A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6962</a:t>
                      </a:r>
                      <a:endParaRPr lang="ru-RU" sz="2400" b="1" dirty="0">
                        <a:solidFill>
                          <a:srgbClr val="8A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8A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Призовых мест</a:t>
                      </a:r>
                      <a:endParaRPr lang="ru-RU" sz="2400" b="1" i="0" dirty="0">
                        <a:solidFill>
                          <a:srgbClr val="8A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8A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3174</a:t>
                      </a:r>
                      <a:endParaRPr lang="ru-RU" sz="2400" b="1" dirty="0">
                        <a:solidFill>
                          <a:srgbClr val="8A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8A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3797</a:t>
                      </a:r>
                      <a:endParaRPr lang="ru-RU" sz="2400" b="1" dirty="0">
                        <a:solidFill>
                          <a:srgbClr val="8A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74" y="3219606"/>
            <a:ext cx="2329950" cy="1554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3369508"/>
            <a:ext cx="2323489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518" y="4901327"/>
            <a:ext cx="2173298" cy="1629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0164" y="3244593"/>
            <a:ext cx="2557980" cy="1695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003" y="5030514"/>
            <a:ext cx="2143125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69392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7890" y="332656"/>
            <a:ext cx="8019134" cy="28236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конце 2017 года состоялось еще одно знаменательное событие в нашем городе. При поддержке социального партнера ПАО «РусГидро» - «Зейская ГЭС» была издана книга сказок ученицы МОАУ СОШ № 1 – 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Полины </a:t>
            </a:r>
            <a:r>
              <a:rPr lang="ru-RU" sz="31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Зеленовой</a:t>
            </a: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229" y="3067045"/>
            <a:ext cx="3853477" cy="3300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9974" y="3273278"/>
            <a:ext cx="3462500" cy="2913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5050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5"/>
            <a:ext cx="8019134" cy="8311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7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Олимпиадное движение</a:t>
            </a:r>
            <a:endParaRPr lang="ru-RU" sz="47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44" y="1983190"/>
            <a:ext cx="826372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Региональный этап - 33 участника;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Предметы: право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физика, история, английский язык, математика, химия, информатика и ИКТ,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биология, 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бществознание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Призеры: 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физике Лисовский Вячеслав, 10 класс МОБУ СОШ № 4</a:t>
            </a:r>
            <a:r>
              <a:rPr lang="ru-RU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английскому языку Юрчук Евгения, 11 класс </a:t>
            </a:r>
            <a:endParaRPr lang="ru-RU" sz="23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МОАУ </a:t>
            </a:r>
            <a:r>
              <a:rPr lang="ru-RU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СОШ № </a:t>
            </a:r>
            <a:r>
              <a:rPr lang="ru-RU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ru-RU" sz="2300" b="1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Победитель  по </a:t>
            </a:r>
            <a:r>
              <a:rPr lang="ru-RU" sz="2300" b="1" dirty="0" smtClean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истории - Ядрищенская </a:t>
            </a:r>
            <a:r>
              <a:rPr lang="ru-RU" sz="2300" b="1" dirty="0">
                <a:solidFill>
                  <a:srgbClr val="8A0000"/>
                </a:solidFill>
                <a:latin typeface="Times New Roman" pitchFamily="18" charset="0"/>
                <a:cs typeface="Times New Roman" pitchFamily="18" charset="0"/>
              </a:rPr>
              <a:t>Светлана, 10 класс МОБУ СОШ № 5. </a:t>
            </a:r>
          </a:p>
        </p:txBody>
      </p:sp>
    </p:spTree>
    <p:extLst>
      <p:ext uri="{BB962C8B-B14F-4D97-AF65-F5344CB8AC3E}">
        <p14:creationId xmlns:p14="http://schemas.microsoft.com/office/powerpoint/2010/main" val="253120805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5"/>
            <a:ext cx="8019134" cy="8311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Олимпиадное движение</a:t>
            </a: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534067"/>
            <a:ext cx="82637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 всероссийской Олимпиады 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школьников проходил 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19 общеобразовательным предметам (математика, физика, информатика, химия, биология, география, экономика, история, обществознание, основы безопасности жизнедеятельности, русский, английский языки, технология, физическая культура, литература, право, МХК, экология, астрономия), 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приняли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682 школьника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(прошлом году 675).</a:t>
            </a:r>
          </a:p>
          <a:p>
            <a:pPr algn="ctr"/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МОБУ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СОШ № 4 - 64 призовых 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места,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МОАУ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СОШ № 1 - 56 призовых мест, 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МОБУ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Лицей - 29 призовых мест, 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МОБУ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СОШ № 5 - 28 призовых мест, </a:t>
            </a:r>
            <a:endParaRPr 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МОБУ </a:t>
            </a: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ЦО - 6 призовых мест.</a:t>
            </a:r>
          </a:p>
          <a:p>
            <a:pPr algn="ctr"/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70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победителей и 113 призеров. </a:t>
            </a:r>
          </a:p>
        </p:txBody>
      </p:sp>
    </p:spTree>
    <p:extLst>
      <p:ext uri="{BB962C8B-B14F-4D97-AF65-F5344CB8AC3E}">
        <p14:creationId xmlns:p14="http://schemas.microsoft.com/office/powerpoint/2010/main" val="111215221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24153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жизнеустройства детей – сирот, детей, оставшихся без попечения родителей </a:t>
            </a:r>
            <a:r>
              <a:rPr lang="ru-RU" sz="4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80727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278" y="2423466"/>
            <a:ext cx="826372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2017 году было выявлено 15 детей, оставшихся без попечения родителей.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них, в семьи граждан устроено: под опеку – 8 человек; в приемную семью - 3 человека;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ребенок устроен в ПУ,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ребенка помещены под надзор в организации для детей – сирот,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ребенок возвращен родителям.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семьи было устроено 11 детей, оставшихся без попечения родителей, что меньше от числа выявленных по сравнению с 2016 годом на 5,2 %.	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193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9608" y="860216"/>
            <a:ext cx="8064896" cy="479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5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728" y="1708832"/>
            <a:ext cx="83357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Указа Президента РФ от 7 мая  № 597 «О мероприятиях по реализации государственной социальной политики»;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овышение доступности услуг, направленных на  развитие одарённых детей;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обеспечение доступности дошкольного образования;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оздание условий  для реализации федерального государственного образовательного стандарта общего образования;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работы по независимой оценке качества образования;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информационной 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открытости системы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города;</a:t>
            </a:r>
          </a:p>
        </p:txBody>
      </p:sp>
    </p:spTree>
    <p:extLst>
      <p:ext uri="{BB962C8B-B14F-4D97-AF65-F5344CB8AC3E}">
        <p14:creationId xmlns:p14="http://schemas.microsoft.com/office/powerpoint/2010/main" val="2939549293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20578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Укрепление и </a:t>
            </a:r>
            <a:r>
              <a:rPr lang="ru-RU" sz="4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br>
              <a:rPr lang="ru-RU" sz="4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кадрового потенциала</a:t>
            </a:r>
            <a:r>
              <a:rPr lang="ru-RU" sz="4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772816"/>
            <a:ext cx="8263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335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педагогических работника,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237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имеют высшую и первую квалификационные категории, что составляет 71%.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Обеспеченность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общеобразовательных организаций педагогическими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кадрами в 2016-2017 учебном году составила 100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организаций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дополнительного образования – 95%, дошкольных образовательных организаций – 99%.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Средний возраст педагогов составляет: в дошкольных образовательных организациях – 46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общеобразовательных организациях – 47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лет,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организациях дополнительного образования – 43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7173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20578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390720"/>
            <a:ext cx="82637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 февраля 2017 года в Москве в Совете Федерации Федерального Собрания Российской Федерации состоялась Всероссийская конференция «История России XXI века глазами школьников». Конференция стала продолжением Всероссийского проекта «Урок современной истории России», который в качестве эксперимента был реализован в прошлом году в нескольких регионах страны при поддержке Совета Федерации. В мероприятии приняли участие представители 64 субъектов России, среди них школьники – победители региональных этапов Всероссийской олимпиады по истории России и их учителя-наставники.</a:t>
            </a:r>
          </a:p>
        </p:txBody>
      </p:sp>
    </p:spTree>
    <p:extLst>
      <p:ext uri="{BB962C8B-B14F-4D97-AF65-F5344CB8AC3E}">
        <p14:creationId xmlns:p14="http://schemas.microsoft.com/office/powerpoint/2010/main" val="87918621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9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93" t="5030" r="7077" b="3813"/>
          <a:stretch/>
        </p:blipFill>
        <p:spPr>
          <a:xfrm>
            <a:off x="569239" y="701269"/>
            <a:ext cx="4104456" cy="5647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20578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1416" y="602625"/>
            <a:ext cx="398784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Амурскую область на конференции представляли Ядрищенская Светлана, ученица 10 класса МОБУ СОШ № 5 г.Зея, победитель регионального этапа всероссийской олимпиады школьников по истории и её наставник, учитель истории и обществознания Хоменко Олег Михайлович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7395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20578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772816"/>
            <a:ext cx="379923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 году 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истории и обществознания 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МОБУ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СОШ № 5- Ефимова Галина Петровна 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стала 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призером регионального этапа   Всероссийского конкурса </a:t>
            </a:r>
            <a:endParaRPr lang="ru-RU" sz="25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года – 2017».</a:t>
            </a:r>
          </a:p>
        </p:txBody>
      </p:sp>
      <p:pic>
        <p:nvPicPr>
          <p:cNvPr id="7" name="Рисунок 6" descr="http://www.ooazeya.ru/sites/default/files/EGP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757478"/>
            <a:ext cx="4156075" cy="5539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581515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16025"/>
            <a:ext cx="8263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Укрепление 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материально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технической базы ОО,</a:t>
            </a:r>
          </a:p>
          <a:p>
            <a:pPr algn="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создание безопасного образовательного пространства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2564904"/>
            <a:ext cx="8136904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5</a:t>
            </a: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 448 </a:t>
            </a: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680 рублей </a:t>
            </a:r>
          </a:p>
          <a:p>
            <a:pPr indent="450215" algn="just">
              <a:spcAft>
                <a:spcPts val="0"/>
              </a:spcAft>
            </a:pP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в целях антитеррористической защищенности образовательных организаций установлено ограждение в МОАУ СОШ № 1 на сумму 982 946 рублей, заключены договора на мониторинг и техническое обслуживание АПС на сумму 958 920 рублей и на услуги охраны на сумму 172 800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</a:t>
            </a: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отремонтированы системы отопления, водоснабжения и канализации в МОБУ ЦО, МОБУ СОШ № 4, МДОБУ д/с № 11 на общую сумму 1 734 513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произведена реконструкция узлов учета в дошкольных образовательных организациях на общую сумму 1 361 221 рубль;</a:t>
            </a:r>
          </a:p>
          <a:p>
            <a:pPr indent="450215" algn="just">
              <a:spcAft>
                <a:spcPts val="0"/>
              </a:spcAft>
            </a:pP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произведена замена оконных блоков в МОБУ ЦО, МОБУ СОШ № 4 и МДОАУ д/с № 12 на сумму 238 280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79188991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16025"/>
            <a:ext cx="8047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Инклюзивное  обучение</a:t>
            </a:r>
            <a:endParaRPr lang="ru-RU" sz="3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694" y="1569596"/>
            <a:ext cx="81369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МОБУ ЦО и МОБУ Лицей приобретено 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оборудование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столы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для рисования,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куб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дидактический,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кресло-груша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сенсорная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дорожка, </a:t>
            </a:r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дорожка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цветные камушки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робототехника</a:t>
            </a:r>
          </a:p>
          <a:p>
            <a:pPr algn="just">
              <a:spcAft>
                <a:spcPts val="0"/>
              </a:spcAft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 общую сумму 100 000 рублей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855" y="4584135"/>
            <a:ext cx="2467219" cy="185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199" y="4581128"/>
            <a:ext cx="2872160" cy="1943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345" y="2131359"/>
            <a:ext cx="3122254" cy="2017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4467886"/>
            <a:ext cx="2301306" cy="1545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35944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694" y="1569596"/>
            <a:ext cx="81369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Более десяти лет, с 2007 года. корпорация «Газпром» реализует крупную социальную программу «Газпром-детям». Программа   является всероссийской, она охватывает 73 региона страны. В 2017 году дошла очередь и до нашего города! В программу строительства плоскостных спортивных сооружений (пришкольных спортивных площадок и стадионов) и физкультурно-оздоровительных комплексов на территории муниципальных образований области вошла, и школа № 1 г. Зеи. Прекрасным подарком   первой школе и городу   Зеи стал красивый многофункциональный   стадион, открытие которого состоялось в октябре 2017 года.</a:t>
            </a:r>
          </a:p>
        </p:txBody>
      </p:sp>
    </p:spTree>
    <p:extLst>
      <p:ext uri="{BB962C8B-B14F-4D97-AF65-F5344CB8AC3E}">
        <p14:creationId xmlns:p14="http://schemas.microsoft.com/office/powerpoint/2010/main" val="343657669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9968" y="2729548"/>
            <a:ext cx="8136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Во всех образовательных организациях города соблюдается принцип государственно-общественного управления в деятельности ОО. 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течение   2017 года в образовательных организациях города работали: </a:t>
            </a:r>
            <a:endParaRPr lang="ru-RU" sz="2400" b="1" dirty="0" smtClean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9 </a:t>
            </a:r>
            <a:r>
              <a:rPr lang="ru-RU" sz="24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Управляющих советов; </a:t>
            </a:r>
            <a:endParaRPr lang="ru-RU" sz="2400" b="1" dirty="0" smtClean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5 </a:t>
            </a:r>
            <a:r>
              <a:rPr lang="ru-RU" sz="24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Наблюдательных советов, </a:t>
            </a:r>
            <a:endParaRPr lang="ru-RU" sz="2400" b="1" dirty="0" smtClean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4 </a:t>
            </a:r>
            <a:r>
              <a:rPr lang="ru-RU" sz="2400" b="1" dirty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Попечительских совета.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3648" y="548680"/>
            <a:ext cx="72728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Совершенствование организационно-правовых и экономических механизмов, повышение эффективности использования бюджетных средств, выполнение указов Президента РФ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0912" y="4360721"/>
            <a:ext cx="3168352" cy="1980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06244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196752"/>
            <a:ext cx="72728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Расширяется самостоятельность образовательных организаций. На сегодняшний день в образовательной сети города осуществляют свою деятельность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автономных и 9 бюджетных образовательных организаций.     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образовательные организации осуществляют свою финансовую деятельность в рамках утвержденных: плана финансово-хозяйственной деятельности и муниципального задания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6654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196752"/>
            <a:ext cx="727280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Плановый показатель по выполнению Указов Президента РФ от 07.05.2012 в части заработной платы педагогических работников за 2017 год достигнут.</a:t>
            </a:r>
          </a:p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конец 2017 года уровень заработной платы педагогических работников учреждений образования составил: школы – 43 690,11 рублей; </a:t>
            </a: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дополнительного образования – 41 608,22 рублей; </a:t>
            </a:r>
            <a:endParaRPr lang="ru-RU" sz="3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детские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сады – 38 035,30 рублей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08231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2752" y="908720"/>
            <a:ext cx="8064896" cy="479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5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728" y="1772816"/>
            <a:ext cx="8335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условий для непрерывного повышения  квалификации  педагогов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привлечение  родительской общественности  к управлению образовательной  организацией;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социального партнёрства;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беспечение  жизнеустройства детей-сирот, детей, оставшихся без попечения родителей;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крепление материально-технической базы образовательных организаций;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оздание безопасного образовательного пространства;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рганизация летнего отдыха  и занятость несовершеннолетних в каникулярный период.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67646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036006"/>
              </p:ext>
            </p:extLst>
          </p:nvPr>
        </p:nvGraphicFramePr>
        <p:xfrm>
          <a:off x="395536" y="1772814"/>
          <a:ext cx="8352927" cy="448855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58429"/>
                <a:gridCol w="3906067"/>
                <a:gridCol w="3888431"/>
              </a:tblGrid>
              <a:tr h="6480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800" dirty="0">
                        <a:solidFill>
                          <a:srgbClr val="A2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образователь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ной организации</a:t>
                      </a:r>
                      <a:endParaRPr lang="ru-RU" sz="1800" dirty="0">
                        <a:solidFill>
                          <a:srgbClr val="A2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Интегральное значение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общих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показателей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.160 бал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800" dirty="0">
                        <a:solidFill>
                          <a:srgbClr val="A2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МОАУ СОШ № 1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145,43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МОБУ СОШ №5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140,65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МОБУ Лицей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146,41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МОБУ ЦО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132,4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МОБУ СОШ № 4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147,2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МДОБУ д/с № 19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129,55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МДОАУ д/с № 3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127,46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МДОАУ д/с № 12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131,49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МДОАУ ЦРР –д/с № 14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126,7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МДОБУ д/с № 11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128,25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МДОБУ д/с № 4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137,53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МДОАУ д/с № 15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129,36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 ДО ДДТ «Ровесник»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130,79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  <a:tr h="2060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МБО ДО ДЮСШ № 2</a:t>
                      </a:r>
                      <a:endParaRPr lang="ru-RU" sz="1800" b="1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A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120,76</a:t>
                      </a:r>
                      <a:endParaRPr lang="ru-RU" sz="1800" b="1" dirty="0">
                        <a:solidFill>
                          <a:srgbClr val="8A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186" marR="61186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560" y="416025"/>
            <a:ext cx="80477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Независимая оценка качества образования</a:t>
            </a:r>
            <a:endParaRPr lang="ru-RU" sz="3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48818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416025"/>
            <a:ext cx="804770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Рейтинг</a:t>
            </a:r>
            <a:endParaRPr lang="ru-RU" sz="3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893" y="1124300"/>
            <a:ext cx="80477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Общеобразовательные учреждения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ctr">
              <a:buFont typeface="+mj-lt"/>
              <a:buAutoNum type="romanUcPeriod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МОБУ СОШ № 4-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147,2</a:t>
            </a:r>
          </a:p>
          <a:p>
            <a:pPr marL="342900" lvl="0" indent="-342900" algn="ctr">
              <a:buFont typeface="+mj-lt"/>
              <a:buAutoNum type="romanUcPeriod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МОБУ Лицей -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146,41</a:t>
            </a:r>
          </a:p>
          <a:p>
            <a:pPr marL="342900" lvl="0" indent="-342900" algn="ctr">
              <a:buFont typeface="+mj-lt"/>
              <a:buAutoNum type="romanUcPeriod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МОАУ СОШ № 1 -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145,43</a:t>
            </a:r>
          </a:p>
          <a:p>
            <a:pPr marL="342900" lvl="0" indent="-342900" algn="ctr">
              <a:buFont typeface="+mj-lt"/>
              <a:buAutoNum type="romanUcPeriod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МОБУ СОШ № 5 -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140,65</a:t>
            </a:r>
          </a:p>
          <a:p>
            <a:pPr marL="342900" lvl="0" indent="-342900" algn="ctr">
              <a:buFont typeface="+mj-lt"/>
              <a:buAutoNum type="romanUcPeriod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МОБУ ЦО -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132,40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Дошкольные образовательные учреждения</a:t>
            </a:r>
          </a:p>
          <a:p>
            <a:pPr marL="342900" lvl="0" indent="-342900" algn="ctr">
              <a:buClr>
                <a:srgbClr val="000000"/>
              </a:buClr>
              <a:buFont typeface="+mj-lt"/>
              <a:buAutoNum type="romanUcPeriod"/>
            </a:pP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МДОБУ д/с № 4 комбинированного вида - 137,53</a:t>
            </a:r>
          </a:p>
          <a:p>
            <a:pPr marL="342900" lvl="0" indent="-342900" algn="ctr">
              <a:buClr>
                <a:srgbClr val="000000"/>
              </a:buClr>
              <a:buFont typeface="+mj-lt"/>
              <a:buAutoNum type="romanUcPeriod"/>
            </a:pP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МДОАУ д/с № 12 г. Зеи - 131,49</a:t>
            </a:r>
          </a:p>
          <a:p>
            <a:pPr marL="342900" lvl="0" indent="-342900" algn="ctr">
              <a:buClr>
                <a:srgbClr val="000000"/>
              </a:buClr>
              <a:buFont typeface="+mj-lt"/>
              <a:buAutoNum type="romanUcPeriod"/>
            </a:pP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МДОБУ д/с № 19 - МДОБУ д/с № 19 - 129,55</a:t>
            </a:r>
          </a:p>
          <a:p>
            <a:pPr marL="342900" lvl="0" indent="-342900" algn="ctr">
              <a:buClr>
                <a:srgbClr val="000000"/>
              </a:buClr>
              <a:buFont typeface="+mj-lt"/>
              <a:buAutoNum type="romanUcPeriod"/>
            </a:pP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МДОАУ д/с № 15 - 129,36</a:t>
            </a:r>
          </a:p>
          <a:p>
            <a:pPr marL="342900" lvl="0" indent="-342900" algn="ctr">
              <a:buClr>
                <a:srgbClr val="000000"/>
              </a:buClr>
              <a:buFont typeface="+mj-lt"/>
              <a:buAutoNum type="romanUcPeriod"/>
            </a:pP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МДОБУ д/с № 11 - 128,25</a:t>
            </a:r>
          </a:p>
          <a:p>
            <a:pPr marL="342900" lvl="0" indent="-342900" algn="ctr">
              <a:buClr>
                <a:srgbClr val="000000"/>
              </a:buClr>
              <a:buFont typeface="+mj-lt"/>
              <a:buAutoNum type="romanUcPeriod"/>
            </a:pP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МДОАУ д/с № 3 общеразвивающего вида г. Зеи - 127,46</a:t>
            </a:r>
          </a:p>
          <a:p>
            <a:pPr marL="342900" lvl="0" indent="-342900" algn="ctr">
              <a:buClr>
                <a:srgbClr val="000000"/>
              </a:buClr>
              <a:buFont typeface="+mj-lt"/>
              <a:buAutoNum type="romanUcPeriod"/>
            </a:pP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МДОАУ ЦРР –д/с № 14 - 126,7</a:t>
            </a:r>
          </a:p>
          <a:p>
            <a:pPr marL="685800" algn="ctr"/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Учреждения дополнительного образования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ctr">
              <a:buFont typeface="+mj-lt"/>
              <a:buAutoNum type="romanUcPeriod"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МБО ДО ДДТ «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Ровесник»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-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130,7</a:t>
            </a:r>
          </a:p>
          <a:p>
            <a:pPr marL="342900" lvl="0" indent="-342900" algn="ctr">
              <a:buFont typeface="+mj-lt"/>
              <a:buAutoNum type="romanUcPeriod"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/>
                <a:cs typeface="Times New Roman" pitchFamily="18" charset="0"/>
              </a:rPr>
              <a:t>МБО ДО ДЮСШ № 2 г. Зеи -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120,76</a:t>
            </a:r>
          </a:p>
        </p:txBody>
      </p:sp>
    </p:spTree>
    <p:extLst>
      <p:ext uri="{BB962C8B-B14F-4D97-AF65-F5344CB8AC3E}">
        <p14:creationId xmlns:p14="http://schemas.microsoft.com/office/powerpoint/2010/main" val="147985199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330" y="365574"/>
            <a:ext cx="8019134" cy="1911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 smtClean="0"/>
              <a:t>     </a:t>
            </a:r>
            <a:br>
              <a:rPr lang="ru-RU" sz="3100" dirty="0" smtClean="0"/>
            </a:br>
            <a: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1196752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16025"/>
            <a:ext cx="1008112" cy="112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342672"/>
            <a:ext cx="804770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летнего отдыха и </a:t>
            </a:r>
            <a:endParaRPr lang="ru-RU" sz="3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занятость несовершеннолетних 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endParaRPr lang="ru-RU" sz="3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летний </a:t>
            </a:r>
            <a:r>
              <a:rPr lang="ru-RU" sz="3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2017 года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916832"/>
            <a:ext cx="87403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426,1 тыс. руб., в том числе 761,1 тыс. руб. из местного бюджета, 1525,9 из областного бюджета 3239,1тыс. руб. из внебюджетных источников. 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родительской платы составила 59,5 % (в пришкольные лагеря) и 85,5 % (в загородные лагеря) от стоимости путевки</a:t>
            </a:r>
            <a:r>
              <a:rPr lang="ru-RU" sz="20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- 4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пришкольных лагеря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- 643 ребёнка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- 14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профильных оздоровительных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площадок -765 детей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профильные смены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походы - 332   человека  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загородные лагеря Амурской области - 113 детей (60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 отдыхали по бесплатным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путёвкам)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Всероссийский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центр «Океан»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- 3 человека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санаторий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«Василёк» - 32 ребёнка. 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трудоустроены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организации и учреждения города 159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школьников</a:t>
            </a:r>
          </a:p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выезд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  родителями за пределы города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- 757 школьников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   летней оздоровительной кампанией было охвачено 2811 школ</a:t>
            </a:r>
            <a:r>
              <a:rPr lang="ru-RU" sz="1900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ьн</a:t>
            </a:r>
            <a:r>
              <a:rPr lang="ru-RU" b="1" dirty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иков, что составляет 97,7 % от всех школьников в возрасте от 6 до 17 лет. </a:t>
            </a:r>
          </a:p>
        </p:txBody>
      </p:sp>
    </p:spTree>
    <p:extLst>
      <p:ext uri="{BB962C8B-B14F-4D97-AF65-F5344CB8AC3E}">
        <p14:creationId xmlns:p14="http://schemas.microsoft.com/office/powerpoint/2010/main" val="26722927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9224" y="860216"/>
            <a:ext cx="8064896" cy="479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Дошкольное  образование</a:t>
            </a:r>
            <a:endParaRPr lang="ru-RU" sz="5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728" y="1412776"/>
            <a:ext cx="83357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75% детей в возрасте  от 1 года до 7 лет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59% детей в возрасте от 3 до 7 лет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16% детей в возрасте  от 1 года до 3 лет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Очередь – 378 детей 2015-2007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рождения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1 сентября 2017 года обеспечено местами270 детей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2014-2016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рождения</a:t>
            </a:r>
          </a:p>
          <a:p>
            <a:pPr algn="ctr"/>
            <a:r>
              <a:rPr lang="ru-RU" sz="24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Посещаемость дошкольных образовательных организаций за 12 месяцев 2017 года  - 62%</a:t>
            </a:r>
          </a:p>
          <a:p>
            <a:pPr algn="ctr"/>
            <a:r>
              <a:rPr lang="ru-RU" sz="2400" b="1" dirty="0" smtClean="0"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Размер платы  за присмотр и уход – 188,7 руб. в день – 3884,08 руб. в месяц.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предшкольной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подготовки МОБУ ЦО  - 20 детей,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Центры игровой поддержки ребёнка при МДОБУ д/с №4 и МДОАУ ЦРР – д/с № 14 – 20 детей.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6498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9224" y="860216"/>
            <a:ext cx="8064896" cy="479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Общее   образование</a:t>
            </a:r>
            <a:endParaRPr lang="ru-RU" sz="5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216" y="1484784"/>
            <a:ext cx="83357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Очное обучение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Заочное обучение (вечернее отделение при МОБУ ЦО)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 повышенного уровня (МОБУ Лицей)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Начальное профессиональное обучение (МОБУ  ЦО)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Профильное обучение (МОАУ СОШ № 1, МОБУ ЦО, МОБУ Лицей, МОБУ СОШ № 4, МОБУ СОШ № 5)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Профильное обучение  по 12 направлениям.</a:t>
            </a:r>
          </a:p>
          <a:p>
            <a:pPr marL="342900" indent="-342900">
              <a:buFontTx/>
              <a:buChar char="-"/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zabolotskaya\Рабочий стол\58 февраля\0203-8f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641486"/>
            <a:ext cx="2431080" cy="1739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zabolotskaya\Рабочий стол\58 февраля\fotog 05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631126"/>
            <a:ext cx="1408182" cy="1802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zabolotskaya\Рабочий стол\58 февраля\image12490947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634518"/>
            <a:ext cx="2874070" cy="1757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41465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9224" y="860216"/>
            <a:ext cx="8064896" cy="479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Общее   образование</a:t>
            </a:r>
            <a:endParaRPr lang="ru-RU" sz="5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 и док\Мои документы\Мои рисунки\GER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36" y="498681"/>
            <a:ext cx="1080120" cy="120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84736" y="1099744"/>
            <a:ext cx="8263728" cy="5281584"/>
          </a:xfrm>
          <a:prstGeom prst="rect">
            <a:avLst/>
          </a:prstGeom>
        </p:spPr>
        <p:txBody>
          <a:bodyPr vert="horz" lIns="45720" rIns="45720" bIns="45720" anchor="b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728" y="1268760"/>
            <a:ext cx="833573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3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Профильное обучение  по 12 направлениям:</a:t>
            </a:r>
          </a:p>
          <a:p>
            <a:pPr marL="342900" lvl="0" indent="-342900"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социально-гуманитарный,    - химико-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биологический,</a:t>
            </a:r>
          </a:p>
          <a:p>
            <a:pPr marL="342900" lvl="0" indent="-342900">
              <a:buFontTx/>
              <a:buChar char="-"/>
            </a:pP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социально-гуманитарный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  - энергетический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lvl="0" indent="-342900">
              <a:buFontTx/>
              <a:buChar char="-"/>
            </a:pP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экологический</a:t>
            </a: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                        -  аэрокосмический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инженерный,                             -  военно-пограничный,</a:t>
            </a:r>
          </a:p>
          <a:p>
            <a:pPr marL="342900" indent="-342900">
              <a:buFontTx/>
              <a:buChar char="-"/>
            </a:pPr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МВД,                                           -  физико-математический.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Профессиональная подготовка на базе МОБУ ЦО </a:t>
            </a:r>
          </a:p>
          <a:p>
            <a:pPr algn="ctr"/>
            <a:r>
              <a:rPr lang="ru-RU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(водители, автослесари)</a:t>
            </a:r>
          </a:p>
          <a:p>
            <a:pPr marL="342900" indent="-342900">
              <a:buFontTx/>
              <a:buChar char="-"/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36" y="4540456"/>
            <a:ext cx="2503088" cy="1840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W:\Методический отдел\ЗАБОЛОТСКАЯ\презентация на коллегию 19.12.2017\39b0b47a6c785b3eb181dcf8c876ad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4509120"/>
            <a:ext cx="1802294" cy="1771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:\Методический отдел\ЗАБОЛОТСКАЯ\презентация на коллегию 19.12.2017\маленькие кадетики\DSC0061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663781"/>
            <a:ext cx="3422890" cy="1594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86115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616" y="304800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Проекты и мероприятия </a:t>
            </a:r>
            <a:endParaRPr lang="ru-RU" sz="28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аэрокосмического </a:t>
            </a:r>
            <a:r>
              <a:rPr lang="ru-RU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класса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524000"/>
            <a:ext cx="7924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Создание подвижной карты звездного неба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«Планеты Солнечной системы»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«Космонавты СССР и РФ»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Макеты </a:t>
            </a:r>
            <a:r>
              <a:rPr lang="ru-RU" sz="2000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ракет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классе проведен ряд викторин по Астрономии</a:t>
            </a: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Что я знаю о Земле.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День космонавтики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Планеты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Что я знаю о Луне.</a:t>
            </a:r>
          </a:p>
        </p:txBody>
      </p:sp>
      <p:pic>
        <p:nvPicPr>
          <p:cNvPr id="8194" name="Picture 2" descr="W:\Методический отдел\ЗАБОЛОТСКАЯ\презентация на коллегию 19.12.2017\img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01155">
            <a:off x="5551938" y="3581399"/>
            <a:ext cx="3175000" cy="238125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W:\Методический отдел\ЗАБОЛОТСКАЯ\презентация на коллегию 19.12.2017\informatsiya-video-dlya-detey-o-novyh-nauchnyh-issledovaniyah-planet-solnechnoy-sistemy-48557-larg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6" y="4572000"/>
            <a:ext cx="3357563" cy="215346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:\Методический отдел\ЗАБОЛОТСКАЯ\презентация на коллегию 19.12.2017\img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4536" y="914400"/>
            <a:ext cx="1352550" cy="18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W:\Методический отдел\ЗАБОЛОТСКАЯ\презентация на коллегию 19.12.2017\img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102" y="3214121"/>
            <a:ext cx="1495425" cy="21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Documents and Settings\zabolotskaya\Рабочий стол\58 февраля\img6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882372"/>
            <a:ext cx="12539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0" y="457200"/>
            <a:ext cx="1430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524000"/>
            <a:ext cx="8305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«Чистый берег-чистая вода», </a:t>
            </a:r>
            <a:endParaRPr lang="ru-RU" b="1" dirty="0" smtClean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оБЕРЕГАй</a:t>
            </a: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интеллектуальные </a:t>
            </a: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конкурсы,</a:t>
            </a:r>
            <a:endParaRPr lang="ru-RU" b="1" dirty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вечер 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«Посвящение в друзья Зейского </a:t>
            </a:r>
            <a:endParaRPr lang="ru-RU" b="1" dirty="0" smtClean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заповедника»,</a:t>
            </a:r>
            <a:endParaRPr lang="ru-RU" b="1" dirty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  областном фестивале </a:t>
            </a:r>
            <a:endParaRPr lang="ru-RU" b="1" dirty="0" smtClean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Дом амурского тигра</a:t>
            </a: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endParaRPr lang="ru-RU" b="1" dirty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экскурсии по </a:t>
            </a:r>
            <a:r>
              <a:rPr lang="ru-RU" b="1" dirty="0" err="1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экотропе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заповедника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 smtClean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экскурсия 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 гидрохимическую </a:t>
            </a:r>
            <a:endParaRPr lang="ru-RU" b="1" dirty="0" smtClean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лабораторию 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управления </a:t>
            </a:r>
            <a:endParaRPr lang="ru-RU" b="1" dirty="0" smtClean="0">
              <a:solidFill>
                <a:srgbClr val="817F3F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эксплуатации Зейского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водохранилища </a:t>
            </a:r>
            <a:r>
              <a:rPr lang="ru-RU" b="1" dirty="0" err="1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и.др</a:t>
            </a:r>
            <a:r>
              <a:rPr lang="ru-RU" b="1" dirty="0">
                <a:solidFill>
                  <a:srgbClr val="817F3F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9" name="Picture 3" descr="C:\Documents and Settings\zabolotskaya\Рабочий стол\58 февраля\3-Samie-junie-bortsi-za-chistotu-berego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1575" y="2862556"/>
            <a:ext cx="3886200" cy="200510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:\Методический отдел\ЗАБОЛОТСКАЯ\презентация на коллегию 19.12.2017\3-Bortsi-za-chistotu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5600" y="4952512"/>
            <a:ext cx="4685787" cy="1774232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W:\Методический отдел\ЗАБОЛОТСКАЯ\презентация на коллегию 19.12.2017\39b0b47a6c785b3eb181dcf8c876ad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24078">
            <a:off x="5697150" y="435647"/>
            <a:ext cx="2494966" cy="2452945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Методический отдел\ЗАБОЛОТСКАЯ\презентация на коллегию 19.12.2017\tigrinaya_semeika_foto_viktorii_cherepanovoi.ori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181600"/>
            <a:ext cx="1457325" cy="1564647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3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кругленный">
  <a:themeElements>
    <a:clrScheme name="Скругленный 2">
      <a:dk1>
        <a:srgbClr val="000000"/>
      </a:dk1>
      <a:lt1>
        <a:srgbClr val="FFFFFF"/>
      </a:lt1>
      <a:dk2>
        <a:srgbClr val="FFFFFF"/>
      </a:dk2>
      <a:lt2>
        <a:srgbClr val="817F3F"/>
      </a:lt2>
      <a:accent1>
        <a:srgbClr val="FFCC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8A00"/>
      </a:accent6>
      <a:hlink>
        <a:srgbClr val="996666"/>
      </a:hlink>
      <a:folHlink>
        <a:srgbClr val="C94503"/>
      </a:folHlink>
    </a:clrScheme>
    <a:fontScheme name="Скругленный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ругленный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Скругленный">
  <a:themeElements>
    <a:clrScheme name="Скругленный 2">
      <a:dk1>
        <a:srgbClr val="000000"/>
      </a:dk1>
      <a:lt1>
        <a:srgbClr val="FFFFFF"/>
      </a:lt1>
      <a:dk2>
        <a:srgbClr val="FFFFFF"/>
      </a:dk2>
      <a:lt2>
        <a:srgbClr val="817F3F"/>
      </a:lt2>
      <a:accent1>
        <a:srgbClr val="FFCC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8A00"/>
      </a:accent6>
      <a:hlink>
        <a:srgbClr val="996666"/>
      </a:hlink>
      <a:folHlink>
        <a:srgbClr val="C94503"/>
      </a:folHlink>
    </a:clrScheme>
    <a:fontScheme name="Скругленный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ругленный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762</TotalTime>
  <Words>2097</Words>
  <Application>Microsoft Office PowerPoint</Application>
  <PresentationFormat>Экран (4:3)</PresentationFormat>
  <Paragraphs>327</Paragraphs>
  <Slides>42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42</vt:i4>
      </vt:variant>
    </vt:vector>
  </HeadingPairs>
  <TitlesOfParts>
    <vt:vector size="55" baseType="lpstr">
      <vt:lpstr>Arial Unicode MS</vt:lpstr>
      <vt:lpstr>Arial</vt:lpstr>
      <vt:lpstr>Arial Black</vt:lpstr>
      <vt:lpstr>Calibri</vt:lpstr>
      <vt:lpstr>Times New Roman</vt:lpstr>
      <vt:lpstr>Verdana</vt:lpstr>
      <vt:lpstr>Wingdings</vt:lpstr>
      <vt:lpstr>Wingdings 2</vt:lpstr>
      <vt:lpstr>Аспект</vt:lpstr>
      <vt:lpstr>Скругленный</vt:lpstr>
      <vt:lpstr>1_Скругленный</vt:lpstr>
      <vt:lpstr>1_Аспект</vt:lpstr>
      <vt:lpstr>2_Аспект</vt:lpstr>
      <vt:lpstr>      Система образования  города Зеи</vt:lpstr>
      <vt:lpstr>          Цель муниципальной политики в сфере  образования - </vt:lpstr>
      <vt:lpstr>          Задачи:</vt:lpstr>
      <vt:lpstr>          Задачи:</vt:lpstr>
      <vt:lpstr>          Дошкольное  образование</vt:lpstr>
      <vt:lpstr>          Общее   образование</vt:lpstr>
      <vt:lpstr>          Общее   образование</vt:lpstr>
      <vt:lpstr>Презентация PowerPoint</vt:lpstr>
      <vt:lpstr>Презентация PowerPoint</vt:lpstr>
      <vt:lpstr>              Результаты итоговой аттестации:</vt:lpstr>
      <vt:lpstr>                     Поступление        выпускников в 2017 году:</vt:lpstr>
      <vt:lpstr>                      Поступление выпускников профильных классов:</vt:lpstr>
      <vt:lpstr>                     Региональные       инновационные площадки:</vt:lpstr>
      <vt:lpstr>              :</vt:lpstr>
      <vt:lpstr>Презентация PowerPoint</vt:lpstr>
      <vt:lpstr>                    Дополнительное образование:</vt:lpstr>
      <vt:lpstr>                    Федеральные государственные  образовательные Стандарты общего образования:</vt:lpstr>
      <vt:lpstr>                    Выявление  и поддержка одаренных детей:</vt:lpstr>
      <vt:lpstr>               Выявление и поддержка одаренных детей:</vt:lpstr>
      <vt:lpstr>                    Выявление и поддержка одаренных детей:</vt:lpstr>
      <vt:lpstr>                    Выявление и поддержка одаренных детей:</vt:lpstr>
      <vt:lpstr>                   приняли участие 130 человек   9 различных секций 27 призовых места  </vt:lpstr>
      <vt:lpstr>                Организовано и проведено 190 творческих,  спортивных,  интеллектуально-познавательных конкурсов,  мероприятий для одарённых детей:   фестиваль - конкурс талантов «Звёздная дорожка»; творческий конкурс «Неопалимая Купина»; конкурс агитбригад «Безопасный переход»; соревнования по плаванию «Старты надежд»; Всероссийские соревнования «Лыжня России»; соревнования среди ДОО «Весёлые старты» и другие.</vt:lpstr>
      <vt:lpstr>                     Региональные, всероссийские,  международные  конкурсы</vt:lpstr>
      <vt:lpstr>                     Мониторинг</vt:lpstr>
      <vt:lpstr>                     В конце 2017 года состоялось еще одно знаменательное событие в нашем городе. При поддержке социального партнера ПАО «РусГидро» - «Зейская ГЭС» была издана книга сказок ученицы МОАУ СОШ № 1 –  Полины Зеленовой.</vt:lpstr>
      <vt:lpstr>                     Олимпиадное движение</vt:lpstr>
      <vt:lpstr>                     Олимпиадное движение</vt:lpstr>
      <vt:lpstr>                     Обеспечение жизнеустройства детей – сирот, детей, оставшихся без попечения родителей  </vt:lpstr>
      <vt:lpstr>                     Укрепление и развитие  кадрового потенциала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  <vt:lpstr>        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образования  города Зеи</dc:title>
  <dc:creator>Света Оглы</dc:creator>
  <cp:lastModifiedBy>Света Оглы</cp:lastModifiedBy>
  <cp:revision>61</cp:revision>
  <dcterms:modified xsi:type="dcterms:W3CDTF">2019-04-05T02:19:21Z</dcterms:modified>
</cp:coreProperties>
</file>