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1" r:id="rId13"/>
    <p:sldId id="270" r:id="rId14"/>
    <p:sldId id="268" r:id="rId15"/>
    <p:sldId id="269" r:id="rId16"/>
    <p:sldId id="273" r:id="rId17"/>
    <p:sldId id="277" r:id="rId18"/>
    <p:sldId id="276" r:id="rId19"/>
    <p:sldId id="275" r:id="rId20"/>
    <p:sldId id="274" r:id="rId21"/>
    <p:sldId id="278" r:id="rId22"/>
    <p:sldId id="280" r:id="rId23"/>
    <p:sldId id="279" r:id="rId24"/>
    <p:sldId id="281" r:id="rId25"/>
    <p:sldId id="282" r:id="rId26"/>
    <p:sldId id="290" r:id="rId27"/>
    <p:sldId id="283" r:id="rId28"/>
    <p:sldId id="285" r:id="rId29"/>
    <p:sldId id="286" r:id="rId30"/>
    <p:sldId id="287" r:id="rId31"/>
    <p:sldId id="288" r:id="rId32"/>
    <p:sldId id="289" r:id="rId33"/>
    <p:sldId id="28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0.91</c:v>
                </c:pt>
                <c:pt idx="1">
                  <c:v>0.92</c:v>
                </c:pt>
                <c:pt idx="2" formatCode="0.00%">
                  <c:v>0.96040000000000003</c:v>
                </c:pt>
                <c:pt idx="3" formatCode="0.00%">
                  <c:v>0.96499999999999997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1174344"/>
        <c:axId val="221174736"/>
      </c:barChart>
      <c:catAx>
        <c:axId val="2211743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21174736"/>
        <c:crosses val="autoZero"/>
        <c:auto val="1"/>
        <c:lblAlgn val="ctr"/>
        <c:lblOffset val="100"/>
        <c:noMultiLvlLbl val="0"/>
      </c:catAx>
      <c:valAx>
        <c:axId val="22117473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221174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Баллы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4 выпускника</c:v>
                </c:pt>
                <c:pt idx="1">
                  <c:v>20 выпускников</c:v>
                </c:pt>
                <c:pt idx="2">
                  <c:v>17 выпускников</c:v>
                </c:pt>
                <c:pt idx="3">
                  <c:v>1 выпускник</c:v>
                </c:pt>
                <c:pt idx="4">
                  <c:v>2 выпускника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85</c:v>
                </c:pt>
                <c:pt idx="2">
                  <c:v>90</c:v>
                </c:pt>
                <c:pt idx="3">
                  <c:v>98</c:v>
                </c:pt>
                <c:pt idx="4">
                  <c:v>100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1175128"/>
        <c:axId val="221175520"/>
      </c:barChart>
      <c:catAx>
        <c:axId val="22117512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21175520"/>
        <c:crossesAt val="0"/>
        <c:auto val="1"/>
        <c:lblAlgn val="ctr"/>
        <c:lblOffset val="100"/>
        <c:noMultiLvlLbl val="0"/>
      </c:catAx>
      <c:valAx>
        <c:axId val="221175520"/>
        <c:scaling>
          <c:orientation val="minMax"/>
          <c:max val="10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2117512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3.9220048428721489E-2"/>
          <c:y val="0.820040988844698"/>
          <c:w val="0.15383450774457899"/>
          <c:h val="7.832249375246118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13.09.2017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b="1" dirty="0"/>
              <a:t>Итоги 2016/2017 учебного года, цели и задачи на новый учебный год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96634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ru-RU" dirty="0" smtClean="0"/>
              <a:t>Августовская педагогическая конференция</a:t>
            </a:r>
          </a:p>
          <a:p>
            <a:r>
              <a:rPr lang="ru-RU" sz="1900" dirty="0" err="1" smtClean="0"/>
              <a:t>Максимишина</a:t>
            </a:r>
            <a:r>
              <a:rPr lang="ru-RU" sz="1900" dirty="0" smtClean="0"/>
              <a:t> Ольга Валерьевна</a:t>
            </a:r>
            <a:r>
              <a:rPr lang="ru-RU" sz="1700" dirty="0" smtClean="0"/>
              <a:t> </a:t>
            </a:r>
          </a:p>
          <a:p>
            <a:pPr>
              <a:spcAft>
                <a:spcPts val="1200"/>
              </a:spcAft>
            </a:pPr>
            <a:r>
              <a:rPr lang="ru-RU" sz="1700" dirty="0" smtClean="0"/>
              <a:t>начальник отдела образования администрации г. </a:t>
            </a:r>
            <a:r>
              <a:rPr lang="ru-RU" sz="1700" dirty="0" err="1" smtClean="0"/>
              <a:t>Зея</a:t>
            </a:r>
            <a:endParaRPr lang="ru-RU" sz="1700" dirty="0"/>
          </a:p>
          <a:p>
            <a:r>
              <a:rPr lang="ru-RU" sz="1500" dirty="0" smtClean="0"/>
              <a:t>2017 год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3877183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817583"/>
            <a:ext cx="7488831" cy="1027242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Задачи дошкольного образования в </a:t>
            </a:r>
            <a:r>
              <a:rPr lang="ru-RU" sz="3200" b="1" dirty="0"/>
              <a:t>2017-2018 учебном году 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55576" y="1988840"/>
            <a:ext cx="7632848" cy="4104456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ru-RU" sz="2600" dirty="0" smtClean="0"/>
              <a:t>Сохранение </a:t>
            </a:r>
            <a:r>
              <a:rPr lang="ru-RU" sz="2600" dirty="0"/>
              <a:t>100% доступности дошкольного образования </a:t>
            </a:r>
            <a:r>
              <a:rPr lang="ru-RU" sz="2600" dirty="0" smtClean="0"/>
              <a:t>для детей </a:t>
            </a:r>
            <a:r>
              <a:rPr lang="ru-RU" sz="2600" dirty="0"/>
              <a:t>в возрасте от 3 до 7 лет и обеспечение данного показателя доступности дошкольного образования для детей до 3 лет. </a:t>
            </a:r>
            <a:endParaRPr lang="ru-RU" sz="2600" dirty="0" smtClean="0"/>
          </a:p>
          <a:p>
            <a:r>
              <a:rPr lang="ru-RU" sz="2600" dirty="0" smtClean="0"/>
              <a:t>Организация </a:t>
            </a:r>
            <a:r>
              <a:rPr lang="ru-RU" sz="2600" dirty="0"/>
              <a:t>образовательной деятельности в соответствии с Федеральным государственным образовательным стандартом дошкольного образования.</a:t>
            </a:r>
          </a:p>
          <a:p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772191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817583"/>
            <a:ext cx="7776864" cy="595194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Общеобразовательные организации</a:t>
            </a:r>
            <a:endParaRPr lang="ru-RU" sz="32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412776"/>
            <a:ext cx="4320480" cy="2880320"/>
          </a:xfrm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2996952"/>
            <a:ext cx="4210014" cy="31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251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817583"/>
            <a:ext cx="7776864" cy="595194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Общеобразовательные организации</a:t>
            </a:r>
            <a:endParaRPr lang="ru-RU" sz="32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212976"/>
            <a:ext cx="3940547" cy="295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1484784"/>
            <a:ext cx="4080453" cy="3060340"/>
          </a:xfrm>
        </p:spPr>
      </p:pic>
    </p:spTree>
    <p:extLst>
      <p:ext uri="{BB962C8B-B14F-4D97-AF65-F5344CB8AC3E}">
        <p14:creationId xmlns:p14="http://schemas.microsoft.com/office/powerpoint/2010/main" val="3255177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817583"/>
            <a:ext cx="7776864" cy="595194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Общеобразовательные организации</a:t>
            </a:r>
            <a:endParaRPr lang="ru-RU" sz="32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2996952"/>
            <a:ext cx="4352528" cy="3210390"/>
          </a:xfrm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3" y="1484784"/>
            <a:ext cx="4176463" cy="278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890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632848" cy="102724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Требования </a:t>
            </a:r>
            <a:r>
              <a:rPr lang="ru-RU" sz="3200" b="1" dirty="0"/>
              <a:t>к условиям реализации </a:t>
            </a:r>
            <a:r>
              <a:rPr lang="ru-RU" sz="3200" b="1" dirty="0" smtClean="0"/>
              <a:t>ФГОС ООО и СОО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44824"/>
            <a:ext cx="8064896" cy="43924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550" b="1" dirty="0" smtClean="0"/>
              <a:t>СОЗДАНИЕ КОМФОРТНОЙ РАЗВИВАЮЩЕЙ ОБРАЗОВАТЕЛЬНОЙ СРЕДЫ</a:t>
            </a:r>
            <a:r>
              <a:rPr lang="ru-RU" sz="2550" dirty="0" smtClean="0"/>
              <a:t>, обеспечивающей </a:t>
            </a:r>
          </a:p>
          <a:p>
            <a:pPr marL="0" indent="0" algn="ctr">
              <a:buNone/>
            </a:pPr>
            <a:r>
              <a:rPr lang="ru-RU" sz="2550" b="1" dirty="0" smtClean="0"/>
              <a:t>ВЫСОКОЕ КАЧЕСТВО ОБРАЗОВАНИЯ</a:t>
            </a:r>
            <a:r>
              <a:rPr lang="ru-RU" sz="2550" dirty="0" smtClean="0"/>
              <a:t>, </a:t>
            </a:r>
          </a:p>
          <a:p>
            <a:pPr marL="0" indent="0" algn="ctr">
              <a:buNone/>
            </a:pPr>
            <a:r>
              <a:rPr lang="ru-RU" sz="2550" dirty="0" smtClean="0"/>
              <a:t>его </a:t>
            </a:r>
            <a:r>
              <a:rPr lang="ru-RU" sz="2550" dirty="0"/>
              <a:t>доступность, открытость и привлекательность для обучающихся, их </a:t>
            </a:r>
            <a:r>
              <a:rPr lang="ru-RU" sz="2550" dirty="0" smtClean="0"/>
              <a:t>родителей, </a:t>
            </a:r>
          </a:p>
          <a:p>
            <a:pPr marL="0" indent="0" algn="ctr">
              <a:buNone/>
            </a:pPr>
            <a:r>
              <a:rPr lang="ru-RU" sz="2550" dirty="0" smtClean="0"/>
              <a:t>гарантирующей </a:t>
            </a:r>
            <a:r>
              <a:rPr lang="ru-RU" sz="2550" dirty="0"/>
              <a:t>охрану и укрепление физического, психологического и социального здоровья обучающихся; </a:t>
            </a:r>
            <a:endParaRPr lang="ru-RU" sz="2550" dirty="0" smtClean="0"/>
          </a:p>
          <a:p>
            <a:pPr marL="0" indent="0" algn="ctr">
              <a:buNone/>
            </a:pPr>
            <a:r>
              <a:rPr lang="ru-RU" sz="2550" dirty="0" smtClean="0"/>
              <a:t>комфортной </a:t>
            </a:r>
            <a:r>
              <a:rPr lang="ru-RU" sz="2550" dirty="0"/>
              <a:t>по отношению к обучающимся и педагогическим </a:t>
            </a:r>
            <a:r>
              <a:rPr lang="ru-RU" sz="2550" dirty="0" smtClean="0"/>
              <a:t>работникам</a:t>
            </a:r>
            <a:endParaRPr lang="ru-RU" sz="2550" dirty="0"/>
          </a:p>
        </p:txBody>
      </p:sp>
    </p:spTree>
    <p:extLst>
      <p:ext uri="{BB962C8B-B14F-4D97-AF65-F5344CB8AC3E}">
        <p14:creationId xmlns:p14="http://schemas.microsoft.com/office/powerpoint/2010/main" val="2757786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704856" cy="88322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Проблемы при реализации стандарта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700808"/>
            <a:ext cx="7776864" cy="4608512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ru-RU" dirty="0" smtClean="0"/>
              <a:t>недостаточное </a:t>
            </a:r>
            <a:r>
              <a:rPr lang="ru-RU" dirty="0"/>
              <a:t>финансирование образовательных организаций на улучшение материально – технического обеспечения в соответствии с требованиями </a:t>
            </a:r>
            <a:r>
              <a:rPr lang="ru-RU" dirty="0" smtClean="0"/>
              <a:t>ФГОС</a:t>
            </a:r>
            <a:endParaRPr lang="ru-RU" dirty="0"/>
          </a:p>
          <a:p>
            <a:pPr>
              <a:spcAft>
                <a:spcPts val="1200"/>
              </a:spcAft>
            </a:pPr>
            <a:r>
              <a:rPr lang="ru-RU" dirty="0" smtClean="0"/>
              <a:t>нехватка </a:t>
            </a:r>
            <a:r>
              <a:rPr lang="ru-RU" dirty="0"/>
              <a:t>учебных кабинетов для организации внеурочной </a:t>
            </a:r>
            <a:r>
              <a:rPr lang="ru-RU" dirty="0" smtClean="0"/>
              <a:t>деятельности</a:t>
            </a:r>
            <a:endParaRPr lang="ru-RU" dirty="0"/>
          </a:p>
          <a:p>
            <a:pPr>
              <a:spcAft>
                <a:spcPts val="1200"/>
              </a:spcAft>
            </a:pPr>
            <a:r>
              <a:rPr lang="ru-RU" dirty="0" smtClean="0"/>
              <a:t>необходимость </a:t>
            </a:r>
            <a:r>
              <a:rPr lang="ru-RU" dirty="0"/>
              <a:t>совершенствования ресурсного потенциала: кадрового, </a:t>
            </a:r>
            <a:r>
              <a:rPr lang="ru-RU" dirty="0" smtClean="0"/>
              <a:t>программно-методического</a:t>
            </a:r>
          </a:p>
          <a:p>
            <a:pPr>
              <a:spcAft>
                <a:spcPts val="1200"/>
              </a:spcAft>
            </a:pPr>
            <a:r>
              <a:rPr lang="ru-RU" sz="2200" dirty="0">
                <a:solidFill>
                  <a:prstClr val="black"/>
                </a:solidFill>
              </a:rPr>
              <a:t>отсутствие диагностических материалов для оценки освоения </a:t>
            </a:r>
            <a:r>
              <a:rPr lang="ru-RU" sz="2200" dirty="0" err="1">
                <a:solidFill>
                  <a:prstClr val="black"/>
                </a:solidFill>
              </a:rPr>
              <a:t>метапредметных</a:t>
            </a:r>
            <a:r>
              <a:rPr lang="ru-RU" sz="2200" dirty="0">
                <a:solidFill>
                  <a:prstClr val="black"/>
                </a:solidFill>
              </a:rPr>
              <a:t> действий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954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102724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Удовлетворенность родителей образовательным процессом</a:t>
            </a:r>
            <a:endParaRPr lang="ru-RU" sz="36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627696"/>
              </p:ext>
            </p:extLst>
          </p:nvPr>
        </p:nvGraphicFramePr>
        <p:xfrm>
          <a:off x="971600" y="2119313"/>
          <a:ext cx="7272807" cy="4045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08108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6569" y="1196752"/>
            <a:ext cx="3876607" cy="292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789040"/>
            <a:ext cx="7357415" cy="252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75452" y="548680"/>
            <a:ext cx="7037253" cy="72008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Доступная среда в МОБУ ЦО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836064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984776" cy="490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6965245" cy="52318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Доступная среда в МОБУ ЦО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213625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6965245" cy="66720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Доступная среда в МОБУ ЦО</a:t>
            </a:r>
            <a:endParaRPr lang="ru-RU" sz="36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1340768"/>
            <a:ext cx="4896544" cy="31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5936" y="3284984"/>
            <a:ext cx="4450366" cy="300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023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971600" y="836713"/>
            <a:ext cx="7232684" cy="57606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Готовность образовательных организаций</a:t>
            </a:r>
            <a:endParaRPr lang="ru-RU" sz="2800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556792"/>
            <a:ext cx="4320480" cy="288032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3140968"/>
            <a:ext cx="4051660" cy="3042045"/>
          </a:xfrm>
        </p:spPr>
      </p:pic>
    </p:spTree>
    <p:extLst>
      <p:ext uri="{BB962C8B-B14F-4D97-AF65-F5344CB8AC3E}">
        <p14:creationId xmlns:p14="http://schemas.microsoft.com/office/powerpoint/2010/main" val="3120289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95523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Доступная среда </a:t>
            </a:r>
            <a:br>
              <a:rPr lang="ru-RU" sz="3200" b="1" dirty="0" smtClean="0"/>
            </a:br>
            <a:r>
              <a:rPr lang="ru-RU" sz="3200" b="1" dirty="0" smtClean="0"/>
              <a:t>в МБО ДО ДДТ «Ровесник»</a:t>
            </a:r>
            <a:endParaRPr lang="ru-RU" sz="32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4" y="1844824"/>
            <a:ext cx="3556640" cy="295232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3212976"/>
            <a:ext cx="3936437" cy="2952328"/>
          </a:xfrm>
        </p:spPr>
      </p:pic>
      <p:sp>
        <p:nvSpPr>
          <p:cNvPr id="9" name="TextBox 8"/>
          <p:cNvSpPr txBox="1"/>
          <p:nvPr/>
        </p:nvSpPr>
        <p:spPr>
          <a:xfrm>
            <a:off x="1396503" y="2893586"/>
            <a:ext cx="2634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Класс робототехники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31010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7848872" cy="864096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Региональные «пилотные» площадки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916832"/>
            <a:ext cx="7704856" cy="3456383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ru-RU" sz="2800" dirty="0"/>
              <a:t>МОБУ СОШ № 4,5 </a:t>
            </a:r>
            <a:r>
              <a:rPr lang="ru-RU" sz="2800" dirty="0" smtClean="0"/>
              <a:t>– по </a:t>
            </a:r>
            <a:r>
              <a:rPr lang="ru-RU" sz="2800" dirty="0"/>
              <a:t>введению </a:t>
            </a:r>
            <a:r>
              <a:rPr lang="ru-RU" sz="3200" b="1" dirty="0"/>
              <a:t>ФГОС основного общего образования и среднего общего </a:t>
            </a:r>
            <a:r>
              <a:rPr lang="ru-RU" sz="3200" b="1" dirty="0" smtClean="0"/>
              <a:t>образования</a:t>
            </a:r>
            <a:endParaRPr lang="ru-RU" sz="3200" dirty="0"/>
          </a:p>
          <a:p>
            <a:r>
              <a:rPr lang="ru-RU" sz="2800" dirty="0"/>
              <a:t>МОБУ Центр образования – по введению</a:t>
            </a:r>
            <a:r>
              <a:rPr lang="ru-RU" sz="3200" dirty="0"/>
              <a:t> </a:t>
            </a:r>
            <a:r>
              <a:rPr lang="ru-RU" sz="3200" b="1" dirty="0"/>
              <a:t>ФГОС для обучающихся с ограниченными возможностями </a:t>
            </a:r>
            <a:r>
              <a:rPr lang="ru-RU" sz="3200" b="1" dirty="0" smtClean="0"/>
              <a:t>здоровья</a:t>
            </a:r>
            <a:endParaRPr lang="ru-RU" sz="3200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59416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965245" cy="1202485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Стажировка педагогов Амурской области по ФГОС</a:t>
            </a:r>
            <a:endParaRPr lang="ru-RU" sz="3200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6" y="1772816"/>
            <a:ext cx="6984776" cy="437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248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 rot="-60000">
            <a:off x="840395" y="1948131"/>
            <a:ext cx="3599851" cy="1499616"/>
          </a:xfrm>
        </p:spPr>
        <p:txBody>
          <a:bodyPr>
            <a:noAutofit/>
          </a:bodyPr>
          <a:lstStyle/>
          <a:p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/>
              <a:t/>
            </a:r>
            <a:br>
              <a:rPr lang="ru-RU" sz="2700" b="1" dirty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Призер регионального этапа Всероссийского конкурса </a:t>
            </a:r>
            <a:br>
              <a:rPr lang="ru-RU" sz="2700" b="1" dirty="0" smtClean="0"/>
            </a:br>
            <a:r>
              <a:rPr lang="ru-RU" sz="2700" b="1" dirty="0" smtClean="0"/>
              <a:t>«Учитель года-2017»</a:t>
            </a:r>
            <a:endParaRPr lang="ru-RU" sz="2700" b="1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 rot="-60000">
            <a:off x="845673" y="3819048"/>
            <a:ext cx="3457114" cy="2103120"/>
          </a:xfrm>
        </p:spPr>
        <p:txBody>
          <a:bodyPr>
            <a:normAutofit/>
          </a:bodyPr>
          <a:lstStyle/>
          <a:p>
            <a:r>
              <a:rPr lang="ru-RU" sz="2900" b="1" dirty="0"/>
              <a:t>Ефимова </a:t>
            </a:r>
          </a:p>
          <a:p>
            <a:r>
              <a:rPr lang="ru-RU" sz="2900" b="1" dirty="0"/>
              <a:t>Галина Петровна</a:t>
            </a:r>
          </a:p>
          <a:p>
            <a:r>
              <a:rPr lang="ru-RU" sz="2000" dirty="0" smtClean="0"/>
              <a:t>учитель истории</a:t>
            </a:r>
          </a:p>
          <a:p>
            <a:r>
              <a:rPr lang="ru-RU" sz="2000" dirty="0" smtClean="0"/>
              <a:t> МОБУ СОШ № 5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45768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692696"/>
            <a:ext cx="7560840" cy="1202485"/>
          </a:xfrm>
        </p:spPr>
        <p:txBody>
          <a:bodyPr>
            <a:noAutofit/>
          </a:bodyPr>
          <a:lstStyle/>
          <a:p>
            <a:r>
              <a:rPr lang="ru-RU" sz="2800" b="1" dirty="0"/>
              <a:t>Всероссийская конференции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«</a:t>
            </a:r>
            <a:r>
              <a:rPr lang="ru-RU" sz="2800" b="1" dirty="0"/>
              <a:t>История России в XXI веке глазами школьников»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759" y="2343757"/>
            <a:ext cx="4135289" cy="3101467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916832"/>
            <a:ext cx="3135957" cy="4181276"/>
          </a:xfrm>
        </p:spPr>
      </p:pic>
    </p:spTree>
    <p:extLst>
      <p:ext uri="{BB962C8B-B14F-4D97-AF65-F5344CB8AC3E}">
        <p14:creationId xmlns:p14="http://schemas.microsoft.com/office/powerpoint/2010/main" val="661771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Победитель национального приоритетного проекта </a:t>
            </a:r>
            <a:r>
              <a:rPr lang="ru-RU" sz="2800" b="1" dirty="0"/>
              <a:t>«Образование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601" y="2636912"/>
            <a:ext cx="2859205" cy="2058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1259632" y="2348880"/>
            <a:ext cx="3888432" cy="30243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Хоменко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Олег Михайлович,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           МОБУ СОШ № 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145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проекта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«Школа бизнеса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 в МОБУ Лицей</a:t>
            </a:r>
            <a:r>
              <a:rPr lang="ru-RU" sz="3200" b="1" dirty="0" smtClean="0">
                <a:solidFill>
                  <a:srgbClr val="4F271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>
                <a:solidFill>
                  <a:srgbClr val="4F271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4F271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4" name="Picture 2" descr="\\srv\tmp\Решетникова ТГ\ТАТЬЯНА_НИКОЛАЕВНА_12_12_2016\IMG_06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012900"/>
            <a:ext cx="3453057" cy="2301145"/>
          </a:xfrm>
          <a:prstGeom prst="rect">
            <a:avLst/>
          </a:prstGeom>
          <a:noFill/>
        </p:spPr>
      </p:pic>
      <p:pic>
        <p:nvPicPr>
          <p:cNvPr id="5" name="Picture 2" descr="\\srv\tmp\Решетникова ТГ\30_КАБИНЕТ_15_ДЕКАБРЯ\IMG_067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6894" y="3573016"/>
            <a:ext cx="3726731" cy="2484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7251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34377" y="692696"/>
            <a:ext cx="6965245" cy="739209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Результаты ЕГЭ 2017</a:t>
            </a:r>
            <a:endParaRPr lang="ru-RU" sz="3600" b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369854"/>
              </p:ext>
            </p:extLst>
          </p:nvPr>
        </p:nvGraphicFramePr>
        <p:xfrm>
          <a:off x="899592" y="1324297"/>
          <a:ext cx="7344815" cy="4248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310434" y="1628800"/>
            <a:ext cx="338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МОБУ ЦО и МОАУ СОШ № 1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23928" y="2251030"/>
            <a:ext cx="21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МОБУ СОШ № 4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051444" y="1859632"/>
            <a:ext cx="1408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(Русский язык)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527417" y="2556893"/>
            <a:ext cx="948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(Физика)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123396" y="4149080"/>
            <a:ext cx="47882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МОБУ ЦО    </a:t>
            </a:r>
            <a:r>
              <a:rPr lang="ru-RU" sz="1200" dirty="0" smtClean="0"/>
              <a:t>(не получили аттестаты о среднем образовании, т.к. не сдали ЕГЭ по обязательным предметам)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55576" y="5229200"/>
            <a:ext cx="7617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16 выпускников награждены медалями </a:t>
            </a:r>
            <a:endParaRPr lang="ru-RU" sz="2400" dirty="0" smtClean="0"/>
          </a:p>
          <a:p>
            <a:pPr algn="ctr"/>
            <a:r>
              <a:rPr lang="ru-RU" sz="2400" b="1" dirty="0" smtClean="0"/>
              <a:t>«</a:t>
            </a:r>
            <a:r>
              <a:rPr lang="ru-RU" sz="2400" b="1" dirty="0"/>
              <a:t>За особые успехи в учении»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94321" y="2923808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и выше 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473047" y="3573015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и выше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83087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71600" y="764704"/>
            <a:ext cx="6965245" cy="955234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Результаты ОГЭ 2017</a:t>
            </a:r>
            <a:endParaRPr lang="ru-RU" sz="40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 smtClean="0"/>
              <a:t>Аттестаты за </a:t>
            </a:r>
            <a:r>
              <a:rPr lang="ru-RU" sz="3200" dirty="0"/>
              <a:t>курс основного общего образования получили </a:t>
            </a:r>
            <a:r>
              <a:rPr lang="ru-RU" sz="3200" dirty="0" smtClean="0"/>
              <a:t>194 </a:t>
            </a:r>
            <a:r>
              <a:rPr lang="ru-RU" sz="3200" dirty="0"/>
              <a:t>выпускника, </a:t>
            </a:r>
            <a:r>
              <a:rPr lang="ru-RU" sz="3200" dirty="0" smtClean="0"/>
              <a:t>что </a:t>
            </a:r>
            <a:r>
              <a:rPr lang="ru-RU" sz="3200" dirty="0"/>
              <a:t>составляет 78%.  </a:t>
            </a:r>
            <a:endParaRPr lang="ru-RU" sz="3200" dirty="0" smtClean="0"/>
          </a:p>
          <a:p>
            <a:pPr marL="0" indent="0" algn="ctr">
              <a:buNone/>
            </a:pPr>
            <a:r>
              <a:rPr lang="ru-RU" sz="3200" dirty="0" smtClean="0"/>
              <a:t>Аттестат </a:t>
            </a:r>
            <a:r>
              <a:rPr lang="ru-RU" sz="3200" dirty="0"/>
              <a:t>с отличием получили </a:t>
            </a:r>
            <a:r>
              <a:rPr lang="ru-RU" sz="3200" dirty="0" smtClean="0"/>
              <a:t>11 (</a:t>
            </a:r>
            <a:r>
              <a:rPr lang="ru-RU" sz="3200" dirty="0"/>
              <a:t>5,7 %) </a:t>
            </a:r>
            <a:r>
              <a:rPr lang="ru-RU" sz="3200" dirty="0" smtClean="0"/>
              <a:t>выпускников.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396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692696"/>
            <a:ext cx="7272808" cy="667201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Дополнительное  образование</a:t>
            </a:r>
            <a:endParaRPr lang="ru-RU" sz="3600" b="1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597869" y="1412776"/>
            <a:ext cx="6110475" cy="1008112"/>
          </a:xfrm>
        </p:spPr>
        <p:txBody>
          <a:bodyPr>
            <a:normAutofit/>
          </a:bodyPr>
          <a:lstStyle/>
          <a:p>
            <a:r>
              <a:rPr lang="ru-RU" dirty="0"/>
              <a:t>Занятость дополнительным образованием составляет 84 %</a:t>
            </a:r>
          </a:p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2060848"/>
            <a:ext cx="4171660" cy="2135130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3933056"/>
            <a:ext cx="3968443" cy="223224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11890" y="2204864"/>
            <a:ext cx="346683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25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764705"/>
            <a:ext cx="7160676" cy="504055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Готовность образовательных организаций</a:t>
            </a:r>
            <a:endParaRPr lang="ru-RU" sz="2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2132856"/>
            <a:ext cx="4123982" cy="309634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786" y="1628800"/>
            <a:ext cx="3078342" cy="4104456"/>
          </a:xfrm>
        </p:spPr>
      </p:pic>
    </p:spTree>
    <p:extLst>
      <p:ext uri="{BB962C8B-B14F-4D97-AF65-F5344CB8AC3E}">
        <p14:creationId xmlns:p14="http://schemas.microsoft.com/office/powerpoint/2010/main" val="173029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99592" y="692696"/>
            <a:ext cx="7488832" cy="883226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Задачи на 2017-2018 учебный год</a:t>
            </a:r>
            <a:endParaRPr lang="ru-RU" sz="36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755576" y="1772816"/>
            <a:ext cx="7704856" cy="4320480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ru-RU" dirty="0" smtClean="0"/>
              <a:t>Сохранение </a:t>
            </a:r>
            <a:r>
              <a:rPr lang="ru-RU" dirty="0"/>
              <a:t>в 2018 году уровня средней заработной платы педагогических работников, достигнутого в 2017 году.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Достижение </a:t>
            </a:r>
            <a:r>
              <a:rPr lang="ru-RU" dirty="0"/>
              <a:t>100-процентного уровня от общего числа педагогических и руководящих работников, обученных на курсах повышения квалификации по вопросам внедрения и реализации всех стандартов.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Обеспечение </a:t>
            </a:r>
            <a:r>
              <a:rPr lang="ru-RU" dirty="0"/>
              <a:t>доступности дошкольного образования: сохранение 100% доступности дошкольного образования для детей в возрасте от 3 до 7 лет.</a:t>
            </a:r>
          </a:p>
          <a:p>
            <a:pPr>
              <a:spcAft>
                <a:spcPts val="600"/>
              </a:spcAft>
            </a:pPr>
            <a:r>
              <a:rPr lang="ru-RU" dirty="0" smtClean="0"/>
              <a:t>Достижение 100 % уровня профильного обучения на уровне среднего общего образования: в 2017-2018 учебном году в городе планируется открытие 10 профилей обучения на уровне среднего общего образования по запросам родителей и обучающихся. Повышение качества </a:t>
            </a:r>
            <a:r>
              <a:rPr lang="ru-RU" dirty="0" err="1" smtClean="0"/>
              <a:t>профориентационной</a:t>
            </a:r>
            <a:r>
              <a:rPr lang="ru-RU" dirty="0" smtClean="0"/>
              <a:t> работы.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5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55576" y="692696"/>
            <a:ext cx="7632847" cy="811218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Задачи на 2017-2018 учебный год</a:t>
            </a:r>
            <a:endParaRPr lang="ru-RU" sz="36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755576" y="1628800"/>
            <a:ext cx="7632848" cy="416627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ru-RU" sz="2000" dirty="0" smtClean="0"/>
              <a:t>Развитие </a:t>
            </a:r>
            <a:r>
              <a:rPr lang="ru-RU" sz="2000" dirty="0"/>
              <a:t>инноваций в образовании: продолжение в 2017/2018 учебном году реализации инновационных проектов на базе: МОБУ ЦО, МБО ДО ДДТ «Ровесник», МОБУ Лицей, МДОБУ д/с № 19, МДОАУ д/с № 12, МДОБУ д/с № 4, разработка инновационных проектов для участия в областном конкурсе.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Организация </a:t>
            </a:r>
            <a:r>
              <a:rPr lang="ru-RU" sz="2000" dirty="0"/>
              <a:t>образовательной деятельности в соответствии с Федеральными государственными образовательными стандартами дошкольного образования, основного, среднего образования и детей с ОВЗ.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603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32847" cy="811218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Задачи на 2017-2018 учебный год</a:t>
            </a:r>
            <a:endParaRPr lang="ru-RU" sz="36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187623" y="1628800"/>
            <a:ext cx="6768752" cy="351820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ru-RU" sz="2000" dirty="0" smtClean="0"/>
              <a:t>Развитие </a:t>
            </a:r>
            <a:r>
              <a:rPr lang="ru-RU" sz="2000" dirty="0"/>
              <a:t>системы дополнительного образования в соответствии с приоритетами государственной </a:t>
            </a:r>
            <a:r>
              <a:rPr lang="ru-RU" sz="2000" dirty="0" smtClean="0"/>
              <a:t>политики.</a:t>
            </a:r>
          </a:p>
          <a:p>
            <a:pPr lvl="0">
              <a:spcAft>
                <a:spcPts val="600"/>
              </a:spcAft>
              <a:buClr>
                <a:srgbClr val="AA2B1E"/>
              </a:buClr>
            </a:pPr>
            <a:r>
              <a:rPr lang="ru-RU" sz="2000" dirty="0">
                <a:solidFill>
                  <a:prstClr val="black"/>
                </a:solidFill>
              </a:rPr>
              <a:t>Устранение нарушений, выявленных в ходе проверок: МБО ДО ДДТ «Ровесник», МБОУ ДО ДЮСШ № 2 г. </a:t>
            </a:r>
            <a:r>
              <a:rPr lang="ru-RU" sz="2000" dirty="0" err="1">
                <a:solidFill>
                  <a:prstClr val="black"/>
                </a:solidFill>
              </a:rPr>
              <a:t>Зеи</a:t>
            </a:r>
            <a:r>
              <a:rPr lang="ru-RU" sz="2000" dirty="0">
                <a:solidFill>
                  <a:prstClr val="black"/>
                </a:solidFill>
              </a:rPr>
              <a:t>».</a:t>
            </a:r>
          </a:p>
          <a:p>
            <a:pPr lvl="0">
              <a:buClr>
                <a:srgbClr val="AA2B1E"/>
              </a:buClr>
            </a:pPr>
            <a:r>
              <a:rPr lang="ru-RU" sz="2000" dirty="0">
                <a:solidFill>
                  <a:prstClr val="black"/>
                </a:solidFill>
              </a:rPr>
              <a:t>Соблюдение законодательства</a:t>
            </a:r>
            <a:r>
              <a:rPr lang="ru-RU" sz="2000" dirty="0" smtClean="0">
                <a:solidFill>
                  <a:prstClr val="black"/>
                </a:solidFill>
              </a:rPr>
              <a:t>.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346471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620688"/>
            <a:ext cx="5616624" cy="5616624"/>
          </a:xfrm>
        </p:spPr>
      </p:pic>
    </p:spTree>
    <p:extLst>
      <p:ext uri="{BB962C8B-B14F-4D97-AF65-F5344CB8AC3E}">
        <p14:creationId xmlns:p14="http://schemas.microsoft.com/office/powerpoint/2010/main" val="74104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66720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В новом учебном году:</a:t>
            </a:r>
            <a:endParaRPr lang="ru-RU" sz="36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27584" y="1556792"/>
            <a:ext cx="7560840" cy="468052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ru-RU" dirty="0" smtClean="0"/>
              <a:t>будут обучаться – </a:t>
            </a:r>
            <a:r>
              <a:rPr lang="ru-RU" b="1" dirty="0" smtClean="0"/>
              <a:t>2923 школьников</a:t>
            </a:r>
            <a:endParaRPr lang="ru-RU" dirty="0" smtClean="0"/>
          </a:p>
          <a:p>
            <a:pPr>
              <a:spcAft>
                <a:spcPts val="1200"/>
              </a:spcAft>
            </a:pPr>
            <a:r>
              <a:rPr lang="ru-RU" dirty="0" smtClean="0"/>
              <a:t>впервые станут обучающимися дошкольных образовательных организаций – </a:t>
            </a:r>
            <a:r>
              <a:rPr lang="ru-RU" b="1" dirty="0" smtClean="0"/>
              <a:t>270 детей</a:t>
            </a:r>
            <a:endParaRPr lang="ru-RU" dirty="0" smtClean="0"/>
          </a:p>
          <a:p>
            <a:pPr>
              <a:spcAft>
                <a:spcPts val="1200"/>
              </a:spcAft>
            </a:pPr>
            <a:r>
              <a:rPr lang="ru-RU" dirty="0" smtClean="0"/>
              <a:t>впервые сядут за парты – </a:t>
            </a:r>
            <a:r>
              <a:rPr lang="ru-RU" b="1" dirty="0" smtClean="0">
                <a:solidFill>
                  <a:srgbClr val="FF0000"/>
                </a:solidFill>
              </a:rPr>
              <a:t>311</a:t>
            </a:r>
            <a:r>
              <a:rPr lang="ru-RU" b="1" dirty="0" smtClean="0"/>
              <a:t> первоклассников</a:t>
            </a:r>
            <a:endParaRPr lang="ru-RU" dirty="0" smtClean="0"/>
          </a:p>
          <a:p>
            <a:pPr>
              <a:spcAft>
                <a:spcPts val="1200"/>
              </a:spcAft>
            </a:pPr>
            <a:r>
              <a:rPr lang="ru-RU" dirty="0" smtClean="0"/>
              <a:t>получат поддержку ПАО «</a:t>
            </a:r>
            <a:r>
              <a:rPr lang="ru-RU" dirty="0" err="1" smtClean="0"/>
              <a:t>РусГидро</a:t>
            </a:r>
            <a:r>
              <a:rPr lang="ru-RU" dirty="0"/>
              <a:t> </a:t>
            </a:r>
            <a:r>
              <a:rPr lang="ru-RU" dirty="0" smtClean="0"/>
              <a:t>– </a:t>
            </a:r>
            <a:r>
              <a:rPr lang="ru-RU" dirty="0" err="1" smtClean="0"/>
              <a:t>Зейская</a:t>
            </a:r>
            <a:r>
              <a:rPr lang="ru-RU" dirty="0" smtClean="0"/>
              <a:t> ГЭС» – </a:t>
            </a:r>
            <a:r>
              <a:rPr lang="ru-RU" b="1" dirty="0" smtClean="0"/>
              <a:t>20 семей</a:t>
            </a:r>
            <a:r>
              <a:rPr lang="ru-RU" dirty="0" smtClean="0"/>
              <a:t>; «губернаторский портфель» -</a:t>
            </a:r>
            <a:r>
              <a:rPr lang="ru-RU" b="1" dirty="0" smtClean="0"/>
              <a:t>82</a:t>
            </a:r>
            <a:r>
              <a:rPr lang="ru-RU" dirty="0" smtClean="0"/>
              <a:t> первоклассника</a:t>
            </a:r>
          </a:p>
          <a:p>
            <a:r>
              <a:rPr lang="ru-RU" dirty="0" smtClean="0"/>
              <a:t>обучение подрастающего поколения будет осуществлять – </a:t>
            </a:r>
            <a:r>
              <a:rPr lang="ru-RU" b="1" dirty="0" smtClean="0"/>
              <a:t>321 педагог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59254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1121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Основная задача на новый учебный год 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916832"/>
            <a:ext cx="7632848" cy="396044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4000" b="1" dirty="0" smtClean="0"/>
              <a:t>ОБЕСПЕЧЕНИЕ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4000" b="1" dirty="0" smtClean="0"/>
              <a:t>ДОСТУПНОСТИ КАЧЕСТВЕННОГО ОБРАЗОВАНИЯ НА ВСЕХ УРОВНЯХ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68726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8582" y="692696"/>
            <a:ext cx="6965245" cy="811217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Дошкольное образование</a:t>
            </a:r>
            <a:endParaRPr lang="ru-RU" sz="36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3520253" cy="237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43109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362" y="3501008"/>
            <a:ext cx="4103687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626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3634160" cy="267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1" y="3595261"/>
            <a:ext cx="3490181" cy="264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691930"/>
            <a:ext cx="6965245" cy="64883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Дошкольное образование</a:t>
            </a:r>
            <a:endParaRPr lang="ru-RU" sz="36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99" y="1196752"/>
            <a:ext cx="40544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054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6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484784"/>
            <a:ext cx="3835852" cy="287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667201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Дошкольное образование</a:t>
            </a:r>
            <a:endParaRPr lang="ru-RU" sz="36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9772" y="3573016"/>
            <a:ext cx="356044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3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567" y="1484784"/>
            <a:ext cx="354565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953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55576" y="620688"/>
            <a:ext cx="7632848" cy="5688632"/>
          </a:xfrm>
        </p:spPr>
        <p:txBody>
          <a:bodyPr>
            <a:normAutofit fontScale="92500"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ru-RU" sz="3000" b="1" dirty="0" smtClean="0"/>
              <a:t>Главная </a:t>
            </a:r>
            <a:r>
              <a:rPr lang="ru-RU" sz="3000" b="1" dirty="0"/>
              <a:t>педагогическая задача коллективов дошкольных </a:t>
            </a:r>
            <a:r>
              <a:rPr lang="ru-RU" sz="3000" b="1" dirty="0" smtClean="0"/>
              <a:t>организаций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ru-RU" sz="3100" dirty="0" smtClean="0"/>
              <a:t> </a:t>
            </a:r>
            <a:r>
              <a:rPr lang="ru-RU" sz="3100" dirty="0"/>
              <a:t>– обеспечить реализацию программ дошкольного образования </a:t>
            </a:r>
            <a:r>
              <a:rPr lang="ru-RU" sz="3100" dirty="0" smtClean="0"/>
              <a:t>в </a:t>
            </a:r>
            <a:r>
              <a:rPr lang="ru-RU" sz="3100" dirty="0"/>
              <a:t>соответствие с федеральным государственным образовательным </a:t>
            </a:r>
            <a:r>
              <a:rPr lang="ru-RU" sz="3100" dirty="0" smtClean="0"/>
              <a:t>стандартом  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ru-RU" sz="3100" b="1" dirty="0" smtClean="0"/>
              <a:t>Задача управленческого аппарата дошкольной организации</a:t>
            </a:r>
            <a:r>
              <a:rPr lang="ru-RU" sz="3100" dirty="0" smtClean="0"/>
              <a:t> 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ru-RU" sz="3100" dirty="0" smtClean="0"/>
              <a:t>– </a:t>
            </a:r>
            <a:r>
              <a:rPr lang="ru-RU" sz="3100" dirty="0"/>
              <a:t>создать соответствующие условия для реализации стандарта дошкольного </a:t>
            </a:r>
            <a:r>
              <a:rPr lang="ru-RU" sz="3100" dirty="0" smtClean="0"/>
              <a:t>образования </a:t>
            </a: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18521816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500</TotalTime>
  <Words>694</Words>
  <Application>Microsoft Office PowerPoint</Application>
  <PresentationFormat>Экран (4:3)</PresentationFormat>
  <Paragraphs>89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Brush Script MT</vt:lpstr>
      <vt:lpstr>Constantia</vt:lpstr>
      <vt:lpstr>Franklin Gothic Book</vt:lpstr>
      <vt:lpstr>Rage Italic</vt:lpstr>
      <vt:lpstr>Times New Roman</vt:lpstr>
      <vt:lpstr>Кнопка</vt:lpstr>
      <vt:lpstr>Итоги 2016/2017 учебного года, цели и задачи на новый учебный год</vt:lpstr>
      <vt:lpstr>Готовность образовательных организаций</vt:lpstr>
      <vt:lpstr>Готовность образовательных организаций</vt:lpstr>
      <vt:lpstr>В новом учебном году:</vt:lpstr>
      <vt:lpstr>Основная задача на новый учебный год </vt:lpstr>
      <vt:lpstr>Дошкольное образование</vt:lpstr>
      <vt:lpstr>Дошкольное образование</vt:lpstr>
      <vt:lpstr>Дошкольное образование</vt:lpstr>
      <vt:lpstr>Презентация PowerPoint</vt:lpstr>
      <vt:lpstr>Задачи дошкольного образования в 2017-2018 учебном году </vt:lpstr>
      <vt:lpstr>Общеобразовательные организации</vt:lpstr>
      <vt:lpstr>Общеобразовательные организации</vt:lpstr>
      <vt:lpstr>Общеобразовательные организации</vt:lpstr>
      <vt:lpstr>Требования к условиям реализации ФГОС ООО и СОО</vt:lpstr>
      <vt:lpstr>Проблемы при реализации стандарта</vt:lpstr>
      <vt:lpstr>Удовлетворенность родителей образовательным процессом</vt:lpstr>
      <vt:lpstr>Доступная среда в МОБУ ЦО</vt:lpstr>
      <vt:lpstr>Доступная среда в МОБУ ЦО</vt:lpstr>
      <vt:lpstr>Доступная среда в МОБУ ЦО</vt:lpstr>
      <vt:lpstr>Доступная среда  в МБО ДО ДДТ «Ровесник»</vt:lpstr>
      <vt:lpstr>Региональные «пилотные» площадки</vt:lpstr>
      <vt:lpstr>Стажировка педагогов Амурской области по ФГОС</vt:lpstr>
      <vt:lpstr>   Призер регионального этапа Всероссийского конкурса  «Учитель года-2017»</vt:lpstr>
      <vt:lpstr>Всероссийская конференции  «История России в XXI веке глазами школьников»</vt:lpstr>
      <vt:lpstr>Победитель национального приоритетного проекта «Образование»</vt:lpstr>
      <vt:lpstr> Реализация проекта  «Школа бизнеса» в МОБУ Лицей   </vt:lpstr>
      <vt:lpstr>Результаты ЕГЭ 2017</vt:lpstr>
      <vt:lpstr>Результаты ОГЭ 2017</vt:lpstr>
      <vt:lpstr>Дополнительное  образование</vt:lpstr>
      <vt:lpstr>Задачи на 2017-2018 учебный год</vt:lpstr>
      <vt:lpstr>Задачи на 2017-2018 учебный год</vt:lpstr>
      <vt:lpstr>Задачи на 2017-2018 учебный год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2016/2017 учебного года, цели и задачи на новый учебный год</dc:title>
  <dc:creator>Jordan</dc:creator>
  <cp:lastModifiedBy>Света Оглы</cp:lastModifiedBy>
  <cp:revision>52</cp:revision>
  <dcterms:created xsi:type="dcterms:W3CDTF">2017-07-23T07:36:55Z</dcterms:created>
  <dcterms:modified xsi:type="dcterms:W3CDTF">2017-09-13T03:40:25Z</dcterms:modified>
</cp:coreProperties>
</file>