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8" r:id="rId3"/>
    <p:sldId id="259" r:id="rId4"/>
    <p:sldId id="260" r:id="rId5"/>
    <p:sldId id="257" r:id="rId6"/>
    <p:sldId id="258" r:id="rId7"/>
    <p:sldId id="261" r:id="rId8"/>
    <p:sldId id="262" r:id="rId9"/>
    <p:sldId id="263" r:id="rId10"/>
    <p:sldId id="264" r:id="rId11"/>
    <p:sldId id="266" r:id="rId12"/>
    <p:sldId id="270" r:id="rId13"/>
    <p:sldId id="267" r:id="rId14"/>
    <p:sldId id="269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КАЧЕСТВО ЗНАНИЙ ПО ИСТОРИИ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Лист1!$B$1:$D$1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Лист1!$B$2:$D$2</c:f>
              <c:numCache>
                <c:formatCode>0%</c:formatCode>
                <c:ptCount val="3"/>
                <c:pt idx="0">
                  <c:v>0.70000000000000062</c:v>
                </c:pt>
                <c:pt idx="1">
                  <c:v>0.76000000000000112</c:v>
                </c:pt>
                <c:pt idx="2">
                  <c:v>0.78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4233696"/>
        <c:axId val="204234088"/>
      </c:barChart>
      <c:catAx>
        <c:axId val="204233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234088"/>
        <c:crosses val="autoZero"/>
        <c:auto val="1"/>
        <c:lblAlgn val="ctr"/>
        <c:lblOffset val="100"/>
        <c:noMultiLvlLbl val="0"/>
      </c:catAx>
      <c:valAx>
        <c:axId val="204234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423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КАЧЕСТВО ЗНАНИЙ ОБУЧАЮЩИХСЯ ПО ИСТОРИИ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2013-2014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7Б, 8Б,9Б</c:v>
                </c:pt>
                <c:pt idx="1">
                  <c:v>8А,9А,10А</c:v>
                </c:pt>
                <c:pt idx="2">
                  <c:v>8Б,9Б,10Б</c:v>
                </c:pt>
                <c:pt idx="3">
                  <c:v>9А,10А,11А</c:v>
                </c:pt>
                <c:pt idx="4">
                  <c:v>9В,10Б,11Б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0.56999999999999995</c:v>
                </c:pt>
                <c:pt idx="1">
                  <c:v>0.75000000000000111</c:v>
                </c:pt>
                <c:pt idx="2">
                  <c:v>0.74000000000000099</c:v>
                </c:pt>
                <c:pt idx="3">
                  <c:v>0.72000000000000064</c:v>
                </c:pt>
                <c:pt idx="4">
                  <c:v>0.79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2014-2015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7Б, 8Б,9Б</c:v>
                </c:pt>
                <c:pt idx="1">
                  <c:v>8А,9А,10А</c:v>
                </c:pt>
                <c:pt idx="2">
                  <c:v>8Б,9Б,10Б</c:v>
                </c:pt>
                <c:pt idx="3">
                  <c:v>9А,10А,11А</c:v>
                </c:pt>
                <c:pt idx="4">
                  <c:v>9В,10Б,11Б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0.59</c:v>
                </c:pt>
                <c:pt idx="1">
                  <c:v>0.79</c:v>
                </c:pt>
                <c:pt idx="2">
                  <c:v>0.74000000000000099</c:v>
                </c:pt>
                <c:pt idx="3">
                  <c:v>0.74000000000000099</c:v>
                </c:pt>
                <c:pt idx="4">
                  <c:v>0.81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2015-2016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7Б, 8Б,9Б</c:v>
                </c:pt>
                <c:pt idx="1">
                  <c:v>8А,9А,10А</c:v>
                </c:pt>
                <c:pt idx="2">
                  <c:v>8Б,9Б,10Б</c:v>
                </c:pt>
                <c:pt idx="3">
                  <c:v>9А,10А,11А</c:v>
                </c:pt>
                <c:pt idx="4">
                  <c:v>9В,10Б,11Б</c:v>
                </c:pt>
              </c:strCache>
            </c:strRef>
          </c:cat>
          <c:val>
            <c:numRef>
              <c:f>Лист1!$D$2:$D$6</c:f>
              <c:numCache>
                <c:formatCode>0%</c:formatCode>
                <c:ptCount val="5"/>
                <c:pt idx="0">
                  <c:v>0.66000000000000125</c:v>
                </c:pt>
                <c:pt idx="1">
                  <c:v>0.83000000000000063</c:v>
                </c:pt>
                <c:pt idx="2">
                  <c:v>0.82000000000000062</c:v>
                </c:pt>
                <c:pt idx="3">
                  <c:v>0.84000000000000064</c:v>
                </c:pt>
                <c:pt idx="4">
                  <c:v>0.86000000000000065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9190464"/>
        <c:axId val="149190856"/>
      </c:barChart>
      <c:catAx>
        <c:axId val="14919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190856"/>
        <c:crosses val="autoZero"/>
        <c:auto val="1"/>
        <c:lblAlgn val="ctr"/>
        <c:lblOffset val="100"/>
        <c:noMultiLvlLbl val="0"/>
      </c:catAx>
      <c:valAx>
        <c:axId val="149190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19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КАЧЕСТВО ЗНАНИЙ ПО ОБЩЕСТВОЗНАНИЮ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Лист1!$B$10:$D$10</c:f>
              <c:strCache>
                <c:ptCount val="3"/>
                <c:pt idx="0">
                  <c:v>2013-2014</c:v>
                </c:pt>
                <c:pt idx="1">
                  <c:v>2014-2015</c:v>
                </c:pt>
                <c:pt idx="2">
                  <c:v>2015-2016</c:v>
                </c:pt>
              </c:strCache>
            </c:strRef>
          </c:cat>
          <c:val>
            <c:numRef>
              <c:f>Лист1!$B$11:$D$11</c:f>
              <c:numCache>
                <c:formatCode>0%</c:formatCode>
                <c:ptCount val="3"/>
                <c:pt idx="0">
                  <c:v>0.74000000000000099</c:v>
                </c:pt>
                <c:pt idx="1">
                  <c:v>0.9</c:v>
                </c:pt>
                <c:pt idx="2">
                  <c:v>0.82000000000000062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9191640"/>
        <c:axId val="149192032"/>
      </c:barChart>
      <c:catAx>
        <c:axId val="149191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192032"/>
        <c:crosses val="autoZero"/>
        <c:auto val="1"/>
        <c:lblAlgn val="ctr"/>
        <c:lblOffset val="100"/>
        <c:noMultiLvlLbl val="0"/>
      </c:catAx>
      <c:valAx>
        <c:axId val="149192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191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403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9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163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6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5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96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91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06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8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5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30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78E36E3-9BFF-40BB-920B-9318C67B9F55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026897-D9EC-4A5F-A257-B08DA5484FF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06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istory.ru/" TargetMode="External"/><Relationship Id="rId3" Type="http://schemas.openxmlformats.org/officeDocument/2006/relationships/hyperlink" Target="http://www.proshkolu.ru/" TargetMode="External"/><Relationship Id="rId7" Type="http://schemas.openxmlformats.org/officeDocument/2006/relationships/hyperlink" Target="http://center.fio.ru/som/" TargetMode="External"/><Relationship Id="rId2" Type="http://schemas.openxmlformats.org/officeDocument/2006/relationships/hyperlink" Target="http://dnevnik.ru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his.1september.ru/" TargetMode="External"/><Relationship Id="rId5" Type="http://schemas.openxmlformats.org/officeDocument/2006/relationships/hyperlink" Target="http://amur-iro.ru/moodl" TargetMode="External"/><Relationship Id="rId4" Type="http://schemas.openxmlformats.org/officeDocument/2006/relationships/hyperlink" Target="http://iclass.home-edu.ru/" TargetMode="External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46237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Публичная презентация результатов педагогической деятельности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10096500" cy="16764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9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Хоменко Олег Михайлович </a:t>
            </a:r>
            <a:r>
              <a:rPr lang="ru-RU" sz="19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9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истории и обществознания МОБУ СОШ № 5</a:t>
            </a:r>
          </a:p>
          <a:p>
            <a:pPr algn="r"/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7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7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.Зея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2017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7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7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Админ\Downloads\нацпроек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" y="169545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589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56397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ВПК «Молодая гвардия»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97278" y="1845733"/>
            <a:ext cx="5252721" cy="442806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ВПК «Молодая гвардия» отмечен Почетным знаком «За активную работу по патриотическому воспитанию граждан Российской Федерации» коллегии российского государственного военного историко-культурного центра при Правительстве РФ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7289" y="1447800"/>
            <a:ext cx="3416111" cy="482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Админ\Downloads\нацпроек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" y="182457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821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357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Участие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деятельности экспертного педагогического сообщества 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Эксперт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проверке всероссийской олимпиады школьников по обществознанию, истории, экономике,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праву (муниципальный уровень)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Эксперт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аттестации педагогических работников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г.Зеи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(областной уровень)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Городская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научно-практическая конференция обучающихся «Малая академия наук»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(муниципальный уровень)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Член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жюри муниципального конкурса «Учитель года – 2015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(муниципальный уровень)</a:t>
            </a:r>
          </a:p>
          <a:p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Эксперт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конкурсных учебных занятий областного конкурса «Учитель года Амурской области – 2016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(областной уровень)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C:\Users\Админ\Downloads\нацпроек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" y="198546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306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0" y="286603"/>
            <a:ext cx="7917180" cy="11611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работы с опорными конспектами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1727200"/>
            <a:ext cx="11544300" cy="4533900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Открытый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 в 9В классе (в рамках ГМО) «Политический режим 1930-ых годов в СССР» (использование опорного конспекта)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Выступление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школьном методическом объединении учителей гуманитарного цикла 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опорных конспектов на уроках истории в условиях системно-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деятельностного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подхода»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Открытый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 по истории России в 10 Б (в рамках ГМО) «Феодальная раздробленность древнерусского государства» (использование опорного конспекта)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Мастер-класс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учителей гуманитарного цикла «Работа с опорными конспектами на уроках»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Представление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методической разработки «Использование опорных конспектов на уроках истории в условиях системно-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деятельностного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подхода» на городском методическом объединении учителей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истории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Представление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методической разработки «Использование опорных конспектов на уроках истории в условиях системно-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деятельностного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подхода на заседании городского методического Совета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Админ\Downloads\нацпроек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" y="198546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072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9300" y="286603"/>
            <a:ext cx="9136380" cy="100879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редставление опыта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различным направлениям педагогической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деятельности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1752600"/>
            <a:ext cx="11341100" cy="4546600"/>
          </a:xfrm>
        </p:spPr>
        <p:txBody>
          <a:bodyPr>
            <a:noAutofit/>
          </a:bodyPr>
          <a:lstStyle/>
          <a:p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Представление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опыта работы на ГМО учителей истории и обществознания «Использование технологии развития критического мышления на уроках истории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(муниципальный уровень)</a:t>
            </a:r>
          </a:p>
          <a:p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Открытый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 в 8 В классе «Правонарушения и юридическая ответственность» (школьный уровень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Выступление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педагогическом Совете школы «Мотивация учебной деятельности и создание условий для ее реализации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(школьный уровень)</a:t>
            </a:r>
          </a:p>
          <a:p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Выступление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городском семинаре «Формирование смыслового чтения – необходимое условие развития </a:t>
            </a:r>
            <a:r>
              <a:rPr lang="ru-RU" sz="21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метапредметных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компетенций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(муниципальный уровень)</a:t>
            </a:r>
          </a:p>
          <a:p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Выступление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педагогическом Совете школы «Формирование универсальных учебных действий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(школьный уровень)</a:t>
            </a:r>
          </a:p>
          <a:p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Представление </a:t>
            </a:r>
            <a:r>
              <a:rPr lang="ru-RU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опыта работы на ГМО учителей истории и обществознания по теме «Подготовка к муниципальному этапу Всероссийской олимпиады школьников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(</a:t>
            </a:r>
            <a:r>
              <a:rPr lang="ru-RU" sz="21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муницпальный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уровень)</a:t>
            </a:r>
            <a:endParaRPr lang="ru-RU" sz="21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Админ\Downloads\нацпроек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35046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127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:\Users\Олег\Pictures\2017-06-05 удостоверение о повышении квалификацииэкспертов ЕГЭ\удостоверение о повышении квалификацииэкс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1987" y="1831975"/>
            <a:ext cx="5129213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055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E:\Users\Олег\Pictures\2017-06-05 удостоверение о повышении квалификацииэкспертов ЕГЭ\удостоверение о повышении квалификацииэкс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2256"/>
            <a:ext cx="4847262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Users\Олег\Pictures\2017-06-06 сертификат модульные курсы\сертификат модульные курсы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7900" y="1092200"/>
            <a:ext cx="32512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86603"/>
            <a:ext cx="1944793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70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9742" y="286603"/>
            <a:ext cx="8745937" cy="10468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spc="-1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Общественное признание высоких результатов профессиональной </a:t>
            </a:r>
            <a:r>
              <a:rPr lang="ru-RU" sz="3600" b="1" spc="-1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5" name="Объект 4" descr="областная грамота 2013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0" y="2197101"/>
            <a:ext cx="2838238" cy="38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углегорская грамота 2014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359" y="1803948"/>
            <a:ext cx="2946000" cy="378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E:\Users\Олег\Pictures\2017-06-04 благодарность губернатора 2016\благодарность губернатора 2016 0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0360" y="2114551"/>
            <a:ext cx="287782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Users\Олег\Pictures\2017-06-04 ПОЧЕТНАЯ ГРАМОТА минобр рф\ПОЧЕТНАЯ ГРАМОТА минобр рф 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75996" y="1803948"/>
            <a:ext cx="3016004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\Downloads\нацпроект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3" y="286603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911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86420480"/>
              </p:ext>
            </p:extLst>
          </p:nvPr>
        </p:nvGraphicFramePr>
        <p:xfrm>
          <a:off x="5054600" y="286603"/>
          <a:ext cx="6832600" cy="590549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293574"/>
                <a:gridCol w="2539026"/>
              </a:tblGrid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образование (город, район)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 Зея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Краткое наименование образовательной организации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МОБУ СОШ № 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Основная занимаемая должность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учитель истории, обществознания и экономики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Преподаваемый предмет(ы)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 и обществознание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Возраст (полное количество лет)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лет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Образование, полное наименование учебного заведения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Высшее. Иркутский государственный университет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окончания учебного заведения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Полученная специальность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«История»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Квалификационная категория,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 её установления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высшая квалификационная категория, 2015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Общий стаж работы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лет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Стаж педагогической деятельности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года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Стаж работы в данной образовательной организации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лет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Учебная нагрузка (кол. часов в неделю)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 часов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 классного руководства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2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Руководство методическим объединением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Руководитель городского методического объединения учителей истории и обществознания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8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Участие в конкурсе на получение денежного поощрения лучшими учителями ПНПО в предыдущие годы (да, нет, указать год участия)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да, 2006 год, 2007 год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00" marR="577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Объект 9" descr="E:\Users\Олег\Desktop\ПНПО\01_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0" y="1993900"/>
            <a:ext cx="46990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Админ\Downloads\нацпроек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" y="156845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55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0" y="286603"/>
            <a:ext cx="8488680" cy="11611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современных образовательных технологий на уроках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интенсификации обучения на основе схемных и знаковых моделей (опорных конспектов) учебного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Технологию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критического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мышления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Информационно-коммуникативные технологии 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Технология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смыслового чтения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Технология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проблемного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545454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C:\Users\Админ\Downloads\нацпроек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" y="286603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058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06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ИКТ на уроке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25252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Используемые ИКТ ресурсы: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http://dnevnik.ru/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http://www.proshkolu.ru/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http://iclass.home-edu.ru/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http://amur-iro.ru/moodl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http://his.1september.ru/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http://center.fio.ru/som/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http://www.history.ru/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Электронные учебники: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Россия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рубеже третьего тысячелетия, раздел «История России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История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России, 20 век (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Т.С.Антонова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А.Л.Харитонов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А.А.Данилов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Л.Г.Косулина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Москва, Клио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Софт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История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Отечества IX-XVIII вв. 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История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Отечества.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882-1917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Комплект электронных карт по истории.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 descr="C:\Users\Админ\Downloads\нацпроект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" y="239607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119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1500" y="286603"/>
            <a:ext cx="9314180" cy="145075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Высокие результаты учебных достижений обучающихся при их позитивной динамике за последние три года</a:t>
            </a:r>
            <a:endParaRPr lang="ru-RU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720351"/>
              </p:ext>
            </p:extLst>
          </p:nvPr>
        </p:nvGraphicFramePr>
        <p:xfrm>
          <a:off x="1097280" y="2316163"/>
          <a:ext cx="4325937" cy="323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063158920"/>
              </p:ext>
            </p:extLst>
          </p:nvPr>
        </p:nvGraphicFramePr>
        <p:xfrm>
          <a:off x="6210300" y="2311400"/>
          <a:ext cx="4737100" cy="321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C:\Users\Админ\Downloads\нацпроект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" y="106045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112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0100" y="286603"/>
            <a:ext cx="9085580" cy="145075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Высокие результаты учебных достижений обучающихся при их позитивной динамике за последние три года</a:t>
            </a:r>
            <a:endParaRPr lang="ru-RU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13658"/>
              </p:ext>
            </p:extLst>
          </p:nvPr>
        </p:nvGraphicFramePr>
        <p:xfrm>
          <a:off x="995363" y="2341563"/>
          <a:ext cx="4122737" cy="333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50084"/>
              </p:ext>
            </p:extLst>
          </p:nvPr>
        </p:nvGraphicFramePr>
        <p:xfrm>
          <a:off x="5414010" y="3190938"/>
          <a:ext cx="6580505" cy="1014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2535"/>
                <a:gridCol w="908685"/>
                <a:gridCol w="977265"/>
                <a:gridCol w="977265"/>
                <a:gridCol w="884555"/>
                <a:gridCol w="884555"/>
                <a:gridCol w="715645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Учебный предмет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2013-2014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2014-2015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2015-2016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Успеваемость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Качество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Успеваемость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Качество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Успеваемость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Качество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Экономика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595112" y="2571606"/>
            <a:ext cx="403097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Стабильно высокое качество знаний по экономике</a:t>
            </a:r>
            <a:endParaRPr lang="ru-RU" dirty="0"/>
          </a:p>
        </p:txBody>
      </p:sp>
      <p:pic>
        <p:nvPicPr>
          <p:cNvPr id="9" name="Рисунок 8" descr="C:\Users\Админ\Downloads\нацпроек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" y="286603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286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182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ГИА (ОГЭ/ЕГЭ)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29046107"/>
              </p:ext>
            </p:extLst>
          </p:nvPr>
        </p:nvGraphicFramePr>
        <p:xfrm>
          <a:off x="868363" y="1845735"/>
          <a:ext cx="4938712" cy="4373499"/>
        </p:xfrm>
        <a:graphic>
          <a:graphicData uri="http://schemas.openxmlformats.org/drawingml/2006/table">
            <a:tbl>
              <a:tblPr/>
              <a:tblGrid>
                <a:gridCol w="1472894"/>
                <a:gridCol w="1153687"/>
                <a:gridCol w="1153687"/>
                <a:gridCol w="1158444"/>
              </a:tblGrid>
              <a:tr h="16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7" marR="57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2013-2014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7" marR="57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7" marR="57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7" marR="57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30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результатов государственной итоговой аттестации ГИА/ОГЭ</a:t>
                      </a:r>
                      <a:endParaRPr lang="ru-RU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7" marR="57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класс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ОГЭ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– 3,3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– 33%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ОГЭ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– 3,8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– 75%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7" marR="57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класс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ОГЭ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– 3,5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– 50%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ОГЭ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– 3,3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– 26%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7" marR="57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класс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ОГЭ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– 3,3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– 25%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ОГЭ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– 3,3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– 28%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77" marR="57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14763788"/>
              </p:ext>
            </p:extLst>
          </p:nvPr>
        </p:nvGraphicFramePr>
        <p:xfrm>
          <a:off x="6007100" y="1884044"/>
          <a:ext cx="5943599" cy="4326255"/>
        </p:xfrm>
        <a:graphic>
          <a:graphicData uri="http://schemas.openxmlformats.org/drawingml/2006/table">
            <a:tbl>
              <a:tblPr/>
              <a:tblGrid>
                <a:gridCol w="1772585"/>
                <a:gridCol w="719055"/>
                <a:gridCol w="1129024"/>
                <a:gridCol w="2322935"/>
              </a:tblGrid>
              <a:tr h="4727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2013-2014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14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результатов государственной итоговой аттестации ГИА/ ЕГЭ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– 42, по городу 42,6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Высший балл - 78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 – 49, что выше среднего балла по городу (48,5) и по области (46, 7)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Высший балл – 78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обучающихся (%), показавших неудовлетворительный результат </a:t>
                      </a:r>
                      <a:endParaRPr lang="ru-RU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класс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– 6%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- 0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класс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– 25%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– 10%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класс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– 33%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– 22%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058" marR="570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Рисунок 12" descr="C:\Users\Админ\Downloads\нацпроек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" y="182245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228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286603"/>
            <a:ext cx="9022080" cy="6912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30516218"/>
              </p:ext>
            </p:extLst>
          </p:nvPr>
        </p:nvGraphicFramePr>
        <p:xfrm>
          <a:off x="406398" y="1643063"/>
          <a:ext cx="6565901" cy="4635292"/>
        </p:xfrm>
        <a:graphic>
          <a:graphicData uri="http://schemas.openxmlformats.org/drawingml/2006/table">
            <a:tbl>
              <a:tblPr firstRow="1" firstCol="1" bandRow="1"/>
              <a:tblGrid>
                <a:gridCol w="1310715"/>
                <a:gridCol w="2051763"/>
                <a:gridCol w="1375888"/>
                <a:gridCol w="1827535"/>
              </a:tblGrid>
              <a:tr h="1749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Предмет, класс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 участия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98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Региональный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2013-2014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Обществознание, 7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призер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 7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победитель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2014-2015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История, 9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Обществознание,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призёра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участник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История, 10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призёра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участника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Экономика. 10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призёра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Право, 10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Обществознание, 11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призёра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История, 9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История, 10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победитель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История, 11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Обществознание, 10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Обществознание, 11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9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Право, 10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Право, 11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победитель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призёр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8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победителя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 призёров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призёра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054" marR="450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Объект 7" descr="F:\2017-06-12 грамота Таня Сидоренко\грамота Таня Сидоренко 001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7048" y="1193800"/>
            <a:ext cx="3855952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\Downloads\нацпроект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" y="144145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517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706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ВПК «Молодая гвардия»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5" name="Объект 4" descr="E:\Users\Олег\Pictures\2017-06-07 1 место межмуниципальные соревнования\1 место межмуниципальные соревнования 001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58" y="2234245"/>
            <a:ext cx="2759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 место межмуниципальные май 20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80" y="1576243"/>
            <a:ext cx="2707640" cy="390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E:\Users\Олег\Desktop\грамоты Хоменко\призывник амура 1 место викторина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9341" y="2303315"/>
            <a:ext cx="2780607" cy="392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Users\Олег\Pictures\2017-06-07 2  место штурм крепости\2  место штурм крепости 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61178" y="1576243"/>
            <a:ext cx="2906395" cy="406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Админ\Downloads\нацпроект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" y="286604"/>
            <a:ext cx="1948180" cy="1311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183536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159</TotalTime>
  <Words>994</Words>
  <Application>Microsoft Office PowerPoint</Application>
  <PresentationFormat>Широкоэкранный</PresentationFormat>
  <Paragraphs>236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Ретро</vt:lpstr>
      <vt:lpstr>Публичная презентация результатов педагогической деятельности</vt:lpstr>
      <vt:lpstr>Презентация PowerPoint</vt:lpstr>
      <vt:lpstr>Применение современных образовательных технологий на уроках</vt:lpstr>
      <vt:lpstr>Применение ИКТ на уроке</vt:lpstr>
      <vt:lpstr>Высокие результаты учебных достижений обучающихся при их позитивной динамике за последние три года</vt:lpstr>
      <vt:lpstr>Высокие результаты учебных достижений обучающихся при их позитивной динамике за последние три года</vt:lpstr>
      <vt:lpstr>Результаты ГИА (ОГЭ/ЕГЭ)</vt:lpstr>
      <vt:lpstr>Всероссийская олимпиада школьников</vt:lpstr>
      <vt:lpstr>ВПК «Молодая гвардия»</vt:lpstr>
      <vt:lpstr>ВПК «Молодая гвардия»</vt:lpstr>
      <vt:lpstr>Участие в деятельности экспертного педагогического сообщества </vt:lpstr>
      <vt:lpstr>Представление опыта работы с опорными конспектами</vt:lpstr>
      <vt:lpstr>Представление опыта по различным направлениям педагогической деятельности</vt:lpstr>
      <vt:lpstr>Повышение квалификации</vt:lpstr>
      <vt:lpstr>Общественное признание высоких результатов профессиональной деятельности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Публичная презентация результатов педагогической деятельности</dc:title>
  <dc:creator>Лысенко С. Н.</dc:creator>
  <cp:lastModifiedBy>Лысенко С. Н.</cp:lastModifiedBy>
  <cp:revision>13</cp:revision>
  <dcterms:created xsi:type="dcterms:W3CDTF">2017-06-16T03:05:19Z</dcterms:created>
  <dcterms:modified xsi:type="dcterms:W3CDTF">2017-06-16T05:49:21Z</dcterms:modified>
</cp:coreProperties>
</file>