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80" r:id="rId4"/>
    <p:sldId id="264" r:id="rId5"/>
    <p:sldId id="265" r:id="rId6"/>
    <p:sldId id="260" r:id="rId7"/>
    <p:sldId id="257" r:id="rId8"/>
    <p:sldId id="263" r:id="rId9"/>
    <p:sldId id="270" r:id="rId10"/>
    <p:sldId id="267" r:id="rId11"/>
    <p:sldId id="268" r:id="rId12"/>
    <p:sldId id="269" r:id="rId13"/>
    <p:sldId id="271" r:id="rId14"/>
    <p:sldId id="266" r:id="rId15"/>
    <p:sldId id="289" r:id="rId16"/>
    <p:sldId id="272" r:id="rId17"/>
    <p:sldId id="273" r:id="rId18"/>
    <p:sldId id="274" r:id="rId19"/>
    <p:sldId id="275" r:id="rId20"/>
    <p:sldId id="276" r:id="rId21"/>
    <p:sldId id="277" r:id="rId22"/>
    <p:sldId id="261" r:id="rId23"/>
    <p:sldId id="278" r:id="rId24"/>
    <p:sldId id="279" r:id="rId25"/>
    <p:sldId id="258" r:id="rId26"/>
    <p:sldId id="281" r:id="rId27"/>
    <p:sldId id="282" r:id="rId28"/>
    <p:sldId id="284" r:id="rId29"/>
    <p:sldId id="283" r:id="rId30"/>
    <p:sldId id="285" r:id="rId31"/>
    <p:sldId id="286" r:id="rId32"/>
    <p:sldId id="287" r:id="rId33"/>
    <p:sldId id="288" r:id="rId34"/>
  </p:sldIdLst>
  <p:sldSz cx="9144000" cy="6858000" type="screen4x3"/>
  <p:notesSz cx="6858000" cy="9144000"/>
  <p:custDataLst>
    <p:tags r:id="rId35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3300"/>
    <a:srgbClr val="F68B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gs" Target="tags/tag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FC95AC6-BBC0-4F5C-9755-A839DC4518D9}" type="doc">
      <dgm:prSet loTypeId="urn:microsoft.com/office/officeart/2005/8/layout/venn3" loCatId="relationship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349AC4D9-5AEC-4201-B66E-2365CF6C86AE}">
      <dgm:prSet phldrT="[Текст]" custT="1"/>
      <dgm:spPr/>
      <dgm:t>
        <a:bodyPr/>
        <a:lstStyle/>
        <a:p>
          <a:pPr>
            <a:buNone/>
          </a:pPr>
          <a:r>
            <a:rPr lang="ru-RU" sz="1600" dirty="0">
              <a:solidFill>
                <a:schemeClr val="accent6">
                  <a:lumMod val="20000"/>
                  <a:lumOff val="80000"/>
                </a:schemeClr>
              </a:solidFill>
            </a:rPr>
            <a:t>Формирование эффективной системы выявления, поддержки и развития способностей и талантов у детей и молодёжи.</a:t>
          </a:r>
        </a:p>
      </dgm:t>
    </dgm:pt>
    <dgm:pt modelId="{C04DE0FA-F723-414D-8A80-1862D4FB8F64}" type="parTrans" cxnId="{4157BB69-944E-4D98-9FD2-6242A919EFAE}">
      <dgm:prSet/>
      <dgm:spPr/>
      <dgm:t>
        <a:bodyPr/>
        <a:lstStyle/>
        <a:p>
          <a:endParaRPr lang="ru-RU"/>
        </a:p>
      </dgm:t>
    </dgm:pt>
    <dgm:pt modelId="{54D54776-29A2-4B59-BC0A-AC94487691C8}" type="sibTrans" cxnId="{4157BB69-944E-4D98-9FD2-6242A919EFAE}">
      <dgm:prSet/>
      <dgm:spPr/>
      <dgm:t>
        <a:bodyPr/>
        <a:lstStyle/>
        <a:p>
          <a:endParaRPr lang="ru-RU"/>
        </a:p>
      </dgm:t>
    </dgm:pt>
    <dgm:pt modelId="{BFC3FDE8-4DA6-47CA-9ECF-E9F58918E515}">
      <dgm:prSet phldrT="[Текст]" custT="1"/>
      <dgm:spPr/>
      <dgm:t>
        <a:bodyPr/>
        <a:lstStyle/>
        <a:p>
          <a:pPr>
            <a:buNone/>
          </a:pPr>
          <a:r>
            <a:rPr lang="ru-RU" sz="1800" dirty="0">
              <a:solidFill>
                <a:srgbClr val="FFFF99"/>
              </a:solidFill>
            </a:rPr>
            <a:t>Создание условий для воспитания гармонично развитой и социально ответственной личности.</a:t>
          </a:r>
        </a:p>
      </dgm:t>
    </dgm:pt>
    <dgm:pt modelId="{589F1BA8-FA88-45EE-9137-CB5D1CCFD774}" type="parTrans" cxnId="{314536A0-8062-460F-A178-2F41B62C2D30}">
      <dgm:prSet/>
      <dgm:spPr/>
      <dgm:t>
        <a:bodyPr/>
        <a:lstStyle/>
        <a:p>
          <a:endParaRPr lang="ru-RU"/>
        </a:p>
      </dgm:t>
    </dgm:pt>
    <dgm:pt modelId="{061C9909-93E4-4360-A4CB-3779D310FACB}" type="sibTrans" cxnId="{314536A0-8062-460F-A178-2F41B62C2D30}">
      <dgm:prSet/>
      <dgm:spPr/>
      <dgm:t>
        <a:bodyPr/>
        <a:lstStyle/>
        <a:p>
          <a:endParaRPr lang="ru-RU"/>
        </a:p>
      </dgm:t>
    </dgm:pt>
    <dgm:pt modelId="{7ADA3C2B-5E01-46D9-8661-E0B861389D2D}">
      <dgm:prSet phldrT="[Текст]" custT="1"/>
      <dgm:spPr/>
      <dgm:t>
        <a:bodyPr/>
        <a:lstStyle/>
        <a:p>
          <a:pPr>
            <a:buNone/>
          </a:pPr>
          <a:r>
            <a:rPr lang="ru-RU" sz="1600" dirty="0">
              <a:solidFill>
                <a:schemeClr val="accent3">
                  <a:lumMod val="20000"/>
                  <a:lumOff val="80000"/>
                </a:schemeClr>
              </a:solidFill>
            </a:rPr>
            <a:t>Увеличение доли граждан, занимающихся волонтёрской (добровольческой) деятельностью или вовлечённых в деятельность волонтёрских организаций </a:t>
          </a:r>
        </a:p>
      </dgm:t>
    </dgm:pt>
    <dgm:pt modelId="{6F17EA75-593D-41BB-857D-6B76AC515F0E}" type="parTrans" cxnId="{F096A876-EEEA-438E-A36A-7215DA2481FE}">
      <dgm:prSet/>
      <dgm:spPr/>
      <dgm:t>
        <a:bodyPr/>
        <a:lstStyle/>
        <a:p>
          <a:endParaRPr lang="ru-RU"/>
        </a:p>
      </dgm:t>
    </dgm:pt>
    <dgm:pt modelId="{45924418-AA77-468C-B8EA-A4F46380B950}" type="sibTrans" cxnId="{F096A876-EEEA-438E-A36A-7215DA2481FE}">
      <dgm:prSet/>
      <dgm:spPr/>
      <dgm:t>
        <a:bodyPr/>
        <a:lstStyle/>
        <a:p>
          <a:endParaRPr lang="ru-RU"/>
        </a:p>
      </dgm:t>
    </dgm:pt>
    <dgm:pt modelId="{35D428EB-855C-4AB9-8BFE-014BA1B5290D}">
      <dgm:prSet custT="1"/>
      <dgm:spPr/>
      <dgm:t>
        <a:bodyPr/>
        <a:lstStyle/>
        <a:p>
          <a:r>
            <a:rPr lang="ru-RU" sz="2000" dirty="0">
              <a:solidFill>
                <a:schemeClr val="accent2">
                  <a:lumMod val="20000"/>
                  <a:lumOff val="80000"/>
                </a:schemeClr>
              </a:solidFill>
            </a:rPr>
            <a:t>Вхождение РФ в число десяти ведущих стран мира по качеству общего образования</a:t>
          </a:r>
        </a:p>
      </dgm:t>
    </dgm:pt>
    <dgm:pt modelId="{552DD63C-4BDD-457E-B81E-E4889B43E80A}" type="parTrans" cxnId="{1E87CCA5-B9D8-450E-9846-2CA4A074749B}">
      <dgm:prSet/>
      <dgm:spPr/>
      <dgm:t>
        <a:bodyPr/>
        <a:lstStyle/>
        <a:p>
          <a:endParaRPr lang="ru-RU"/>
        </a:p>
      </dgm:t>
    </dgm:pt>
    <dgm:pt modelId="{9FA8DCEE-7B6F-435D-8B4F-D1B61BB3B357}" type="sibTrans" cxnId="{1E87CCA5-B9D8-450E-9846-2CA4A074749B}">
      <dgm:prSet/>
      <dgm:spPr/>
      <dgm:t>
        <a:bodyPr/>
        <a:lstStyle/>
        <a:p>
          <a:endParaRPr lang="ru-RU"/>
        </a:p>
      </dgm:t>
    </dgm:pt>
    <dgm:pt modelId="{8FD7F32D-7945-4001-BBEC-586F904F6107}" type="pres">
      <dgm:prSet presAssocID="{3FC95AC6-BBC0-4F5C-9755-A839DC4518D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54CDF1D-CF35-4D9F-9BB3-93BC12351EDB}" type="pres">
      <dgm:prSet presAssocID="{35D428EB-855C-4AB9-8BFE-014BA1B5290D}" presName="Name5" presStyleLbl="vennNode1" presStyleIdx="0" presStyleCnt="4" custLinFactX="199696" custLinFactNeighborX="200000" custLinFactNeighborY="155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AF3063-FAED-4A3F-BCC9-4F5DB1455600}" type="pres">
      <dgm:prSet presAssocID="{9FA8DCEE-7B6F-435D-8B4F-D1B61BB3B357}" presName="space" presStyleCnt="0"/>
      <dgm:spPr/>
    </dgm:pt>
    <dgm:pt modelId="{39E1AB4B-7BCC-4CB2-951F-5B908F2D0A94}" type="pres">
      <dgm:prSet presAssocID="{349AC4D9-5AEC-4201-B66E-2365CF6C86AE}" presName="Name5" presStyleLbl="vennNode1" presStyleIdx="1" presStyleCnt="4" custLinFactNeighborX="17465" custLinFactNeighborY="148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E5544D-13B9-4BE5-968C-E34F7B2E9B63}" type="pres">
      <dgm:prSet presAssocID="{54D54776-29A2-4B59-BC0A-AC94487691C8}" presName="space" presStyleCnt="0"/>
      <dgm:spPr/>
    </dgm:pt>
    <dgm:pt modelId="{EF01818F-4309-439A-B861-7986B27CE7AA}" type="pres">
      <dgm:prSet presAssocID="{BFC3FDE8-4DA6-47CA-9ECF-E9F58918E515}" presName="Name5" presStyleLbl="vennNode1" presStyleIdx="2" presStyleCnt="4" custLinFactNeighborX="-5600" custLinFactNeighborY="153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3C21D1-E1DC-4C00-92BD-1479703AC208}" type="pres">
      <dgm:prSet presAssocID="{061C9909-93E4-4360-A4CB-3779D310FACB}" presName="space" presStyleCnt="0"/>
      <dgm:spPr/>
    </dgm:pt>
    <dgm:pt modelId="{1CB1B8F9-0249-48B3-AAA1-2F937DF6F8B2}" type="pres">
      <dgm:prSet presAssocID="{7ADA3C2B-5E01-46D9-8661-E0B861389D2D}" presName="Name5" presStyleLbl="vennNode1" presStyleIdx="3" presStyleCnt="4" custLinFactX="-199476" custLinFactNeighborX="-200000" custLinFactNeighborY="156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CDF6C6D-99B1-4C72-A2F0-45088A710C60}" type="presOf" srcId="{BFC3FDE8-4DA6-47CA-9ECF-E9F58918E515}" destId="{EF01818F-4309-439A-B861-7986B27CE7AA}" srcOrd="0" destOrd="0" presId="urn:microsoft.com/office/officeart/2005/8/layout/venn3"/>
    <dgm:cxn modelId="{17E54D4D-5E9E-444B-93E7-47A092AF226E}" type="presOf" srcId="{35D428EB-855C-4AB9-8BFE-014BA1B5290D}" destId="{754CDF1D-CF35-4D9F-9BB3-93BC12351EDB}" srcOrd="0" destOrd="0" presId="urn:microsoft.com/office/officeart/2005/8/layout/venn3"/>
    <dgm:cxn modelId="{F096A876-EEEA-438E-A36A-7215DA2481FE}" srcId="{3FC95AC6-BBC0-4F5C-9755-A839DC4518D9}" destId="{7ADA3C2B-5E01-46D9-8661-E0B861389D2D}" srcOrd="3" destOrd="0" parTransId="{6F17EA75-593D-41BB-857D-6B76AC515F0E}" sibTransId="{45924418-AA77-468C-B8EA-A4F46380B950}"/>
    <dgm:cxn modelId="{1E87CCA5-B9D8-450E-9846-2CA4A074749B}" srcId="{3FC95AC6-BBC0-4F5C-9755-A839DC4518D9}" destId="{35D428EB-855C-4AB9-8BFE-014BA1B5290D}" srcOrd="0" destOrd="0" parTransId="{552DD63C-4BDD-457E-B81E-E4889B43E80A}" sibTransId="{9FA8DCEE-7B6F-435D-8B4F-D1B61BB3B357}"/>
    <dgm:cxn modelId="{7FA5246A-B27C-41FA-94CF-EB05081A58F6}" type="presOf" srcId="{349AC4D9-5AEC-4201-B66E-2365CF6C86AE}" destId="{39E1AB4B-7BCC-4CB2-951F-5B908F2D0A94}" srcOrd="0" destOrd="0" presId="urn:microsoft.com/office/officeart/2005/8/layout/venn3"/>
    <dgm:cxn modelId="{314536A0-8062-460F-A178-2F41B62C2D30}" srcId="{3FC95AC6-BBC0-4F5C-9755-A839DC4518D9}" destId="{BFC3FDE8-4DA6-47CA-9ECF-E9F58918E515}" srcOrd="2" destOrd="0" parTransId="{589F1BA8-FA88-45EE-9137-CB5D1CCFD774}" sibTransId="{061C9909-93E4-4360-A4CB-3779D310FACB}"/>
    <dgm:cxn modelId="{0EE5187E-DB19-477D-8F15-46BB31EF14EB}" type="presOf" srcId="{3FC95AC6-BBC0-4F5C-9755-A839DC4518D9}" destId="{8FD7F32D-7945-4001-BBEC-586F904F6107}" srcOrd="0" destOrd="0" presId="urn:microsoft.com/office/officeart/2005/8/layout/venn3"/>
    <dgm:cxn modelId="{4157BB69-944E-4D98-9FD2-6242A919EFAE}" srcId="{3FC95AC6-BBC0-4F5C-9755-A839DC4518D9}" destId="{349AC4D9-5AEC-4201-B66E-2365CF6C86AE}" srcOrd="1" destOrd="0" parTransId="{C04DE0FA-F723-414D-8A80-1862D4FB8F64}" sibTransId="{54D54776-29A2-4B59-BC0A-AC94487691C8}"/>
    <dgm:cxn modelId="{63BE96F1-A378-4494-8634-0C8D644C4051}" type="presOf" srcId="{7ADA3C2B-5E01-46D9-8661-E0B861389D2D}" destId="{1CB1B8F9-0249-48B3-AAA1-2F937DF6F8B2}" srcOrd="0" destOrd="0" presId="urn:microsoft.com/office/officeart/2005/8/layout/venn3"/>
    <dgm:cxn modelId="{498703F4-610A-4EA3-B34C-EE344F6DBC29}" type="presParOf" srcId="{8FD7F32D-7945-4001-BBEC-586F904F6107}" destId="{754CDF1D-CF35-4D9F-9BB3-93BC12351EDB}" srcOrd="0" destOrd="0" presId="urn:microsoft.com/office/officeart/2005/8/layout/venn3"/>
    <dgm:cxn modelId="{23822264-5502-4BB9-BDC8-8C53CE4E11FF}" type="presParOf" srcId="{8FD7F32D-7945-4001-BBEC-586F904F6107}" destId="{30AF3063-FAED-4A3F-BCC9-4F5DB1455600}" srcOrd="1" destOrd="0" presId="urn:microsoft.com/office/officeart/2005/8/layout/venn3"/>
    <dgm:cxn modelId="{DC44586A-6B68-4DFD-A689-089D45D17000}" type="presParOf" srcId="{8FD7F32D-7945-4001-BBEC-586F904F6107}" destId="{39E1AB4B-7BCC-4CB2-951F-5B908F2D0A94}" srcOrd="2" destOrd="0" presId="urn:microsoft.com/office/officeart/2005/8/layout/venn3"/>
    <dgm:cxn modelId="{06E578E6-36D5-4876-9F5B-721B6305073D}" type="presParOf" srcId="{8FD7F32D-7945-4001-BBEC-586F904F6107}" destId="{0CE5544D-13B9-4BE5-968C-E34F7B2E9B63}" srcOrd="3" destOrd="0" presId="urn:microsoft.com/office/officeart/2005/8/layout/venn3"/>
    <dgm:cxn modelId="{6D475577-615E-4229-A4AA-B730B2EDE74B}" type="presParOf" srcId="{8FD7F32D-7945-4001-BBEC-586F904F6107}" destId="{EF01818F-4309-439A-B861-7986B27CE7AA}" srcOrd="4" destOrd="0" presId="urn:microsoft.com/office/officeart/2005/8/layout/venn3"/>
    <dgm:cxn modelId="{A4A3AAF8-AC8D-473E-A445-ED6059C8C0CC}" type="presParOf" srcId="{8FD7F32D-7945-4001-BBEC-586F904F6107}" destId="{1C3C21D1-E1DC-4C00-92BD-1479703AC208}" srcOrd="5" destOrd="0" presId="urn:microsoft.com/office/officeart/2005/8/layout/venn3"/>
    <dgm:cxn modelId="{40C74517-8840-41A5-8C8D-686663DB690F}" type="presParOf" srcId="{8FD7F32D-7945-4001-BBEC-586F904F6107}" destId="{1CB1B8F9-0249-48B3-AAA1-2F937DF6F8B2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DBC5C8A-C14A-45AB-91B9-624D78E31C34}" type="doc">
      <dgm:prSet loTypeId="urn:microsoft.com/office/officeart/2005/8/layout/pyramid2" loCatId="list" qsTypeId="urn:microsoft.com/office/officeart/2005/8/quickstyle/3d4" qsCatId="3D" csTypeId="urn:microsoft.com/office/officeart/2005/8/colors/accent6_5" csCatId="accent6" phldr="1"/>
      <dgm:spPr/>
    </dgm:pt>
    <dgm:pt modelId="{7A51DD9F-C134-41C8-B8FE-3AB34A794CC9}">
      <dgm:prSet phldrT="[Текст]"/>
      <dgm:spPr/>
      <dgm:t>
        <a:bodyPr/>
        <a:lstStyle/>
        <a:p>
          <a:r>
            <a:rPr lang="ru-RU" dirty="0"/>
            <a:t>ВПР</a:t>
          </a:r>
        </a:p>
      </dgm:t>
    </dgm:pt>
    <dgm:pt modelId="{A6355BD3-CD3D-47D6-9657-5C011873E763}" type="parTrans" cxnId="{B98D7A60-0AED-4F65-B648-85C1BA591512}">
      <dgm:prSet/>
      <dgm:spPr/>
      <dgm:t>
        <a:bodyPr/>
        <a:lstStyle/>
        <a:p>
          <a:endParaRPr lang="ru-RU"/>
        </a:p>
      </dgm:t>
    </dgm:pt>
    <dgm:pt modelId="{AE2FBD18-D274-4C0F-952F-BC0BFEEE967C}" type="sibTrans" cxnId="{B98D7A60-0AED-4F65-B648-85C1BA591512}">
      <dgm:prSet/>
      <dgm:spPr/>
      <dgm:t>
        <a:bodyPr/>
        <a:lstStyle/>
        <a:p>
          <a:endParaRPr lang="ru-RU"/>
        </a:p>
      </dgm:t>
    </dgm:pt>
    <dgm:pt modelId="{9370BFAF-C722-4C8A-81DD-3D4B8814FF37}">
      <dgm:prSet phldrT="[Текст]"/>
      <dgm:spPr/>
      <dgm:t>
        <a:bodyPr/>
        <a:lstStyle/>
        <a:p>
          <a:r>
            <a:rPr lang="ru-RU" dirty="0"/>
            <a:t>ОГЭ</a:t>
          </a:r>
        </a:p>
      </dgm:t>
    </dgm:pt>
    <dgm:pt modelId="{8F0D6CE9-9707-4F21-B13C-79B9656B2FEC}" type="parTrans" cxnId="{6DF6F4CE-3F6A-4E30-BAFD-8273D61803B6}">
      <dgm:prSet/>
      <dgm:spPr/>
      <dgm:t>
        <a:bodyPr/>
        <a:lstStyle/>
        <a:p>
          <a:endParaRPr lang="ru-RU"/>
        </a:p>
      </dgm:t>
    </dgm:pt>
    <dgm:pt modelId="{B6BC5015-1474-4889-85FF-D95D468CFE6C}" type="sibTrans" cxnId="{6DF6F4CE-3F6A-4E30-BAFD-8273D61803B6}">
      <dgm:prSet/>
      <dgm:spPr/>
      <dgm:t>
        <a:bodyPr/>
        <a:lstStyle/>
        <a:p>
          <a:endParaRPr lang="ru-RU"/>
        </a:p>
      </dgm:t>
    </dgm:pt>
    <dgm:pt modelId="{B3D9CC5C-66C7-4D5E-9C47-880D8C3F0976}">
      <dgm:prSet phldrT="[Текст]"/>
      <dgm:spPr/>
      <dgm:t>
        <a:bodyPr/>
        <a:lstStyle/>
        <a:p>
          <a:r>
            <a:rPr lang="ru-RU" dirty="0"/>
            <a:t>ЕГЭ</a:t>
          </a:r>
        </a:p>
      </dgm:t>
    </dgm:pt>
    <dgm:pt modelId="{0C92AF06-E38A-4D89-A78F-7489746CA4F3}" type="parTrans" cxnId="{28006454-A01C-47A8-8206-0B83D14AFD7D}">
      <dgm:prSet/>
      <dgm:spPr/>
      <dgm:t>
        <a:bodyPr/>
        <a:lstStyle/>
        <a:p>
          <a:endParaRPr lang="ru-RU"/>
        </a:p>
      </dgm:t>
    </dgm:pt>
    <dgm:pt modelId="{3313909A-E1FF-4027-A4D8-A2F808623803}" type="sibTrans" cxnId="{28006454-A01C-47A8-8206-0B83D14AFD7D}">
      <dgm:prSet/>
      <dgm:spPr/>
      <dgm:t>
        <a:bodyPr/>
        <a:lstStyle/>
        <a:p>
          <a:endParaRPr lang="ru-RU"/>
        </a:p>
      </dgm:t>
    </dgm:pt>
    <dgm:pt modelId="{814EBCA6-881A-48EE-91B8-BFD0AC93CD23}" type="pres">
      <dgm:prSet presAssocID="{3DBC5C8A-C14A-45AB-91B9-624D78E31C34}" presName="compositeShape" presStyleCnt="0">
        <dgm:presLayoutVars>
          <dgm:dir/>
          <dgm:resizeHandles/>
        </dgm:presLayoutVars>
      </dgm:prSet>
      <dgm:spPr/>
    </dgm:pt>
    <dgm:pt modelId="{DB78B5B2-ED68-479F-8BB9-4C1AEC9A23A9}" type="pres">
      <dgm:prSet presAssocID="{3DBC5C8A-C14A-45AB-91B9-624D78E31C34}" presName="pyramid" presStyleLbl="node1" presStyleIdx="0" presStyleCnt="1" custScaleX="257503" custLinFactNeighborX="-20626" custLinFactNeighborY="-1966"/>
      <dgm:spPr/>
    </dgm:pt>
    <dgm:pt modelId="{AF2AA74E-7FB9-44B5-B197-C6F42BA0C52C}" type="pres">
      <dgm:prSet presAssocID="{3DBC5C8A-C14A-45AB-91B9-624D78E31C34}" presName="theList" presStyleCnt="0"/>
      <dgm:spPr/>
    </dgm:pt>
    <dgm:pt modelId="{AA48E44F-2139-49EB-A444-59F62ECFC070}" type="pres">
      <dgm:prSet presAssocID="{7A51DD9F-C134-41C8-B8FE-3AB34A794CC9}" presName="aNode" presStyleLbl="fgAcc1" presStyleIdx="0" presStyleCnt="3" custLinFactY="-12918" custLinFactNeighborX="-13308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7EEC7B-2779-410A-AB5A-6776B4CA0E85}" type="pres">
      <dgm:prSet presAssocID="{7A51DD9F-C134-41C8-B8FE-3AB34A794CC9}" presName="aSpace" presStyleCnt="0"/>
      <dgm:spPr/>
    </dgm:pt>
    <dgm:pt modelId="{3C438805-13B7-46E9-8EA8-A48EFD0F1367}" type="pres">
      <dgm:prSet presAssocID="{9370BFAF-C722-4C8A-81DD-3D4B8814FF37}" presName="aNode" presStyleLbl="fgAcc1" presStyleIdx="1" presStyleCnt="3" custLinFactNeighborX="48321" custLinFactNeighborY="-959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0DAB92-59F7-4B18-87D7-FC4C03BD6E4A}" type="pres">
      <dgm:prSet presAssocID="{9370BFAF-C722-4C8A-81DD-3D4B8814FF37}" presName="aSpace" presStyleCnt="0"/>
      <dgm:spPr/>
    </dgm:pt>
    <dgm:pt modelId="{9CFFD79A-5175-4346-A05C-4CCA0A6CE8D3}" type="pres">
      <dgm:prSet presAssocID="{B3D9CC5C-66C7-4D5E-9C47-880D8C3F0976}" presName="aNode" presStyleLbl="fgAcc1" presStyleIdx="2" presStyleCnt="3" custLinFactNeighborX="92235" custLinFactNeighborY="225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AD69DE-1E14-44CE-BC92-505D9D3B471D}" type="pres">
      <dgm:prSet presAssocID="{B3D9CC5C-66C7-4D5E-9C47-880D8C3F0976}" presName="aSpace" presStyleCnt="0"/>
      <dgm:spPr/>
    </dgm:pt>
  </dgm:ptLst>
  <dgm:cxnLst>
    <dgm:cxn modelId="{41FDE5E2-D4D1-4D55-B026-C44480861158}" type="presOf" srcId="{B3D9CC5C-66C7-4D5E-9C47-880D8C3F0976}" destId="{9CFFD79A-5175-4346-A05C-4CCA0A6CE8D3}" srcOrd="0" destOrd="0" presId="urn:microsoft.com/office/officeart/2005/8/layout/pyramid2"/>
    <dgm:cxn modelId="{6DF6F4CE-3F6A-4E30-BAFD-8273D61803B6}" srcId="{3DBC5C8A-C14A-45AB-91B9-624D78E31C34}" destId="{9370BFAF-C722-4C8A-81DD-3D4B8814FF37}" srcOrd="1" destOrd="0" parTransId="{8F0D6CE9-9707-4F21-B13C-79B9656B2FEC}" sibTransId="{B6BC5015-1474-4889-85FF-D95D468CFE6C}"/>
    <dgm:cxn modelId="{B98D7A60-0AED-4F65-B648-85C1BA591512}" srcId="{3DBC5C8A-C14A-45AB-91B9-624D78E31C34}" destId="{7A51DD9F-C134-41C8-B8FE-3AB34A794CC9}" srcOrd="0" destOrd="0" parTransId="{A6355BD3-CD3D-47D6-9657-5C011873E763}" sibTransId="{AE2FBD18-D274-4C0F-952F-BC0BFEEE967C}"/>
    <dgm:cxn modelId="{DD249CF2-693F-427B-BF12-80002FE2B41B}" type="presOf" srcId="{9370BFAF-C722-4C8A-81DD-3D4B8814FF37}" destId="{3C438805-13B7-46E9-8EA8-A48EFD0F1367}" srcOrd="0" destOrd="0" presId="urn:microsoft.com/office/officeart/2005/8/layout/pyramid2"/>
    <dgm:cxn modelId="{3B791DD0-BD46-41F8-92B0-ECA14A64AEC8}" type="presOf" srcId="{3DBC5C8A-C14A-45AB-91B9-624D78E31C34}" destId="{814EBCA6-881A-48EE-91B8-BFD0AC93CD23}" srcOrd="0" destOrd="0" presId="urn:microsoft.com/office/officeart/2005/8/layout/pyramid2"/>
    <dgm:cxn modelId="{390AC13E-B60E-48DB-83EC-FD2AA79A7752}" type="presOf" srcId="{7A51DD9F-C134-41C8-B8FE-3AB34A794CC9}" destId="{AA48E44F-2139-49EB-A444-59F62ECFC070}" srcOrd="0" destOrd="0" presId="urn:microsoft.com/office/officeart/2005/8/layout/pyramid2"/>
    <dgm:cxn modelId="{28006454-A01C-47A8-8206-0B83D14AFD7D}" srcId="{3DBC5C8A-C14A-45AB-91B9-624D78E31C34}" destId="{B3D9CC5C-66C7-4D5E-9C47-880D8C3F0976}" srcOrd="2" destOrd="0" parTransId="{0C92AF06-E38A-4D89-A78F-7489746CA4F3}" sibTransId="{3313909A-E1FF-4027-A4D8-A2F808623803}"/>
    <dgm:cxn modelId="{D25B763E-5883-46AB-BEA7-B2AA4E66A786}" type="presParOf" srcId="{814EBCA6-881A-48EE-91B8-BFD0AC93CD23}" destId="{DB78B5B2-ED68-479F-8BB9-4C1AEC9A23A9}" srcOrd="0" destOrd="0" presId="urn:microsoft.com/office/officeart/2005/8/layout/pyramid2"/>
    <dgm:cxn modelId="{90508B72-E53A-498B-A2BE-A2A038A1BE90}" type="presParOf" srcId="{814EBCA6-881A-48EE-91B8-BFD0AC93CD23}" destId="{AF2AA74E-7FB9-44B5-B197-C6F42BA0C52C}" srcOrd="1" destOrd="0" presId="urn:microsoft.com/office/officeart/2005/8/layout/pyramid2"/>
    <dgm:cxn modelId="{17B3ED06-9217-4C74-B333-2E987219CB07}" type="presParOf" srcId="{AF2AA74E-7FB9-44B5-B197-C6F42BA0C52C}" destId="{AA48E44F-2139-49EB-A444-59F62ECFC070}" srcOrd="0" destOrd="0" presId="urn:microsoft.com/office/officeart/2005/8/layout/pyramid2"/>
    <dgm:cxn modelId="{EE9BA44A-6E00-4799-8C33-1CFA15242794}" type="presParOf" srcId="{AF2AA74E-7FB9-44B5-B197-C6F42BA0C52C}" destId="{277EEC7B-2779-410A-AB5A-6776B4CA0E85}" srcOrd="1" destOrd="0" presId="urn:microsoft.com/office/officeart/2005/8/layout/pyramid2"/>
    <dgm:cxn modelId="{9D788A06-0EA4-4E09-99B6-05D578CD52E6}" type="presParOf" srcId="{AF2AA74E-7FB9-44B5-B197-C6F42BA0C52C}" destId="{3C438805-13B7-46E9-8EA8-A48EFD0F1367}" srcOrd="2" destOrd="0" presId="urn:microsoft.com/office/officeart/2005/8/layout/pyramid2"/>
    <dgm:cxn modelId="{2C078EBD-1215-46CE-B538-5BCC6E7B5B3C}" type="presParOf" srcId="{AF2AA74E-7FB9-44B5-B197-C6F42BA0C52C}" destId="{450DAB92-59F7-4B18-87D7-FC4C03BD6E4A}" srcOrd="3" destOrd="0" presId="urn:microsoft.com/office/officeart/2005/8/layout/pyramid2"/>
    <dgm:cxn modelId="{FBAD47DA-3428-4420-A4B8-BF09FE120FF9}" type="presParOf" srcId="{AF2AA74E-7FB9-44B5-B197-C6F42BA0C52C}" destId="{9CFFD79A-5175-4346-A05C-4CCA0A6CE8D3}" srcOrd="4" destOrd="0" presId="urn:microsoft.com/office/officeart/2005/8/layout/pyramid2"/>
    <dgm:cxn modelId="{76DB6AFB-B764-4C67-95E2-8AEA6A8B6C38}" type="presParOf" srcId="{AF2AA74E-7FB9-44B5-B197-C6F42BA0C52C}" destId="{48AD69DE-1E14-44CE-BC92-505D9D3B471D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A6A402D-9646-40D6-82E7-C9BEDD5A135E}" type="doc">
      <dgm:prSet loTypeId="urn:microsoft.com/office/officeart/2005/8/layout/vList6" loCatId="process" qsTypeId="urn:microsoft.com/office/officeart/2005/8/quickstyle/3d4" qsCatId="3D" csTypeId="urn:microsoft.com/office/officeart/2005/8/colors/accent6_5" csCatId="accent6" phldr="1"/>
      <dgm:spPr/>
      <dgm:t>
        <a:bodyPr/>
        <a:lstStyle/>
        <a:p>
          <a:endParaRPr lang="ru-RU"/>
        </a:p>
      </dgm:t>
    </dgm:pt>
    <dgm:pt modelId="{57D3EF55-224D-4C92-8C05-C115DB550A8A}">
      <dgm:prSet phldrT="[Текст]"/>
      <dgm:spPr/>
      <dgm:t>
        <a:bodyPr/>
        <a:lstStyle/>
        <a:p>
          <a:r>
            <a:rPr lang="ru-RU" b="1" dirty="0"/>
            <a:t>Итоговый контроль </a:t>
          </a:r>
        </a:p>
        <a:p>
          <a:r>
            <a:rPr lang="ru-RU" b="1" dirty="0"/>
            <a:t>в форме ГИА</a:t>
          </a:r>
        </a:p>
      </dgm:t>
    </dgm:pt>
    <dgm:pt modelId="{9216994A-3CB0-49E8-AE23-9F427B68B472}" type="parTrans" cxnId="{58B87306-A6B9-49A0-8DB7-32914A3331F0}">
      <dgm:prSet/>
      <dgm:spPr/>
      <dgm:t>
        <a:bodyPr/>
        <a:lstStyle/>
        <a:p>
          <a:endParaRPr lang="ru-RU"/>
        </a:p>
      </dgm:t>
    </dgm:pt>
    <dgm:pt modelId="{2A002D4A-9786-460E-8B12-F6C84007F1AD}" type="sibTrans" cxnId="{58B87306-A6B9-49A0-8DB7-32914A3331F0}">
      <dgm:prSet/>
      <dgm:spPr/>
      <dgm:t>
        <a:bodyPr/>
        <a:lstStyle/>
        <a:p>
          <a:endParaRPr lang="ru-RU"/>
        </a:p>
      </dgm:t>
    </dgm:pt>
    <dgm:pt modelId="{2C0354E7-305C-49D5-8AE6-49EEFEE8196B}">
      <dgm:prSet phldrT="[Текст]" custT="1"/>
      <dgm:spPr/>
      <dgm:t>
        <a:bodyPr/>
        <a:lstStyle/>
        <a:p>
          <a:r>
            <a:rPr lang="ru-RU" sz="2400" dirty="0"/>
            <a:t>157 выпускников 11х классов.</a:t>
          </a:r>
        </a:p>
      </dgm:t>
    </dgm:pt>
    <dgm:pt modelId="{5A09541D-A81A-4971-A76A-38FC393DEFE8}" type="parTrans" cxnId="{36A333F4-9C3D-4864-86F5-76FDAE3D5F24}">
      <dgm:prSet/>
      <dgm:spPr/>
      <dgm:t>
        <a:bodyPr/>
        <a:lstStyle/>
        <a:p>
          <a:endParaRPr lang="ru-RU"/>
        </a:p>
      </dgm:t>
    </dgm:pt>
    <dgm:pt modelId="{4AC3D44B-4E5E-49D2-9E9C-B9443E775150}" type="sibTrans" cxnId="{36A333F4-9C3D-4864-86F5-76FDAE3D5F24}">
      <dgm:prSet/>
      <dgm:spPr/>
      <dgm:t>
        <a:bodyPr/>
        <a:lstStyle/>
        <a:p>
          <a:endParaRPr lang="ru-RU"/>
        </a:p>
      </dgm:t>
    </dgm:pt>
    <dgm:pt modelId="{6271FF3D-4F24-42EB-9674-93CDF5AA1393}">
      <dgm:prSet phldrT="[Текст]" custT="1"/>
      <dgm:spPr/>
      <dgm:t>
        <a:bodyPr/>
        <a:lstStyle/>
        <a:p>
          <a:r>
            <a:rPr lang="ru-RU" sz="2400" dirty="0"/>
            <a:t>Получили аттестаты – 156 человек.</a:t>
          </a:r>
        </a:p>
      </dgm:t>
    </dgm:pt>
    <dgm:pt modelId="{DAECE915-0D82-4D63-A7DA-F279334C278B}" type="parTrans" cxnId="{87A697BD-89DA-41A0-B17C-5C146540B212}">
      <dgm:prSet/>
      <dgm:spPr/>
      <dgm:t>
        <a:bodyPr/>
        <a:lstStyle/>
        <a:p>
          <a:endParaRPr lang="ru-RU"/>
        </a:p>
      </dgm:t>
    </dgm:pt>
    <dgm:pt modelId="{46933C36-7488-4D77-B479-7E11155668EC}" type="sibTrans" cxnId="{87A697BD-89DA-41A0-B17C-5C146540B212}">
      <dgm:prSet/>
      <dgm:spPr/>
      <dgm:t>
        <a:bodyPr/>
        <a:lstStyle/>
        <a:p>
          <a:endParaRPr lang="ru-RU"/>
        </a:p>
      </dgm:t>
    </dgm:pt>
    <dgm:pt modelId="{FF5D702F-DF12-40CF-9202-64309733D25F}" type="pres">
      <dgm:prSet presAssocID="{2A6A402D-9646-40D6-82E7-C9BEDD5A135E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1341A8B-0F6A-46CF-8694-7D919575BABE}" type="pres">
      <dgm:prSet presAssocID="{57D3EF55-224D-4C92-8C05-C115DB550A8A}" presName="linNode" presStyleCnt="0"/>
      <dgm:spPr/>
    </dgm:pt>
    <dgm:pt modelId="{FFD96DAF-71FF-442F-BE6E-3A9CECC6472E}" type="pres">
      <dgm:prSet presAssocID="{57D3EF55-224D-4C92-8C05-C115DB550A8A}" presName="parentShp" presStyleLbl="node1" presStyleIdx="0" presStyleCnt="1" custScaleX="54267" custScaleY="49477" custLinFactNeighborX="-12465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A547CE-A325-49E0-ABA1-8F23829CA4DB}" type="pres">
      <dgm:prSet presAssocID="{57D3EF55-224D-4C92-8C05-C115DB550A8A}" presName="childShp" presStyleLbl="bgAccFollowNode1" presStyleIdx="0" presStyleCnt="1" custScaleX="127926" custScaleY="35745" custLinFactNeighborX="574" custLinFactNeighborY="-262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7A697BD-89DA-41A0-B17C-5C146540B212}" srcId="{57D3EF55-224D-4C92-8C05-C115DB550A8A}" destId="{6271FF3D-4F24-42EB-9674-93CDF5AA1393}" srcOrd="1" destOrd="0" parTransId="{DAECE915-0D82-4D63-A7DA-F279334C278B}" sibTransId="{46933C36-7488-4D77-B479-7E11155668EC}"/>
    <dgm:cxn modelId="{0F77DC5E-38F5-4C46-9599-356CC1226734}" type="presOf" srcId="{57D3EF55-224D-4C92-8C05-C115DB550A8A}" destId="{FFD96DAF-71FF-442F-BE6E-3A9CECC6472E}" srcOrd="0" destOrd="0" presId="urn:microsoft.com/office/officeart/2005/8/layout/vList6"/>
    <dgm:cxn modelId="{36A333F4-9C3D-4864-86F5-76FDAE3D5F24}" srcId="{57D3EF55-224D-4C92-8C05-C115DB550A8A}" destId="{2C0354E7-305C-49D5-8AE6-49EEFEE8196B}" srcOrd="0" destOrd="0" parTransId="{5A09541D-A81A-4971-A76A-38FC393DEFE8}" sibTransId="{4AC3D44B-4E5E-49D2-9E9C-B9443E775150}"/>
    <dgm:cxn modelId="{5087FF36-2CA2-47BF-A8BC-4BAF6B313D1A}" type="presOf" srcId="{2A6A402D-9646-40D6-82E7-C9BEDD5A135E}" destId="{FF5D702F-DF12-40CF-9202-64309733D25F}" srcOrd="0" destOrd="0" presId="urn:microsoft.com/office/officeart/2005/8/layout/vList6"/>
    <dgm:cxn modelId="{58B87306-A6B9-49A0-8DB7-32914A3331F0}" srcId="{2A6A402D-9646-40D6-82E7-C9BEDD5A135E}" destId="{57D3EF55-224D-4C92-8C05-C115DB550A8A}" srcOrd="0" destOrd="0" parTransId="{9216994A-3CB0-49E8-AE23-9F427B68B472}" sibTransId="{2A002D4A-9786-460E-8B12-F6C84007F1AD}"/>
    <dgm:cxn modelId="{C75E577C-40B6-4442-8F30-08B8FD8C2DFB}" type="presOf" srcId="{6271FF3D-4F24-42EB-9674-93CDF5AA1393}" destId="{D6A547CE-A325-49E0-ABA1-8F23829CA4DB}" srcOrd="0" destOrd="1" presId="urn:microsoft.com/office/officeart/2005/8/layout/vList6"/>
    <dgm:cxn modelId="{643A4676-85DD-4679-AA92-4FA00CC35CFC}" type="presOf" srcId="{2C0354E7-305C-49D5-8AE6-49EEFEE8196B}" destId="{D6A547CE-A325-49E0-ABA1-8F23829CA4DB}" srcOrd="0" destOrd="0" presId="urn:microsoft.com/office/officeart/2005/8/layout/vList6"/>
    <dgm:cxn modelId="{9C1C2265-0E4E-4DA2-A3C8-06432F60EAC1}" type="presParOf" srcId="{FF5D702F-DF12-40CF-9202-64309733D25F}" destId="{C1341A8B-0F6A-46CF-8694-7D919575BABE}" srcOrd="0" destOrd="0" presId="urn:microsoft.com/office/officeart/2005/8/layout/vList6"/>
    <dgm:cxn modelId="{5CAFFDF9-0B83-4B39-A9BB-E095A3A348EB}" type="presParOf" srcId="{C1341A8B-0F6A-46CF-8694-7D919575BABE}" destId="{FFD96DAF-71FF-442F-BE6E-3A9CECC6472E}" srcOrd="0" destOrd="0" presId="urn:microsoft.com/office/officeart/2005/8/layout/vList6"/>
    <dgm:cxn modelId="{FAB07EF5-95EC-4BF6-B309-E487F623C11F}" type="presParOf" srcId="{C1341A8B-0F6A-46CF-8694-7D919575BABE}" destId="{D6A547CE-A325-49E0-ABA1-8F23829CA4DB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4CDF1D-CF35-4D9F-9BB3-93BC12351EDB}">
      <dsp:nvSpPr>
        <dsp:cNvPr id="0" name=""/>
        <dsp:cNvSpPr/>
      </dsp:nvSpPr>
      <dsp:spPr>
        <a:xfrm>
          <a:off x="6445314" y="1183294"/>
          <a:ext cx="2687835" cy="2687835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47921" tIns="25400" rIns="147921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solidFill>
                <a:schemeClr val="accent2">
                  <a:lumMod val="20000"/>
                  <a:lumOff val="80000"/>
                </a:schemeClr>
              </a:solidFill>
            </a:rPr>
            <a:t>Вхождение РФ в число десяти ведущих стран мира по качеству общего образования</a:t>
          </a:r>
        </a:p>
      </dsp:txBody>
      <dsp:txXfrm>
        <a:off x="6838938" y="1576918"/>
        <a:ext cx="1900587" cy="1900587"/>
      </dsp:txXfrm>
    </dsp:sp>
    <dsp:sp modelId="{39E1AB4B-7BCC-4CB2-951F-5B908F2D0A94}">
      <dsp:nvSpPr>
        <dsp:cNvPr id="0" name=""/>
        <dsp:cNvSpPr/>
      </dsp:nvSpPr>
      <dsp:spPr>
        <a:xfrm>
          <a:off x="2246833" y="1165339"/>
          <a:ext cx="2687835" cy="2687835"/>
        </a:xfrm>
        <a:prstGeom prst="ellipse">
          <a:avLst/>
        </a:prstGeom>
        <a:solidFill>
          <a:schemeClr val="accent2">
            <a:alpha val="50000"/>
            <a:hueOff val="1560506"/>
            <a:satOff val="-1946"/>
            <a:lumOff val="45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47921" tIns="20320" rIns="147921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chemeClr val="accent6">
                  <a:lumMod val="20000"/>
                  <a:lumOff val="80000"/>
                </a:schemeClr>
              </a:solidFill>
            </a:rPr>
            <a:t>Формирование эффективной системы выявления, поддержки и развития способностей и талантов у детей и молодёжи.</a:t>
          </a:r>
        </a:p>
      </dsp:txBody>
      <dsp:txXfrm>
        <a:off x="2640457" y="1558963"/>
        <a:ext cx="1900587" cy="1900587"/>
      </dsp:txXfrm>
    </dsp:sp>
    <dsp:sp modelId="{EF01818F-4309-439A-B861-7986B27CE7AA}">
      <dsp:nvSpPr>
        <dsp:cNvPr id="0" name=""/>
        <dsp:cNvSpPr/>
      </dsp:nvSpPr>
      <dsp:spPr>
        <a:xfrm>
          <a:off x="4273112" y="1179262"/>
          <a:ext cx="2687835" cy="2687835"/>
        </a:xfrm>
        <a:prstGeom prst="ellipse">
          <a:avLst/>
        </a:prstGeom>
        <a:solidFill>
          <a:schemeClr val="accent2">
            <a:alpha val="50000"/>
            <a:hueOff val="3121013"/>
            <a:satOff val="-3893"/>
            <a:lumOff val="91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47921" tIns="22860" rIns="147921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rgbClr val="FFFF99"/>
              </a:solidFill>
            </a:rPr>
            <a:t>Создание условий для воспитания гармонично развитой и социально ответственной личности.</a:t>
          </a:r>
        </a:p>
      </dsp:txBody>
      <dsp:txXfrm>
        <a:off x="4666736" y="1572886"/>
        <a:ext cx="1900587" cy="1900587"/>
      </dsp:txXfrm>
    </dsp:sp>
    <dsp:sp modelId="{1CB1B8F9-0249-48B3-AAA1-2F937DF6F8B2}">
      <dsp:nvSpPr>
        <dsp:cNvPr id="0" name=""/>
        <dsp:cNvSpPr/>
      </dsp:nvSpPr>
      <dsp:spPr>
        <a:xfrm>
          <a:off x="16763" y="1186896"/>
          <a:ext cx="2687835" cy="2687835"/>
        </a:xfrm>
        <a:prstGeom prst="ellipse">
          <a:avLst/>
        </a:prstGeom>
        <a:solidFill>
          <a:schemeClr val="accent2">
            <a:alpha val="50000"/>
            <a:hueOff val="4681519"/>
            <a:satOff val="-5839"/>
            <a:lumOff val="137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47921" tIns="20320" rIns="147921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chemeClr val="accent3">
                  <a:lumMod val="20000"/>
                  <a:lumOff val="80000"/>
                </a:schemeClr>
              </a:solidFill>
            </a:rPr>
            <a:t>Увеличение доли граждан, занимающихся волонтёрской (добровольческой) деятельностью или вовлечённых в деятельность волонтёрских организаций </a:t>
          </a:r>
        </a:p>
      </dsp:txBody>
      <dsp:txXfrm>
        <a:off x="410387" y="1580520"/>
        <a:ext cx="1900587" cy="190058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78B5B2-ED68-479F-8BB9-4C1AEC9A23A9}">
      <dsp:nvSpPr>
        <dsp:cNvPr id="0" name=""/>
        <dsp:cNvSpPr/>
      </dsp:nvSpPr>
      <dsp:spPr>
        <a:xfrm>
          <a:off x="0" y="0"/>
          <a:ext cx="7393387" cy="2871185"/>
        </a:xfrm>
        <a:prstGeom prst="triangle">
          <a:avLst/>
        </a:prstGeom>
        <a:solidFill>
          <a:schemeClr val="accent6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48E44F-2139-49EB-A444-59F62ECFC070}">
      <dsp:nvSpPr>
        <dsp:cNvPr id="0" name=""/>
        <dsp:cNvSpPr/>
      </dsp:nvSpPr>
      <dsp:spPr>
        <a:xfrm>
          <a:off x="3964104" y="115903"/>
          <a:ext cx="1866270" cy="67966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/>
            <a:t>ВПР</a:t>
          </a:r>
        </a:p>
      </dsp:txBody>
      <dsp:txXfrm>
        <a:off x="3997282" y="149081"/>
        <a:ext cx="1799914" cy="613307"/>
      </dsp:txXfrm>
    </dsp:sp>
    <dsp:sp modelId="{3C438805-13B7-46E9-8EA8-A48EFD0F1367}">
      <dsp:nvSpPr>
        <dsp:cNvPr id="0" name=""/>
        <dsp:cNvSpPr/>
      </dsp:nvSpPr>
      <dsp:spPr>
        <a:xfrm>
          <a:off x="5114268" y="971757"/>
          <a:ext cx="1866270" cy="67966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alpha val="90000"/>
              <a:hueOff val="0"/>
              <a:satOff val="0"/>
              <a:lumOff val="0"/>
              <a:alphaOff val="-2000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/>
            <a:t>ОГЭ</a:t>
          </a:r>
        </a:p>
      </dsp:txBody>
      <dsp:txXfrm>
        <a:off x="5147446" y="1004935"/>
        <a:ext cx="1799914" cy="613307"/>
      </dsp:txXfrm>
    </dsp:sp>
    <dsp:sp modelId="{9CFFD79A-5175-4346-A05C-4CCA0A6CE8D3}">
      <dsp:nvSpPr>
        <dsp:cNvPr id="0" name=""/>
        <dsp:cNvSpPr/>
      </dsp:nvSpPr>
      <dsp:spPr>
        <a:xfrm>
          <a:off x="5933822" y="1837051"/>
          <a:ext cx="1866270" cy="67966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/>
            <a:t>ЕГЭ</a:t>
          </a:r>
        </a:p>
      </dsp:txBody>
      <dsp:txXfrm>
        <a:off x="5967000" y="1870229"/>
        <a:ext cx="1799914" cy="61330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A547CE-A325-49E0-ABA1-8F23829CA4DB}">
      <dsp:nvSpPr>
        <dsp:cNvPr id="0" name=""/>
        <dsp:cNvSpPr/>
      </dsp:nvSpPr>
      <dsp:spPr>
        <a:xfrm>
          <a:off x="1960670" y="184773"/>
          <a:ext cx="6628103" cy="1121629"/>
        </a:xfrm>
        <a:prstGeom prst="rightArrow">
          <a:avLst>
            <a:gd name="adj1" fmla="val 75000"/>
            <a:gd name="adj2" fmla="val 5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/>
            <a:t>157 выпускников 11х классов.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/>
            <a:t>Получили аттестаты – 156 человек.</a:t>
          </a:r>
        </a:p>
      </dsp:txBody>
      <dsp:txXfrm>
        <a:off x="1960670" y="324977"/>
        <a:ext cx="6207492" cy="841221"/>
      </dsp:txXfrm>
    </dsp:sp>
    <dsp:sp modelId="{FFD96DAF-71FF-442F-BE6E-3A9CECC6472E}">
      <dsp:nvSpPr>
        <dsp:cNvPr id="0" name=""/>
        <dsp:cNvSpPr/>
      </dsp:nvSpPr>
      <dsp:spPr>
        <a:xfrm>
          <a:off x="0" y="792671"/>
          <a:ext cx="1874455" cy="1552520"/>
        </a:xfrm>
        <a:prstGeom prst="roundRect">
          <a:avLst/>
        </a:prstGeom>
        <a:solidFill>
          <a:schemeClr val="accent6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/>
            <a:t>Итоговый контроль 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/>
            <a:t>в форме ГИА</a:t>
          </a:r>
        </a:p>
      </dsp:txBody>
      <dsp:txXfrm>
        <a:off x="75788" y="868459"/>
        <a:ext cx="1722879" cy="14009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D008A-28E1-4BC9-8FDA-00D2974B69A1}" type="datetimeFigureOut">
              <a:rPr lang="ru-RU" smtClean="0"/>
              <a:t>чт 28.07.22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A2647-120C-4BE9-8C79-89FBD5F730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8461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D008A-28E1-4BC9-8FDA-00D2974B69A1}" type="datetimeFigureOut">
              <a:rPr lang="ru-RU" smtClean="0"/>
              <a:t>чт 28.07.22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A2647-120C-4BE9-8C79-89FBD5F730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7771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D008A-28E1-4BC9-8FDA-00D2974B69A1}" type="datetimeFigureOut">
              <a:rPr lang="ru-RU" smtClean="0"/>
              <a:t>чт 28.07.22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A2647-120C-4BE9-8C79-89FBD5F730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0344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D008A-28E1-4BC9-8FDA-00D2974B69A1}" type="datetimeFigureOut">
              <a:rPr lang="ru-RU" smtClean="0"/>
              <a:t>чт 28.07.22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A2647-120C-4BE9-8C79-89FBD5F730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9269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D008A-28E1-4BC9-8FDA-00D2974B69A1}" type="datetimeFigureOut">
              <a:rPr lang="ru-RU" smtClean="0"/>
              <a:t>чт 28.07.22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A2647-120C-4BE9-8C79-89FBD5F730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94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D008A-28E1-4BC9-8FDA-00D2974B69A1}" type="datetimeFigureOut">
              <a:rPr lang="ru-RU" smtClean="0"/>
              <a:t>чт 28.07.22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A2647-120C-4BE9-8C79-89FBD5F730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5863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D008A-28E1-4BC9-8FDA-00D2974B69A1}" type="datetimeFigureOut">
              <a:rPr lang="ru-RU" smtClean="0"/>
              <a:t>чт 28.07.22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A2647-120C-4BE9-8C79-89FBD5F730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0917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D008A-28E1-4BC9-8FDA-00D2974B69A1}" type="datetimeFigureOut">
              <a:rPr lang="ru-RU" smtClean="0"/>
              <a:t>чт 28.07.22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A2647-120C-4BE9-8C79-89FBD5F730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4387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D008A-28E1-4BC9-8FDA-00D2974B69A1}" type="datetimeFigureOut">
              <a:rPr lang="ru-RU" smtClean="0"/>
              <a:t>чт 28.07.22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A2647-120C-4BE9-8C79-89FBD5F730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1065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D008A-28E1-4BC9-8FDA-00D2974B69A1}" type="datetimeFigureOut">
              <a:rPr lang="ru-RU" smtClean="0"/>
              <a:t>чт 28.07.22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A2647-120C-4BE9-8C79-89FBD5F730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8773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D008A-28E1-4BC9-8FDA-00D2974B69A1}" type="datetimeFigureOut">
              <a:rPr lang="ru-RU" smtClean="0"/>
              <a:t>чт 28.07.22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A2647-120C-4BE9-8C79-89FBD5F730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969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274638"/>
            <a:ext cx="634704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92737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ED008A-28E1-4BC9-8FDA-00D2974B69A1}" type="datetimeFigureOut">
              <a:rPr lang="ru-RU" smtClean="0"/>
              <a:t>чт 28.07.22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EA2647-120C-4BE9-8C79-89FBD5F730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1843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218014" y="2492896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FF99"/>
                </a:solidFill>
              </a:rPr>
              <a:t>«Муниципальная система образования: </a:t>
            </a:r>
            <a:br>
              <a:rPr lang="ru-RU" dirty="0">
                <a:solidFill>
                  <a:srgbClr val="FFFF99"/>
                </a:solidFill>
              </a:rPr>
            </a:br>
            <a:r>
              <a:rPr lang="ru-RU" dirty="0">
                <a:solidFill>
                  <a:srgbClr val="FFFF99"/>
                </a:solidFill>
              </a:rPr>
              <a:t>эффективность, доступность, качество»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612576" y="5157192"/>
            <a:ext cx="6400800" cy="792088"/>
          </a:xfrm>
        </p:spPr>
        <p:txBody>
          <a:bodyPr>
            <a:normAutofit fontScale="77500" lnSpcReduction="20000"/>
          </a:bodyPr>
          <a:lstStyle/>
          <a:p>
            <a: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Начальник отдела образования </a:t>
            </a:r>
          </a:p>
          <a:p>
            <a: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О.В. Максимишина</a:t>
            </a:r>
          </a:p>
        </p:txBody>
      </p:sp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F665D188-F0DD-4495-BB1B-39B82D607694}"/>
              </a:ext>
            </a:extLst>
          </p:cNvPr>
          <p:cNvSpPr txBox="1">
            <a:spLocks/>
          </p:cNvSpPr>
          <p:nvPr/>
        </p:nvSpPr>
        <p:spPr>
          <a:xfrm>
            <a:off x="107504" y="6165304"/>
            <a:ext cx="3664024" cy="43204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29.08.2022</a:t>
            </a:r>
          </a:p>
        </p:txBody>
      </p:sp>
    </p:spTree>
    <p:extLst>
      <p:ext uri="{BB962C8B-B14F-4D97-AF65-F5344CB8AC3E}">
        <p14:creationId xmlns:p14="http://schemas.microsoft.com/office/powerpoint/2010/main" val="5117974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22">
            <a:extLst>
              <a:ext uri="{FF2B5EF4-FFF2-40B4-BE49-F238E27FC236}">
                <a16:creationId xmlns:a16="http://schemas.microsoft.com/office/drawing/2014/main" id="{F73F1384-54D8-4AAB-BA9B-7B639917766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55366907"/>
              </p:ext>
            </p:extLst>
          </p:nvPr>
        </p:nvGraphicFramePr>
        <p:xfrm>
          <a:off x="107504" y="1772816"/>
          <a:ext cx="8928992" cy="47091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032448">
                  <a:extLst>
                    <a:ext uri="{9D8B030D-6E8A-4147-A177-3AD203B41FA5}">
                      <a16:colId xmlns:a16="http://schemas.microsoft.com/office/drawing/2014/main" val="232685692"/>
                    </a:ext>
                  </a:extLst>
                </a:gridCol>
                <a:gridCol w="2520280">
                  <a:extLst>
                    <a:ext uri="{9D8B030D-6E8A-4147-A177-3AD203B41FA5}">
                      <a16:colId xmlns:a16="http://schemas.microsoft.com/office/drawing/2014/main" val="2141738740"/>
                    </a:ext>
                  </a:extLst>
                </a:gridCol>
                <a:gridCol w="2376264">
                  <a:extLst>
                    <a:ext uri="{9D8B030D-6E8A-4147-A177-3AD203B41FA5}">
                      <a16:colId xmlns:a16="http://schemas.microsoft.com/office/drawing/2014/main" val="7271579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Укомплектовано классов</a:t>
                      </a:r>
                    </a:p>
                  </a:txBody>
                  <a:tcPr>
                    <a:solidFill>
                      <a:srgbClr val="F68B3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120</a:t>
                      </a:r>
                    </a:p>
                  </a:txBody>
                  <a:tcPr>
                    <a:solidFill>
                      <a:srgbClr val="F68B3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5708230"/>
                  </a:ext>
                </a:extLst>
              </a:tr>
              <a:tr h="18542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dirty="0"/>
                        <a:t>В них обучающихся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/>
                        <a:t>Начало учебного года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/>
                        <a:t>Конец учебного года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391174"/>
                  </a:ext>
                </a:extLst>
              </a:tr>
              <a:tr h="1854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dirty="0"/>
                        <a:t>2970 человек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/>
                        <a:t>2981 человек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69163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dirty="0"/>
                        <a:t>Средняя наполняемость классов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b="0" dirty="0"/>
                        <a:t>25 человек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76428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/>
                        <a:t>Укомплектовано 1х классов</a:t>
                      </a:r>
                    </a:p>
                  </a:txBody>
                  <a:tcPr>
                    <a:solidFill>
                      <a:srgbClr val="F68B3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13</a:t>
                      </a:r>
                    </a:p>
                  </a:txBody>
                  <a:tcPr>
                    <a:solidFill>
                      <a:srgbClr val="F68B3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93635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dirty="0"/>
                        <a:t>В них обучающихся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b="0" dirty="0"/>
                        <a:t>297 человек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10302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dirty="0"/>
                        <a:t>Средняя наполняемость 1х классов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b="0" dirty="0"/>
                        <a:t>22 человека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33105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/>
                        <a:t>Укомплектовано 10х классов</a:t>
                      </a:r>
                    </a:p>
                  </a:txBody>
                  <a:tcPr>
                    <a:solidFill>
                      <a:srgbClr val="F68B3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7</a:t>
                      </a:r>
                    </a:p>
                  </a:txBody>
                  <a:tcPr>
                    <a:solidFill>
                      <a:srgbClr val="F68B3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08784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dirty="0"/>
                        <a:t>В них обучающихся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b="0" dirty="0"/>
                        <a:t>175 человек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71455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dirty="0"/>
                        <a:t>Средняя наполняемость 10х классов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b="0" dirty="0"/>
                        <a:t>25 человек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72228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/>
                        <a:t>Укомплектовано коррекционных классов (на базе МОАУ ЦО)</a:t>
                      </a:r>
                    </a:p>
                  </a:txBody>
                  <a:tcPr>
                    <a:solidFill>
                      <a:srgbClr val="F68B3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5</a:t>
                      </a:r>
                    </a:p>
                  </a:txBody>
                  <a:tcPr>
                    <a:solidFill>
                      <a:srgbClr val="F68B3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82516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dirty="0"/>
                        <a:t>Охват обучающихся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b="0" dirty="0"/>
                        <a:t>54 человека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4206434"/>
                  </a:ext>
                </a:extLst>
              </a:tr>
            </a:tbl>
          </a:graphicData>
        </a:graphic>
      </p:graphicFrame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67EFDA0-A50F-4DAF-AC21-B54A5AEAD387}"/>
              </a:ext>
            </a:extLst>
          </p:cNvPr>
          <p:cNvSpPr/>
          <p:nvPr/>
        </p:nvSpPr>
        <p:spPr>
          <a:xfrm>
            <a:off x="3851920" y="260648"/>
            <a:ext cx="482453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FF00"/>
                </a:solidFill>
              </a:rPr>
              <a:t>Итоги 2021/22 учебного года</a:t>
            </a:r>
          </a:p>
          <a:p>
            <a:pPr algn="ctr"/>
            <a:r>
              <a:rPr lang="ru-RU" sz="2800" dirty="0">
                <a:solidFill>
                  <a:schemeClr val="bg1">
                    <a:lumMod val="95000"/>
                  </a:schemeClr>
                </a:solidFill>
              </a:rPr>
              <a:t>Комплектование классов  / контингент обучающихся</a:t>
            </a:r>
          </a:p>
        </p:txBody>
      </p:sp>
    </p:spTree>
    <p:extLst>
      <p:ext uri="{BB962C8B-B14F-4D97-AF65-F5344CB8AC3E}">
        <p14:creationId xmlns:p14="http://schemas.microsoft.com/office/powerpoint/2010/main" val="40101422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22">
            <a:extLst>
              <a:ext uri="{FF2B5EF4-FFF2-40B4-BE49-F238E27FC236}">
                <a16:creationId xmlns:a16="http://schemas.microsoft.com/office/drawing/2014/main" id="{2F1795B4-94E7-496A-88BE-1FAC503E02C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9195384"/>
              </p:ext>
            </p:extLst>
          </p:nvPr>
        </p:nvGraphicFramePr>
        <p:xfrm>
          <a:off x="107504" y="1772816"/>
          <a:ext cx="8928992" cy="12801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664296">
                  <a:extLst>
                    <a:ext uri="{9D8B030D-6E8A-4147-A177-3AD203B41FA5}">
                      <a16:colId xmlns:a16="http://schemas.microsoft.com/office/drawing/2014/main" val="232685692"/>
                    </a:ext>
                  </a:extLst>
                </a:gridCol>
                <a:gridCol w="6264696">
                  <a:extLst>
                    <a:ext uri="{9D8B030D-6E8A-4147-A177-3AD203B41FA5}">
                      <a16:colId xmlns:a16="http://schemas.microsoft.com/office/drawing/2014/main" val="214173874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Уровень успеваемости </a:t>
                      </a:r>
                    </a:p>
                  </a:txBody>
                  <a:tcPr>
                    <a:solidFill>
                      <a:srgbClr val="F68B3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smtClean="0">
                          <a:solidFill>
                            <a:schemeClr val="tx1"/>
                          </a:solidFill>
                        </a:rPr>
                        <a:t>98,19 </a:t>
                      </a:r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% </a:t>
                      </a:r>
                    </a:p>
                    <a:p>
                      <a:pPr algn="ctr"/>
                      <a:r>
                        <a:rPr lang="ru-RU" b="0" dirty="0">
                          <a:solidFill>
                            <a:schemeClr val="tx1"/>
                          </a:solidFill>
                        </a:rPr>
                        <a:t>(снижение на </a:t>
                      </a:r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0,78 %</a:t>
                      </a:r>
                      <a:r>
                        <a:rPr lang="ru-RU" b="0" dirty="0">
                          <a:solidFill>
                            <a:schemeClr val="tx1"/>
                          </a:solidFill>
                        </a:rPr>
                        <a:t> в сравнении с 2020/21 учебным годом) 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57082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/>
                        <a:t>Качество знаний</a:t>
                      </a:r>
                    </a:p>
                  </a:txBody>
                  <a:tcPr>
                    <a:solidFill>
                      <a:srgbClr val="F68B3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43,6 </a:t>
                      </a:r>
                      <a:r>
                        <a:rPr lang="ru-RU" b="1" dirty="0"/>
                        <a:t>% </a:t>
                      </a:r>
                    </a:p>
                    <a:p>
                      <a:pPr algn="ctr"/>
                      <a:r>
                        <a:rPr lang="ru-RU" b="0" dirty="0"/>
                        <a:t>(снижение на </a:t>
                      </a:r>
                      <a:r>
                        <a:rPr lang="ru-RU" b="1" dirty="0"/>
                        <a:t>1,27 %</a:t>
                      </a:r>
                      <a:r>
                        <a:rPr lang="ru-RU" b="0" dirty="0"/>
                        <a:t> в сравнении с 2020/21 учебным годом)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9363599"/>
                  </a:ext>
                </a:extLst>
              </a:tr>
            </a:tbl>
          </a:graphicData>
        </a:graphic>
      </p:graphicFrame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D7E70AC-77AD-4F50-A01C-F483E7FDC21B}"/>
              </a:ext>
            </a:extLst>
          </p:cNvPr>
          <p:cNvSpPr/>
          <p:nvPr/>
        </p:nvSpPr>
        <p:spPr>
          <a:xfrm>
            <a:off x="3635896" y="260648"/>
            <a:ext cx="5400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solidFill>
                  <a:srgbClr val="FFFF00"/>
                </a:solidFill>
              </a:rPr>
              <a:t>Итоги 2021/22 учебного года</a:t>
            </a:r>
          </a:p>
          <a:p>
            <a:pPr lvl="0" algn="ctr"/>
            <a:r>
              <a:rPr lang="ru-RU" sz="2800" dirty="0">
                <a:solidFill>
                  <a:prstClr val="white">
                    <a:lumMod val="95000"/>
                  </a:prstClr>
                </a:solidFill>
              </a:rPr>
              <a:t>Уровень успеваемости / </a:t>
            </a:r>
          </a:p>
          <a:p>
            <a:pPr lvl="0" algn="ctr"/>
            <a:r>
              <a:rPr lang="ru-RU" sz="2800" dirty="0">
                <a:solidFill>
                  <a:prstClr val="white">
                    <a:lumMod val="95000"/>
                  </a:prstClr>
                </a:solidFill>
              </a:rPr>
              <a:t>качество знаний</a:t>
            </a:r>
          </a:p>
        </p:txBody>
      </p:sp>
      <p:graphicFrame>
        <p:nvGraphicFramePr>
          <p:cNvPr id="5" name="Объект 22">
            <a:extLst>
              <a:ext uri="{FF2B5EF4-FFF2-40B4-BE49-F238E27FC236}">
                <a16:creationId xmlns:a16="http://schemas.microsoft.com/office/drawing/2014/main" id="{1DCD9364-70A5-47E1-BE7A-9A66E42C5A4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78424654"/>
              </p:ext>
            </p:extLst>
          </p:nvPr>
        </p:nvGraphicFramePr>
        <p:xfrm>
          <a:off x="107504" y="3429000"/>
          <a:ext cx="8928992" cy="27432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410027">
                  <a:extLst>
                    <a:ext uri="{9D8B030D-6E8A-4147-A177-3AD203B41FA5}">
                      <a16:colId xmlns:a16="http://schemas.microsoft.com/office/drawing/2014/main" val="232685692"/>
                    </a:ext>
                  </a:extLst>
                </a:gridCol>
                <a:gridCol w="5518965">
                  <a:extLst>
                    <a:ext uri="{9D8B030D-6E8A-4147-A177-3AD203B41FA5}">
                      <a16:colId xmlns:a16="http://schemas.microsoft.com/office/drawing/2014/main" val="214173874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Стабильно низкие результаты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dirty="0">
                          <a:solidFill>
                            <a:schemeClr val="tx1"/>
                          </a:solidFill>
                        </a:rPr>
                        <a:t>(по результатам мониторинга Рособрнадзора)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МОАУ СОШ № 1</a:t>
                      </a:r>
                    </a:p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МОАУ ЦО</a:t>
                      </a:r>
                    </a:p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МОАУ СОШ № 5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08784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Участие в проекте «500+»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МОАУ СОШ № 1</a:t>
                      </a:r>
                    </a:p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МОАУ СОШ № 5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71455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Работа по ликвидации рисковых профилей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МОАУ ЦО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72228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04321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56F95B0-5CF5-4F78-A5C2-ED5EA37FD020}"/>
              </a:ext>
            </a:extLst>
          </p:cNvPr>
          <p:cNvSpPr/>
          <p:nvPr/>
        </p:nvSpPr>
        <p:spPr>
          <a:xfrm>
            <a:off x="309715" y="1124744"/>
            <a:ext cx="878497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chemeClr val="bg1"/>
                </a:solidFill>
              </a:rPr>
              <a:t>слабый контроль за посещаемостью;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chemeClr val="bg1"/>
                </a:solidFill>
              </a:rPr>
              <a:t>пропуски занятий;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chemeClr val="bg1"/>
                </a:solidFill>
              </a:rPr>
              <a:t>отсутствие единства требований к ответу обучающихся;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chemeClr val="bg1"/>
                </a:solidFill>
              </a:rPr>
              <a:t>слабое владение знаниями особенностей возрастной психологии ребёнка;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chemeClr val="bg1"/>
                </a:solidFill>
              </a:rPr>
              <a:t>отсутствие мотивации к учению у ребят;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 err="1">
                <a:solidFill>
                  <a:schemeClr val="bg1"/>
                </a:solidFill>
              </a:rPr>
              <a:t>невидение</a:t>
            </a:r>
            <a:r>
              <a:rPr lang="ru-RU" sz="2400" b="1" dirty="0">
                <a:solidFill>
                  <a:schemeClr val="bg1"/>
                </a:solidFill>
              </a:rPr>
              <a:t> учениками перспективы для приложения своих знаний;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chemeClr val="bg1"/>
                </a:solidFill>
              </a:rPr>
              <a:t>преобладание пассивных форм обучения над активными;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chemeClr val="bg1"/>
                </a:solidFill>
              </a:rPr>
              <a:t>потеря связи с родительской общественностью.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5E66A38-3EA3-4B0E-B83E-8C9D9B6DD561}"/>
              </a:ext>
            </a:extLst>
          </p:cNvPr>
          <p:cNvSpPr/>
          <p:nvPr/>
        </p:nvSpPr>
        <p:spPr>
          <a:xfrm>
            <a:off x="323528" y="404664"/>
            <a:ext cx="83529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FF00"/>
                </a:solidFill>
              </a:rPr>
              <a:t>Причины снижения качества знаний</a:t>
            </a:r>
          </a:p>
        </p:txBody>
      </p:sp>
    </p:spTree>
    <p:extLst>
      <p:ext uri="{BB962C8B-B14F-4D97-AF65-F5344CB8AC3E}">
        <p14:creationId xmlns:p14="http://schemas.microsoft.com/office/powerpoint/2010/main" val="39508008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052C4337-512F-40C2-9B92-7E9C4AC9458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45436573"/>
              </p:ext>
            </p:extLst>
          </p:nvPr>
        </p:nvGraphicFramePr>
        <p:xfrm>
          <a:off x="605936" y="224994"/>
          <a:ext cx="8424936" cy="28711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B291259-68C6-4D5A-8C2C-7F6BACC20339}"/>
              </a:ext>
            </a:extLst>
          </p:cNvPr>
          <p:cNvSpPr/>
          <p:nvPr/>
        </p:nvSpPr>
        <p:spPr>
          <a:xfrm>
            <a:off x="1547664" y="1604044"/>
            <a:ext cx="52257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/>
              <a:t>Оценочные процедуры </a:t>
            </a:r>
          </a:p>
          <a:p>
            <a:pPr algn="ctr"/>
            <a:r>
              <a:rPr lang="ru-RU" sz="2400" b="1" u="sng" dirty="0"/>
              <a:t>всероссийской системы </a:t>
            </a:r>
          </a:p>
          <a:p>
            <a:pPr algn="ctr"/>
            <a:r>
              <a:rPr lang="ru-RU" sz="2400" b="1" u="sng" dirty="0"/>
              <a:t>оценки качества образования: </a:t>
            </a: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42948A15-B9F9-4C27-A3D8-12598C3579A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65712078"/>
              </p:ext>
            </p:extLst>
          </p:nvPr>
        </p:nvGraphicFramePr>
        <p:xfrm>
          <a:off x="323528" y="3171457"/>
          <a:ext cx="8635336" cy="31378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E225575E-77BC-47FF-BC54-7E356BF7E238}"/>
              </a:ext>
            </a:extLst>
          </p:cNvPr>
          <p:cNvGrpSpPr/>
          <p:nvPr/>
        </p:nvGrpSpPr>
        <p:grpSpPr>
          <a:xfrm>
            <a:off x="2330761" y="4471259"/>
            <a:ext cx="6628103" cy="2183685"/>
            <a:chOff x="1944228" y="1532"/>
            <a:chExt cx="6628103" cy="3134798"/>
          </a:xfrm>
          <a:scene3d>
            <a:camera prst="orthographicFront"/>
            <a:lightRig rig="chilly" dir="t"/>
          </a:scene3d>
        </p:grpSpPr>
        <p:sp>
          <p:nvSpPr>
            <p:cNvPr id="6" name="Стрелка: вправо 5">
              <a:extLst>
                <a:ext uri="{FF2B5EF4-FFF2-40B4-BE49-F238E27FC236}">
                  <a16:creationId xmlns:a16="http://schemas.microsoft.com/office/drawing/2014/main" id="{92F837D9-D024-4856-A8A4-BC2002974B93}"/>
                </a:ext>
              </a:extLst>
            </p:cNvPr>
            <p:cNvSpPr/>
            <p:nvPr/>
          </p:nvSpPr>
          <p:spPr>
            <a:xfrm>
              <a:off x="1944228" y="1532"/>
              <a:ext cx="6628103" cy="3134798"/>
            </a:xfrm>
            <a:prstGeom prst="rightArrow">
              <a:avLst>
                <a:gd name="adj1" fmla="val 75000"/>
                <a:gd name="adj2" fmla="val 50000"/>
              </a:avLst>
            </a:prstGeom>
            <a:sp3d z="-12700" extrusionH="1700" prstMaterial="dkEdge">
              <a:bevelT w="25400" h="6350" prst="softRound"/>
              <a:bevelB w="0" h="0" prst="convex"/>
            </a:sp3d>
          </p:spPr>
          <p:style>
            <a:lnRef idx="1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Стрелка: вправо 4">
              <a:extLst>
                <a:ext uri="{FF2B5EF4-FFF2-40B4-BE49-F238E27FC236}">
                  <a16:creationId xmlns:a16="http://schemas.microsoft.com/office/drawing/2014/main" id="{006C6A3E-364D-4E5A-ACE1-31EB145355EC}"/>
                </a:ext>
              </a:extLst>
            </p:cNvPr>
            <p:cNvSpPr txBox="1"/>
            <p:nvPr/>
          </p:nvSpPr>
          <p:spPr>
            <a:xfrm>
              <a:off x="1944228" y="393382"/>
              <a:ext cx="5452554" cy="1647819"/>
            </a:xfrm>
            <a:prstGeom prst="rect">
              <a:avLst/>
            </a:prstGeom>
            <a:sp3d z="-127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240" tIns="15240" rIns="15240" bIns="15240" numCol="1" spcCol="1270" anchor="t" anchorCtr="0">
              <a:noAutofit/>
            </a:bodyPr>
            <a:lstStyle/>
            <a:p>
              <a:pPr marL="228600" lvl="1" indent="-22860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ru-RU" sz="2400" kern="1200" dirty="0"/>
                <a:t>Оставлены на пересдачу в осенний период:</a:t>
              </a:r>
            </a:p>
            <a:p>
              <a:pPr marL="228600" lvl="1" indent="-22860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ru-RU" sz="2400" kern="1200" dirty="0"/>
                <a:t>11е классы – 1 человек</a:t>
              </a:r>
            </a:p>
            <a:p>
              <a:pPr marL="228600" lvl="1" indent="-22860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ru-RU" sz="2400" kern="1200" dirty="0"/>
                <a:t>9е классы – 23 человека.</a:t>
              </a:r>
              <a:endParaRPr lang="ru-RU" sz="36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7493603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EFBC92F5-F036-483F-B907-70A20F682291}"/>
              </a:ext>
            </a:extLst>
          </p:cNvPr>
          <p:cNvSpPr/>
          <p:nvPr/>
        </p:nvSpPr>
        <p:spPr>
          <a:xfrm>
            <a:off x="3347864" y="9614"/>
            <a:ext cx="55081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>
                <a:solidFill>
                  <a:srgbClr val="FFC000"/>
                </a:solidFill>
              </a:rPr>
              <a:t>Дополнительное образование воспитательная работа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305A5426-89EC-4D36-A568-70D137CDFB0A}"/>
              </a:ext>
            </a:extLst>
          </p:cNvPr>
          <p:cNvSpPr/>
          <p:nvPr/>
        </p:nvSpPr>
        <p:spPr>
          <a:xfrm>
            <a:off x="6101916" y="4077072"/>
            <a:ext cx="39464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chemeClr val="bg1"/>
                </a:solidFill>
              </a:rPr>
              <a:t>Исполнение гимна.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0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prstClr val="white"/>
                </a:solidFill>
              </a:rPr>
              <a:t>«Разговоры о важном».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CB4EAFA3-16E9-4504-987E-F2B0493EC946}"/>
              </a:ext>
            </a:extLst>
          </p:cNvPr>
          <p:cNvSpPr/>
          <p:nvPr/>
        </p:nvSpPr>
        <p:spPr>
          <a:xfrm>
            <a:off x="3765900" y="972797"/>
            <a:ext cx="509006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dirty="0">
                <a:solidFill>
                  <a:schemeClr val="bg1"/>
                </a:solidFill>
              </a:rPr>
              <a:t>Новшества в воспитательной работе с 1 сентября 2022 года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FD2C044-6E1E-4C77-A7CA-A8D99C7282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439" t="6602" r="6688" b="13600"/>
          <a:stretch/>
        </p:blipFill>
        <p:spPr>
          <a:xfrm>
            <a:off x="0" y="3001068"/>
            <a:ext cx="6074711" cy="384731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26" name="Picture 2" descr="Разговоры о важном. Сервис для классных руководителей">
            <a:extLst>
              <a:ext uri="{FF2B5EF4-FFF2-40B4-BE49-F238E27FC236}">
                <a16:creationId xmlns:a16="http://schemas.microsoft.com/office/drawing/2014/main" id="{A824C36B-19FD-4766-8B70-88003CEAD1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8" r="3925" b="29840"/>
          <a:stretch/>
        </p:blipFill>
        <p:spPr bwMode="auto">
          <a:xfrm>
            <a:off x="554822" y="1776933"/>
            <a:ext cx="5090068" cy="122413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42D131B-020D-425D-AA88-1B4DD159BDBC}"/>
              </a:ext>
            </a:extLst>
          </p:cNvPr>
          <p:cNvSpPr/>
          <p:nvPr/>
        </p:nvSpPr>
        <p:spPr>
          <a:xfrm>
            <a:off x="6136599" y="5238872"/>
            <a:ext cx="296307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b="1" dirty="0" err="1">
                <a:solidFill>
                  <a:prstClr val="white"/>
                </a:solidFill>
              </a:rPr>
              <a:t>Киноуроки</a:t>
            </a:r>
            <a:r>
              <a:rPr lang="ru-RU" sz="2000" b="1" dirty="0">
                <a:solidFill>
                  <a:prstClr val="white"/>
                </a:solidFill>
              </a:rPr>
              <a:t>.</a:t>
            </a:r>
          </a:p>
          <a:p>
            <a:pPr lvl="0"/>
            <a:endParaRPr lang="ru-RU" sz="2000" b="1" dirty="0">
              <a:solidFill>
                <a:prstClr val="white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prstClr val="white"/>
                </a:solidFill>
              </a:rPr>
              <a:t>История с 1 класса.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pic>
        <p:nvPicPr>
          <p:cNvPr id="3" name="Picture 2" descr="Управление культуры и туризма г.о. Мытищи - Всероссийский народный проект « Киноуроки в школах России»">
            <a:extLst>
              <a:ext uri="{FF2B5EF4-FFF2-40B4-BE49-F238E27FC236}">
                <a16:creationId xmlns:a16="http://schemas.microsoft.com/office/drawing/2014/main" id="{E5A3B260-D4B7-4E61-8B35-6D59C20C0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712" y="1988460"/>
            <a:ext cx="2731963" cy="181751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17668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ВСероссийские конкурсы участников Всероссийского детско-юношеского  военно-патриотического общественного движения &quot;ЮНАРМИЯ&quot; | Областная целевая  программа «Одаренные дети» | Томская область">
            <a:extLst>
              <a:ext uri="{FF2B5EF4-FFF2-40B4-BE49-F238E27FC236}">
                <a16:creationId xmlns:a16="http://schemas.microsoft.com/office/drawing/2014/main" id="{CD7D5D4E-87B3-44EF-BD4C-C53798F90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840" y="42553"/>
            <a:ext cx="3400486" cy="190427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B2B5EA-253D-46DC-9E6D-D321DECE89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163" t="30742" r="24013" b="12201"/>
          <a:stretch/>
        </p:blipFill>
        <p:spPr>
          <a:xfrm>
            <a:off x="56452" y="3546618"/>
            <a:ext cx="4910529" cy="3227953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124470D-41C7-4EE0-A466-845D3FADB498}"/>
              </a:ext>
            </a:extLst>
          </p:cNvPr>
          <p:cNvSpPr/>
          <p:nvPr/>
        </p:nvSpPr>
        <p:spPr>
          <a:xfrm>
            <a:off x="56452" y="33670"/>
            <a:ext cx="691012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prstClr val="white"/>
                </a:solidFill>
              </a:rPr>
              <a:t>Курс «Россия – моя история».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prstClr val="white"/>
                </a:solidFill>
              </a:rPr>
              <a:t>Всероссийское общественно-государственное  движение детей и молодежи.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prstClr val="white"/>
                </a:solidFill>
              </a:rPr>
              <a:t>Создание центров детских инициатив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071320A-C562-48A5-A404-E8D8C1B5E9F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85" t="8000" r="56300" b="71000"/>
          <a:stretch/>
        </p:blipFill>
        <p:spPr>
          <a:xfrm>
            <a:off x="4992635" y="5580170"/>
            <a:ext cx="4023309" cy="118470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C5AF5E2-C3EA-401C-9AFD-BA086074764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8975" t="31879" r="38975" b="50000"/>
          <a:stretch/>
        </p:blipFill>
        <p:spPr>
          <a:xfrm>
            <a:off x="467544" y="1568480"/>
            <a:ext cx="3816424" cy="144867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8950517-7BB5-412B-9B0A-B47F75E9E5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60840" y="3514674"/>
            <a:ext cx="3030289" cy="197421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28" name="Picture 4" descr="http://sc12achinsk.ru/wp-content/uploads/2021/01/%D0%A8%D0%A1%D0%9A.png">
            <a:extLst>
              <a:ext uri="{FF2B5EF4-FFF2-40B4-BE49-F238E27FC236}">
                <a16:creationId xmlns:a16="http://schemas.microsoft.com/office/drawing/2014/main" id="{8D30A03A-2880-4A5F-9E7C-0600A930E6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60"/>
          <a:stretch/>
        </p:blipFill>
        <p:spPr bwMode="auto">
          <a:xfrm>
            <a:off x="5027940" y="2002342"/>
            <a:ext cx="1952679" cy="1448674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DF1288-2D38-4EA1-A181-545B563B8F62}"/>
              </a:ext>
            </a:extLst>
          </p:cNvPr>
          <p:cNvSpPr txBox="1"/>
          <p:nvPr/>
        </p:nvSpPr>
        <p:spPr>
          <a:xfrm>
            <a:off x="186632" y="2930487"/>
            <a:ext cx="43853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Дизайнерские решения 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</a:rPr>
              <a:t>создания центров детских инициатив</a:t>
            </a:r>
          </a:p>
        </p:txBody>
      </p:sp>
    </p:spTree>
    <p:extLst>
      <p:ext uri="{BB962C8B-B14F-4D97-AF65-F5344CB8AC3E}">
        <p14:creationId xmlns:p14="http://schemas.microsoft.com/office/powerpoint/2010/main" val="6801466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68B6364-280A-4D29-AA4E-FD90F30BFFB0}"/>
              </a:ext>
            </a:extLst>
          </p:cNvPr>
          <p:cNvSpPr/>
          <p:nvPr/>
        </p:nvSpPr>
        <p:spPr>
          <a:xfrm>
            <a:off x="143508" y="116632"/>
            <a:ext cx="885698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>
                <a:solidFill>
                  <a:srgbClr val="FFFF00"/>
                </a:solidFill>
              </a:rPr>
              <a:t>Участие в региональном проекте «Успех каждого ребенка» национального проекта «Образование».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2A9DF0-3600-4E8B-AB51-A2768A666F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651" t="12200" r="23225" b="22001"/>
          <a:stretch/>
        </p:blipFill>
        <p:spPr>
          <a:xfrm>
            <a:off x="683568" y="1542523"/>
            <a:ext cx="7883236" cy="5293030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2303EAA-A465-4CB7-B775-68D99A7A3E20}"/>
              </a:ext>
            </a:extLst>
          </p:cNvPr>
          <p:cNvSpPr/>
          <p:nvPr/>
        </p:nvSpPr>
        <p:spPr>
          <a:xfrm>
            <a:off x="152886" y="1009184"/>
            <a:ext cx="86049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АИС «Навигатор дополнительного образования детей Амурской области» </a:t>
            </a:r>
          </a:p>
        </p:txBody>
      </p:sp>
    </p:spTree>
    <p:extLst>
      <p:ext uri="{BB962C8B-B14F-4D97-AF65-F5344CB8AC3E}">
        <p14:creationId xmlns:p14="http://schemas.microsoft.com/office/powerpoint/2010/main" val="37279433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22">
            <a:extLst>
              <a:ext uri="{FF2B5EF4-FFF2-40B4-BE49-F238E27FC236}">
                <a16:creationId xmlns:a16="http://schemas.microsoft.com/office/drawing/2014/main" id="{D13A53C8-99D4-49B2-9920-6E4B550AA91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01629097"/>
              </p:ext>
            </p:extLst>
          </p:nvPr>
        </p:nvGraphicFramePr>
        <p:xfrm>
          <a:off x="107504" y="126149"/>
          <a:ext cx="8928992" cy="19202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527652">
                  <a:extLst>
                    <a:ext uri="{9D8B030D-6E8A-4147-A177-3AD203B41FA5}">
                      <a16:colId xmlns:a16="http://schemas.microsoft.com/office/drawing/2014/main" val="232685692"/>
                    </a:ext>
                  </a:extLst>
                </a:gridCol>
                <a:gridCol w="4401340">
                  <a:extLst>
                    <a:ext uri="{9D8B030D-6E8A-4147-A177-3AD203B41FA5}">
                      <a16:colId xmlns:a16="http://schemas.microsoft.com/office/drawing/2014/main" val="214173874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Заведено и подтверждено в системе </a:t>
                      </a:r>
                    </a:p>
                    <a:p>
                      <a:pPr algn="ctr"/>
                      <a:r>
                        <a:rPr lang="ru-RU" b="0" dirty="0">
                          <a:solidFill>
                            <a:schemeClr val="tx1"/>
                          </a:solidFill>
                        </a:rPr>
                        <a:t>(по состоянию на 01.07.2022 )</a:t>
                      </a:r>
                    </a:p>
                  </a:txBody>
                  <a:tcPr>
                    <a:solidFill>
                      <a:srgbClr val="F68B3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solidFill>
                            <a:schemeClr val="tx1"/>
                          </a:solidFill>
                        </a:rPr>
                        <a:t>3394 ребёнка (89 %)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57082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/>
                        <a:t>Охват обучающихся дополнительным образованием </a:t>
                      </a:r>
                      <a:r>
                        <a:rPr lang="ru-RU" b="0" dirty="0"/>
                        <a:t>(на конец 2021/22 </a:t>
                      </a:r>
                      <a:r>
                        <a:rPr lang="ru-RU" b="0" dirty="0" err="1"/>
                        <a:t>уч.года</a:t>
                      </a:r>
                      <a:r>
                        <a:rPr lang="ru-RU" b="0" dirty="0"/>
                        <a:t>)</a:t>
                      </a:r>
                    </a:p>
                  </a:txBody>
                  <a:tcPr>
                    <a:solidFill>
                      <a:srgbClr val="F68B3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/>
                        <a:t>2531 ребёнок (66 %)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93635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/>
                        <a:t>Установленный показатель по муниципалитету</a:t>
                      </a:r>
                    </a:p>
                  </a:txBody>
                  <a:tcPr>
                    <a:solidFill>
                      <a:srgbClr val="F68B3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/>
                        <a:t>78 %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7233951"/>
                  </a:ext>
                </a:extLst>
              </a:tr>
            </a:tbl>
          </a:graphicData>
        </a:graphic>
      </p:graphicFrame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CD5EC89-837B-49DC-B1E6-8CF1EF3301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338" t="38800" r="41337" b="44400"/>
          <a:stretch/>
        </p:blipFill>
        <p:spPr>
          <a:xfrm>
            <a:off x="107504" y="4908069"/>
            <a:ext cx="3168352" cy="1728192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73218A2-3C57-4540-9746-A6CAA7113636}"/>
              </a:ext>
            </a:extLst>
          </p:cNvPr>
          <p:cNvSpPr/>
          <p:nvPr/>
        </p:nvSpPr>
        <p:spPr>
          <a:xfrm>
            <a:off x="3131840" y="5356666"/>
            <a:ext cx="5616624" cy="830997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chemeClr val="bg1"/>
                </a:solidFill>
              </a:rPr>
              <a:t>Номинал сертификата в городе Зея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</a:rPr>
              <a:t>на 2022 год – </a:t>
            </a:r>
            <a:r>
              <a:rPr lang="ru-RU" sz="2400" b="1" u="sng" dirty="0">
                <a:solidFill>
                  <a:schemeClr val="bg1"/>
                </a:solidFill>
              </a:rPr>
              <a:t>11860 рублей</a:t>
            </a:r>
            <a:r>
              <a:rPr lang="ru-RU" sz="2400" b="1" dirty="0">
                <a:solidFill>
                  <a:schemeClr val="bg1"/>
                </a:solidFill>
              </a:rPr>
              <a:t>.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A82AA20-AE3A-49D2-9AAD-9DBBD66E2D39}"/>
              </a:ext>
            </a:extLst>
          </p:cNvPr>
          <p:cNvSpPr/>
          <p:nvPr/>
        </p:nvSpPr>
        <p:spPr>
          <a:xfrm>
            <a:off x="73484" y="3495304"/>
            <a:ext cx="8910729" cy="1200329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chemeClr val="bg1"/>
                </a:solidFill>
              </a:rPr>
              <a:t>с января 2022 года по май 2022 года был заключен и исполнен </a:t>
            </a:r>
            <a:r>
              <a:rPr lang="ru-RU" sz="2400" b="1" u="sng" dirty="0">
                <a:solidFill>
                  <a:schemeClr val="bg1"/>
                </a:solidFill>
              </a:rPr>
              <a:t>831</a:t>
            </a:r>
            <a:r>
              <a:rPr lang="ru-RU" sz="2400" b="1" dirty="0">
                <a:solidFill>
                  <a:schemeClr val="bg1"/>
                </a:solidFill>
              </a:rPr>
              <a:t> договор на обучение по дополнительным программам с использованием сертификата дополнительного образования.</a:t>
            </a:r>
            <a:endParaRPr lang="ru-RU" b="1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9EF724F-D33E-4428-BA31-A03043BE4935}"/>
              </a:ext>
            </a:extLst>
          </p:cNvPr>
          <p:cNvSpPr/>
          <p:nvPr/>
        </p:nvSpPr>
        <p:spPr>
          <a:xfrm>
            <a:off x="899592" y="2336483"/>
            <a:ext cx="75065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ctr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prstClr val="white"/>
                </a:solidFill>
              </a:rPr>
              <a:t>на 1 июля 2022 года опубликовано </a:t>
            </a:r>
            <a:r>
              <a:rPr lang="ru-RU" sz="2400" b="1" u="sng" dirty="0">
                <a:solidFill>
                  <a:prstClr val="white"/>
                </a:solidFill>
              </a:rPr>
              <a:t>234</a:t>
            </a:r>
            <a:r>
              <a:rPr lang="ru-RU" sz="2400" b="1" dirty="0">
                <a:solidFill>
                  <a:prstClr val="white"/>
                </a:solidFill>
              </a:rPr>
              <a:t> программы, включая летнюю занятость. </a:t>
            </a:r>
          </a:p>
        </p:txBody>
      </p:sp>
    </p:spTree>
    <p:extLst>
      <p:ext uri="{BB962C8B-B14F-4D97-AF65-F5344CB8AC3E}">
        <p14:creationId xmlns:p14="http://schemas.microsoft.com/office/powerpoint/2010/main" val="9920556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B07D53D-4B6C-4176-BD5D-D733B52FEAB8}"/>
              </a:ext>
            </a:extLst>
          </p:cNvPr>
          <p:cNvSpPr/>
          <p:nvPr/>
        </p:nvSpPr>
        <p:spPr>
          <a:xfrm>
            <a:off x="107504" y="1165424"/>
            <a:ext cx="806489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chemeClr val="bg1"/>
                </a:solidFill>
              </a:rPr>
              <a:t>все дети, от 5 до 17 лет включительно, должны быть заведены и подтверждены в системе;</a:t>
            </a:r>
          </a:p>
          <a:p>
            <a:endParaRPr lang="ru-RU" sz="20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chemeClr val="bg1"/>
                </a:solidFill>
              </a:rPr>
              <a:t>все программы дополнительного образования, реализуемые в образовательных организациях, должны быть размещены в АИС «Навигатор»;</a:t>
            </a:r>
          </a:p>
          <a:p>
            <a:endParaRPr lang="ru-RU" sz="20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chemeClr val="bg1"/>
                </a:solidFill>
              </a:rPr>
              <a:t>всем руководителям образовательных организаций необходимо отработать подачу заявок в системе (количество фактически посещающих должно быть равно количеству зачисленных в системе);</a:t>
            </a:r>
          </a:p>
          <a:p>
            <a:endParaRPr lang="ru-RU" sz="20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chemeClr val="bg1"/>
                </a:solidFill>
              </a:rPr>
              <a:t>показатель охвата дополнительным образованием в образовательных организациях к середине октября </a:t>
            </a:r>
          </a:p>
          <a:p>
            <a:r>
              <a:rPr lang="ru-RU" sz="2000" b="1" dirty="0">
                <a:solidFill>
                  <a:schemeClr val="bg1"/>
                </a:solidFill>
              </a:rPr>
              <a:t>    должен составлять 78%.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4CCE337-31F8-45EB-8BA6-B45B79967A0B}"/>
              </a:ext>
            </a:extLst>
          </p:cNvPr>
          <p:cNvSpPr/>
          <p:nvPr/>
        </p:nvSpPr>
        <p:spPr>
          <a:xfrm>
            <a:off x="503548" y="211317"/>
            <a:ext cx="81369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C000"/>
                </a:solidFill>
              </a:rPr>
              <a:t>Задачи на 2022/23 учебный год </a:t>
            </a:r>
          </a:p>
          <a:p>
            <a:pPr algn="ctr"/>
            <a:r>
              <a:rPr lang="ru-RU" sz="2800" b="1" dirty="0">
                <a:solidFill>
                  <a:srgbClr val="FFC000"/>
                </a:solidFill>
              </a:rPr>
              <a:t>АИС «Навигатор» </a:t>
            </a:r>
            <a:r>
              <a:rPr lang="ru-RU" dirty="0">
                <a:solidFill>
                  <a:srgbClr val="FFC000"/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7700894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91B1918-4411-408D-A90B-FB15CA5CA826}"/>
              </a:ext>
            </a:extLst>
          </p:cNvPr>
          <p:cNvSpPr/>
          <p:nvPr/>
        </p:nvSpPr>
        <p:spPr>
          <a:xfrm>
            <a:off x="4067944" y="332656"/>
            <a:ext cx="4254306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solidFill>
                  <a:srgbClr val="FFFF00"/>
                </a:solidFill>
              </a:rPr>
              <a:t>Развитие </a:t>
            </a:r>
          </a:p>
          <a:p>
            <a:pPr algn="ctr"/>
            <a:r>
              <a:rPr lang="ru-RU" sz="3200" b="1" dirty="0">
                <a:solidFill>
                  <a:srgbClr val="FFFF00"/>
                </a:solidFill>
              </a:rPr>
              <a:t>кадрового потенциала</a:t>
            </a:r>
          </a:p>
        </p:txBody>
      </p:sp>
      <p:graphicFrame>
        <p:nvGraphicFramePr>
          <p:cNvPr id="3" name="Объект 22">
            <a:extLst>
              <a:ext uri="{FF2B5EF4-FFF2-40B4-BE49-F238E27FC236}">
                <a16:creationId xmlns:a16="http://schemas.microsoft.com/office/drawing/2014/main" id="{0349330F-2604-4963-BA5B-BFA1C464695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00169000"/>
              </p:ext>
            </p:extLst>
          </p:nvPr>
        </p:nvGraphicFramePr>
        <p:xfrm>
          <a:off x="39407" y="1916832"/>
          <a:ext cx="9065186" cy="37490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908021">
                  <a:extLst>
                    <a:ext uri="{9D8B030D-6E8A-4147-A177-3AD203B41FA5}">
                      <a16:colId xmlns:a16="http://schemas.microsoft.com/office/drawing/2014/main" val="232685692"/>
                    </a:ext>
                  </a:extLst>
                </a:gridCol>
                <a:gridCol w="1206941">
                  <a:extLst>
                    <a:ext uri="{9D8B030D-6E8A-4147-A177-3AD203B41FA5}">
                      <a16:colId xmlns:a16="http://schemas.microsoft.com/office/drawing/2014/main" val="2141738740"/>
                    </a:ext>
                  </a:extLst>
                </a:gridCol>
                <a:gridCol w="993951">
                  <a:extLst>
                    <a:ext uri="{9D8B030D-6E8A-4147-A177-3AD203B41FA5}">
                      <a16:colId xmlns:a16="http://schemas.microsoft.com/office/drawing/2014/main" val="2304350112"/>
                    </a:ext>
                  </a:extLst>
                </a:gridCol>
                <a:gridCol w="1206942">
                  <a:extLst>
                    <a:ext uri="{9D8B030D-6E8A-4147-A177-3AD203B41FA5}">
                      <a16:colId xmlns:a16="http://schemas.microsoft.com/office/drawing/2014/main" val="3729896929"/>
                    </a:ext>
                  </a:extLst>
                </a:gridCol>
                <a:gridCol w="1277939">
                  <a:extLst>
                    <a:ext uri="{9D8B030D-6E8A-4147-A177-3AD203B41FA5}">
                      <a16:colId xmlns:a16="http://schemas.microsoft.com/office/drawing/2014/main" val="979265663"/>
                    </a:ext>
                  </a:extLst>
                </a:gridCol>
                <a:gridCol w="1229454">
                  <a:extLst>
                    <a:ext uri="{9D8B030D-6E8A-4147-A177-3AD203B41FA5}">
                      <a16:colId xmlns:a16="http://schemas.microsoft.com/office/drawing/2014/main" val="655453061"/>
                    </a:ext>
                  </a:extLst>
                </a:gridCol>
                <a:gridCol w="1241938">
                  <a:extLst>
                    <a:ext uri="{9D8B030D-6E8A-4147-A177-3AD203B41FA5}">
                      <a16:colId xmlns:a16="http://schemas.microsoft.com/office/drawing/2014/main" val="20979423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Обеспеченность педагогическими кадрами</a:t>
                      </a:r>
                    </a:p>
                  </a:txBody>
                  <a:tcPr>
                    <a:solidFill>
                      <a:srgbClr val="F68B32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99 %</a:t>
                      </a:r>
                    </a:p>
                  </a:txBody>
                  <a:tcPr>
                    <a:solidFill>
                      <a:srgbClr val="F68B3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5708230"/>
                  </a:ext>
                </a:extLst>
              </a:tr>
              <a:tr h="185420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/>
                        <a:t>Средний возраст педагогов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/>
                        <a:t>Дошкольные образовательные организации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/>
                        <a:t>Общеобразовательные организации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/>
                        <a:t>Организации дополнительного образования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391174"/>
                  </a:ext>
                </a:extLst>
              </a:tr>
              <a:tr h="1854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dirty="0"/>
                        <a:t>2020/21 </a:t>
                      </a:r>
                      <a:r>
                        <a:rPr lang="ru-RU" b="0" dirty="0" err="1"/>
                        <a:t>уч.год</a:t>
                      </a:r>
                      <a:endParaRPr lang="ru-RU" b="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dirty="0"/>
                        <a:t>2021/22 </a:t>
                      </a:r>
                      <a:r>
                        <a:rPr lang="ru-RU" b="0" dirty="0" err="1"/>
                        <a:t>уч.год</a:t>
                      </a:r>
                      <a:endParaRPr lang="ru-RU" b="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dirty="0"/>
                        <a:t>2020/21 </a:t>
                      </a:r>
                      <a:r>
                        <a:rPr lang="ru-RU" b="0" dirty="0" err="1"/>
                        <a:t>уч.год</a:t>
                      </a:r>
                      <a:endParaRPr lang="ru-RU" b="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dirty="0"/>
                        <a:t>2021/22 </a:t>
                      </a:r>
                      <a:r>
                        <a:rPr lang="ru-RU" b="0" dirty="0" err="1"/>
                        <a:t>уч.год</a:t>
                      </a:r>
                      <a:endParaRPr lang="ru-RU" b="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dirty="0"/>
                        <a:t>2020/21 </a:t>
                      </a:r>
                      <a:r>
                        <a:rPr lang="ru-RU" b="0" dirty="0" err="1"/>
                        <a:t>уч.год</a:t>
                      </a:r>
                      <a:endParaRPr lang="ru-RU" b="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dirty="0"/>
                        <a:t>2021/22 </a:t>
                      </a:r>
                      <a:r>
                        <a:rPr lang="ru-RU" b="0" dirty="0" err="1"/>
                        <a:t>уч.год</a:t>
                      </a:r>
                      <a:endParaRPr lang="ru-RU" b="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6916313"/>
                  </a:ext>
                </a:extLst>
              </a:tr>
              <a:tr h="18542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b="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/>
                        <a:t>46 лет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/>
                        <a:t>46 лет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/>
                        <a:t>44 года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/>
                        <a:t>42 года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/>
                        <a:t>41 год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/>
                        <a:t>47 лет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9873060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/>
                        <a:t>Педагоги выпускники школ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b="1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/>
                        <a:t>45 человек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b="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b="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b="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b="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b="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7540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88277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7A843E06-3C8A-41A4-AA2D-A26BBCC9F8BC}"/>
              </a:ext>
            </a:extLst>
          </p:cNvPr>
          <p:cNvSpPr txBox="1">
            <a:spLocks/>
          </p:cNvSpPr>
          <p:nvPr/>
        </p:nvSpPr>
        <p:spPr>
          <a:xfrm>
            <a:off x="2099069" y="2662259"/>
            <a:ext cx="4967572" cy="90928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rgbClr val="FFFF00"/>
                </a:solidFill>
              </a:rPr>
              <a:t>Национальные цели до 2030 года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8B5194E1-56FF-4865-BDBE-F5148FF2CA26}"/>
              </a:ext>
            </a:extLst>
          </p:cNvPr>
          <p:cNvSpPr txBox="1">
            <a:spLocks/>
          </p:cNvSpPr>
          <p:nvPr/>
        </p:nvSpPr>
        <p:spPr>
          <a:xfrm>
            <a:off x="289983" y="3055549"/>
            <a:ext cx="8784976" cy="55684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2200" b="1" dirty="0">
                <a:solidFill>
                  <a:srgbClr val="FFFF99"/>
                </a:solidFill>
                <a:latin typeface="TT Norms Regular"/>
              </a:rPr>
              <a:t>Возможности для самореализации и развития талантов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24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89A3D59-5CA3-4352-A6FE-9ED4E634C0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792" y="58861"/>
            <a:ext cx="4148183" cy="1355692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9F92796-9937-4182-851E-46C7DEA50F11}"/>
              </a:ext>
            </a:extLst>
          </p:cNvPr>
          <p:cNvSpPr/>
          <p:nvPr/>
        </p:nvSpPr>
        <p:spPr>
          <a:xfrm>
            <a:off x="107504" y="1424573"/>
            <a:ext cx="4370789" cy="123830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/>
            <a:r>
              <a:rPr lang="ru-RU" dirty="0"/>
              <a:t>№ 204 от 07.05.2018  </a:t>
            </a:r>
          </a:p>
          <a:p>
            <a:pPr algn="ctr"/>
            <a:r>
              <a:rPr lang="ru-RU" dirty="0"/>
              <a:t>«О национальных целях и стратегических задачах развития Российской Федерации на период до 2024 года». 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CACA940-916A-45EC-A13A-5EDFB96A212A}"/>
              </a:ext>
            </a:extLst>
          </p:cNvPr>
          <p:cNvSpPr/>
          <p:nvPr/>
        </p:nvSpPr>
        <p:spPr>
          <a:xfrm>
            <a:off x="4582855" y="1462552"/>
            <a:ext cx="4486195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/>
            <a:r>
              <a:rPr lang="ru-RU" dirty="0"/>
              <a:t>№ 474 от 21.07.2021  </a:t>
            </a:r>
          </a:p>
          <a:p>
            <a:pPr algn="ctr"/>
            <a:r>
              <a:rPr lang="ru-RU" dirty="0"/>
              <a:t>«О национальных целях развития Российской Федерации </a:t>
            </a:r>
          </a:p>
          <a:p>
            <a:pPr algn="ctr"/>
            <a:r>
              <a:rPr lang="ru-RU" dirty="0"/>
              <a:t>на период до 2030 года». </a:t>
            </a:r>
          </a:p>
        </p:txBody>
      </p:sp>
      <p:graphicFrame>
        <p:nvGraphicFramePr>
          <p:cNvPr id="9" name="Схема 8">
            <a:extLst>
              <a:ext uri="{FF2B5EF4-FFF2-40B4-BE49-F238E27FC236}">
                <a16:creationId xmlns:a16="http://schemas.microsoft.com/office/drawing/2014/main" id="{D5BE66A1-C308-4918-A326-2DA5450259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43396231"/>
              </p:ext>
            </p:extLst>
          </p:nvPr>
        </p:nvGraphicFramePr>
        <p:xfrm>
          <a:off x="0" y="2636912"/>
          <a:ext cx="9144000" cy="4221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4761945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78919C74-3449-4B5D-94CA-11E061FBBA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0774575"/>
              </p:ext>
            </p:extLst>
          </p:nvPr>
        </p:nvGraphicFramePr>
        <p:xfrm>
          <a:off x="39407" y="116632"/>
          <a:ext cx="8997089" cy="28397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908021">
                  <a:extLst>
                    <a:ext uri="{9D8B030D-6E8A-4147-A177-3AD203B41FA5}">
                      <a16:colId xmlns:a16="http://schemas.microsoft.com/office/drawing/2014/main" val="2262587709"/>
                    </a:ext>
                  </a:extLst>
                </a:gridCol>
                <a:gridCol w="1100446">
                  <a:extLst>
                    <a:ext uri="{9D8B030D-6E8A-4147-A177-3AD203B41FA5}">
                      <a16:colId xmlns:a16="http://schemas.microsoft.com/office/drawing/2014/main" val="3628864008"/>
                    </a:ext>
                  </a:extLst>
                </a:gridCol>
                <a:gridCol w="1100446">
                  <a:extLst>
                    <a:ext uri="{9D8B030D-6E8A-4147-A177-3AD203B41FA5}">
                      <a16:colId xmlns:a16="http://schemas.microsoft.com/office/drawing/2014/main" val="1663292755"/>
                    </a:ext>
                  </a:extLst>
                </a:gridCol>
                <a:gridCol w="1242441">
                  <a:extLst>
                    <a:ext uri="{9D8B030D-6E8A-4147-A177-3AD203B41FA5}">
                      <a16:colId xmlns:a16="http://schemas.microsoft.com/office/drawing/2014/main" val="1803652184"/>
                    </a:ext>
                  </a:extLst>
                </a:gridCol>
                <a:gridCol w="116840">
                  <a:extLst>
                    <a:ext uri="{9D8B030D-6E8A-4147-A177-3AD203B41FA5}">
                      <a16:colId xmlns:a16="http://schemas.microsoft.com/office/drawing/2014/main" val="3481764877"/>
                    </a:ext>
                  </a:extLst>
                </a:gridCol>
                <a:gridCol w="1153945">
                  <a:extLst>
                    <a:ext uri="{9D8B030D-6E8A-4147-A177-3AD203B41FA5}">
                      <a16:colId xmlns:a16="http://schemas.microsoft.com/office/drawing/2014/main" val="582450336"/>
                    </a:ext>
                  </a:extLst>
                </a:gridCol>
                <a:gridCol w="1235696">
                  <a:extLst>
                    <a:ext uri="{9D8B030D-6E8A-4147-A177-3AD203B41FA5}">
                      <a16:colId xmlns:a16="http://schemas.microsoft.com/office/drawing/2014/main" val="477709977"/>
                    </a:ext>
                  </a:extLst>
                </a:gridCol>
                <a:gridCol w="1139254">
                  <a:extLst>
                    <a:ext uri="{9D8B030D-6E8A-4147-A177-3AD203B41FA5}">
                      <a16:colId xmlns:a16="http://schemas.microsoft.com/office/drawing/2014/main" val="3528839518"/>
                    </a:ext>
                  </a:extLst>
                </a:gridCol>
              </a:tblGrid>
              <a:tr h="457200"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Количество педагогов со стажем до 2х лет</a:t>
                      </a:r>
                    </a:p>
                  </a:txBody>
                  <a:tcPr>
                    <a:solidFill>
                      <a:srgbClr val="F68B32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solidFill>
                            <a:schemeClr val="tx1"/>
                          </a:solidFill>
                        </a:rPr>
                        <a:t>2020/21 учебный год</a:t>
                      </a:r>
                    </a:p>
                  </a:txBody>
                  <a:tcPr>
                    <a:solidFill>
                      <a:srgbClr val="F68B3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solidFill>
                            <a:schemeClr val="tx1"/>
                          </a:solidFill>
                        </a:rPr>
                        <a:t>2021/22 учебный год</a:t>
                      </a:r>
                    </a:p>
                  </a:txBody>
                  <a:tcPr>
                    <a:solidFill>
                      <a:srgbClr val="F68B3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9811151"/>
                  </a:ext>
                </a:extLst>
              </a:tr>
              <a:tr h="4572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solidFill>
                            <a:schemeClr val="tx1"/>
                          </a:solidFill>
                        </a:rPr>
                        <a:t>34 человека</a:t>
                      </a:r>
                    </a:p>
                  </a:txBody>
                  <a:tcPr>
                    <a:solidFill>
                      <a:srgbClr val="F68B3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solidFill>
                            <a:schemeClr val="tx1"/>
                          </a:solidFill>
                        </a:rPr>
                        <a:t>44 человека</a:t>
                      </a:r>
                    </a:p>
                  </a:txBody>
                  <a:tcPr>
                    <a:solidFill>
                      <a:srgbClr val="F68B3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480805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b="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dirty="0">
                          <a:solidFill>
                            <a:schemeClr val="tx1"/>
                          </a:solidFill>
                        </a:rPr>
                        <a:t>Дошкольные образовательные организации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dirty="0">
                          <a:solidFill>
                            <a:schemeClr val="tx1"/>
                          </a:solidFill>
                        </a:rPr>
                        <a:t>Общеобразовательные организации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dirty="0">
                          <a:solidFill>
                            <a:schemeClr val="tx1"/>
                          </a:solidFill>
                        </a:rPr>
                        <a:t>Организации дополнительного образования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528022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b="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dirty="0"/>
                        <a:t>2020/21 </a:t>
                      </a:r>
                      <a:r>
                        <a:rPr lang="ru-RU" b="0" dirty="0" err="1"/>
                        <a:t>уч.год</a:t>
                      </a:r>
                      <a:endParaRPr lang="ru-RU" b="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dirty="0"/>
                        <a:t>2021/22 </a:t>
                      </a:r>
                      <a:r>
                        <a:rPr lang="ru-RU" b="0" dirty="0" err="1"/>
                        <a:t>уч.год</a:t>
                      </a:r>
                      <a:endParaRPr lang="ru-RU" b="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dirty="0"/>
                        <a:t>2020/21 </a:t>
                      </a:r>
                      <a:r>
                        <a:rPr lang="ru-RU" b="0" dirty="0" err="1"/>
                        <a:t>уч.год</a:t>
                      </a:r>
                      <a:endParaRPr lang="ru-RU" b="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dirty="0"/>
                        <a:t>2021/22 </a:t>
                      </a:r>
                      <a:r>
                        <a:rPr lang="ru-RU" b="0" dirty="0" err="1"/>
                        <a:t>уч.год</a:t>
                      </a:r>
                      <a:endParaRPr lang="ru-RU" b="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dirty="0"/>
                        <a:t>2020/21 </a:t>
                      </a:r>
                      <a:r>
                        <a:rPr lang="ru-RU" b="0" dirty="0" err="1"/>
                        <a:t>уч.год</a:t>
                      </a:r>
                      <a:endParaRPr lang="ru-RU" b="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dirty="0"/>
                        <a:t>2021/22 </a:t>
                      </a:r>
                      <a:r>
                        <a:rPr lang="ru-RU" b="0" dirty="0" err="1"/>
                        <a:t>уч.год</a:t>
                      </a:r>
                      <a:endParaRPr lang="ru-RU" b="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91392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b="1" dirty="0"/>
                    </a:p>
                  </a:txBody>
                  <a:tcPr>
                    <a:solidFill>
                      <a:srgbClr val="F68B3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/>
                        <a:t>6 чел.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/>
                        <a:t>11 чел.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/>
                        <a:t>26 чел.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/>
                        <a:t>29 чел.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/>
                        <a:t>2 чел.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/>
                        <a:t>4 чел.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8872262"/>
                  </a:ext>
                </a:extLst>
              </a:tr>
            </a:tbl>
          </a:graphicData>
        </a:graphic>
      </p:graphicFrame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3A1F33E0-24B6-4733-B0C6-BE3D0158EE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8233255"/>
              </p:ext>
            </p:extLst>
          </p:nvPr>
        </p:nvGraphicFramePr>
        <p:xfrm>
          <a:off x="39406" y="3901649"/>
          <a:ext cx="8997089" cy="28397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908021">
                  <a:extLst>
                    <a:ext uri="{9D8B030D-6E8A-4147-A177-3AD203B41FA5}">
                      <a16:colId xmlns:a16="http://schemas.microsoft.com/office/drawing/2014/main" val="2262587709"/>
                    </a:ext>
                  </a:extLst>
                </a:gridCol>
                <a:gridCol w="1100446">
                  <a:extLst>
                    <a:ext uri="{9D8B030D-6E8A-4147-A177-3AD203B41FA5}">
                      <a16:colId xmlns:a16="http://schemas.microsoft.com/office/drawing/2014/main" val="3628864008"/>
                    </a:ext>
                  </a:extLst>
                </a:gridCol>
                <a:gridCol w="1100446">
                  <a:extLst>
                    <a:ext uri="{9D8B030D-6E8A-4147-A177-3AD203B41FA5}">
                      <a16:colId xmlns:a16="http://schemas.microsoft.com/office/drawing/2014/main" val="1663292755"/>
                    </a:ext>
                  </a:extLst>
                </a:gridCol>
                <a:gridCol w="1242441">
                  <a:extLst>
                    <a:ext uri="{9D8B030D-6E8A-4147-A177-3AD203B41FA5}">
                      <a16:colId xmlns:a16="http://schemas.microsoft.com/office/drawing/2014/main" val="1803652184"/>
                    </a:ext>
                  </a:extLst>
                </a:gridCol>
                <a:gridCol w="116840">
                  <a:extLst>
                    <a:ext uri="{9D8B030D-6E8A-4147-A177-3AD203B41FA5}">
                      <a16:colId xmlns:a16="http://schemas.microsoft.com/office/drawing/2014/main" val="3481764877"/>
                    </a:ext>
                  </a:extLst>
                </a:gridCol>
                <a:gridCol w="1153945">
                  <a:extLst>
                    <a:ext uri="{9D8B030D-6E8A-4147-A177-3AD203B41FA5}">
                      <a16:colId xmlns:a16="http://schemas.microsoft.com/office/drawing/2014/main" val="582450336"/>
                    </a:ext>
                  </a:extLst>
                </a:gridCol>
                <a:gridCol w="1235696">
                  <a:extLst>
                    <a:ext uri="{9D8B030D-6E8A-4147-A177-3AD203B41FA5}">
                      <a16:colId xmlns:a16="http://schemas.microsoft.com/office/drawing/2014/main" val="477709977"/>
                    </a:ext>
                  </a:extLst>
                </a:gridCol>
                <a:gridCol w="1139254">
                  <a:extLst>
                    <a:ext uri="{9D8B030D-6E8A-4147-A177-3AD203B41FA5}">
                      <a16:colId xmlns:a16="http://schemas.microsoft.com/office/drawing/2014/main" val="3528839518"/>
                    </a:ext>
                  </a:extLst>
                </a:gridCol>
              </a:tblGrid>
              <a:tr h="457200"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Количество педагогов со стажем свыше 20 лет</a:t>
                      </a:r>
                    </a:p>
                  </a:txBody>
                  <a:tcPr>
                    <a:solidFill>
                      <a:srgbClr val="F68B32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solidFill>
                            <a:schemeClr val="tx1"/>
                          </a:solidFill>
                        </a:rPr>
                        <a:t>2020/21 учебный год</a:t>
                      </a:r>
                    </a:p>
                  </a:txBody>
                  <a:tcPr>
                    <a:solidFill>
                      <a:srgbClr val="F68B3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solidFill>
                            <a:schemeClr val="tx1"/>
                          </a:solidFill>
                        </a:rPr>
                        <a:t>2021/22 учебный год</a:t>
                      </a:r>
                    </a:p>
                  </a:txBody>
                  <a:tcPr>
                    <a:solidFill>
                      <a:srgbClr val="F68B3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9811151"/>
                  </a:ext>
                </a:extLst>
              </a:tr>
              <a:tr h="4572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solidFill>
                            <a:schemeClr val="tx1"/>
                          </a:solidFill>
                        </a:rPr>
                        <a:t>184 человека</a:t>
                      </a:r>
                    </a:p>
                  </a:txBody>
                  <a:tcPr>
                    <a:solidFill>
                      <a:srgbClr val="F68B3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solidFill>
                            <a:schemeClr val="tx1"/>
                          </a:solidFill>
                        </a:rPr>
                        <a:t>177 человек</a:t>
                      </a:r>
                    </a:p>
                  </a:txBody>
                  <a:tcPr>
                    <a:solidFill>
                      <a:srgbClr val="F68B3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480805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b="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dirty="0">
                          <a:solidFill>
                            <a:schemeClr val="tx1"/>
                          </a:solidFill>
                        </a:rPr>
                        <a:t>Дошкольные образовательные организации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dirty="0">
                          <a:solidFill>
                            <a:schemeClr val="tx1"/>
                          </a:solidFill>
                        </a:rPr>
                        <a:t>Общеобразовательные организации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dirty="0">
                          <a:solidFill>
                            <a:schemeClr val="tx1"/>
                          </a:solidFill>
                        </a:rPr>
                        <a:t>Организации дополнительного образования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528022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b="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dirty="0"/>
                        <a:t>2020/21 </a:t>
                      </a:r>
                      <a:r>
                        <a:rPr lang="ru-RU" b="0" dirty="0" err="1"/>
                        <a:t>уч.год</a:t>
                      </a:r>
                      <a:endParaRPr lang="ru-RU" b="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dirty="0"/>
                        <a:t>2021/22 </a:t>
                      </a:r>
                      <a:r>
                        <a:rPr lang="ru-RU" b="0" dirty="0" err="1"/>
                        <a:t>уч.год</a:t>
                      </a:r>
                      <a:endParaRPr lang="ru-RU" b="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dirty="0"/>
                        <a:t>2020/21 </a:t>
                      </a:r>
                      <a:r>
                        <a:rPr lang="ru-RU" b="0" dirty="0" err="1"/>
                        <a:t>уч.год</a:t>
                      </a:r>
                      <a:endParaRPr lang="ru-RU" b="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dirty="0"/>
                        <a:t>2021/22 </a:t>
                      </a:r>
                      <a:r>
                        <a:rPr lang="ru-RU" b="0" dirty="0" err="1"/>
                        <a:t>уч.год</a:t>
                      </a:r>
                      <a:endParaRPr lang="ru-RU" b="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dirty="0"/>
                        <a:t>2020/21 </a:t>
                      </a:r>
                      <a:r>
                        <a:rPr lang="ru-RU" b="0" dirty="0" err="1"/>
                        <a:t>уч.год</a:t>
                      </a:r>
                      <a:endParaRPr lang="ru-RU" b="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dirty="0"/>
                        <a:t>2021/22 </a:t>
                      </a:r>
                      <a:r>
                        <a:rPr lang="ru-RU" b="0" dirty="0" err="1"/>
                        <a:t>уч.год</a:t>
                      </a:r>
                      <a:endParaRPr lang="ru-RU" b="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91392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b="1" dirty="0"/>
                    </a:p>
                  </a:txBody>
                  <a:tcPr>
                    <a:solidFill>
                      <a:srgbClr val="F68B3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/>
                        <a:t>67 чел.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/>
                        <a:t>63 чел.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/>
                        <a:t>99 чел.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/>
                        <a:t>97 чел.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/>
                        <a:t>18 чел.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/>
                        <a:t>17 чел.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8872262"/>
                  </a:ext>
                </a:extLst>
              </a:tr>
            </a:tbl>
          </a:graphicData>
        </a:graphic>
      </p:graphicFrame>
      <p:graphicFrame>
        <p:nvGraphicFramePr>
          <p:cNvPr id="4" name="Объект 22">
            <a:extLst>
              <a:ext uri="{FF2B5EF4-FFF2-40B4-BE49-F238E27FC236}">
                <a16:creationId xmlns:a16="http://schemas.microsoft.com/office/drawing/2014/main" id="{9362B854-3F6D-40CF-9A15-100ADD60B25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293239"/>
              </p:ext>
            </p:extLst>
          </p:nvPr>
        </p:nvGraphicFramePr>
        <p:xfrm>
          <a:off x="39406" y="3110181"/>
          <a:ext cx="8975387" cy="6400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075216">
                  <a:extLst>
                    <a:ext uri="{9D8B030D-6E8A-4147-A177-3AD203B41FA5}">
                      <a16:colId xmlns:a16="http://schemas.microsoft.com/office/drawing/2014/main" val="232685692"/>
                    </a:ext>
                  </a:extLst>
                </a:gridCol>
                <a:gridCol w="4900171">
                  <a:extLst>
                    <a:ext uri="{9D8B030D-6E8A-4147-A177-3AD203B41FA5}">
                      <a16:colId xmlns:a16="http://schemas.microsoft.com/office/drawing/2014/main" val="214173874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Количество молодых специалистов со стажем до 5 лет</a:t>
                      </a:r>
                    </a:p>
                  </a:txBody>
                  <a:tcPr>
                    <a:solidFill>
                      <a:srgbClr val="F68B3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82 человека </a:t>
                      </a:r>
                    </a:p>
                    <a:p>
                      <a:pPr algn="ctr"/>
                      <a:r>
                        <a:rPr lang="ru-RU" b="0" dirty="0">
                          <a:solidFill>
                            <a:schemeClr val="tx1"/>
                          </a:solidFill>
                        </a:rPr>
                        <a:t>(на 3 % больше в сравнении с 2020/21 </a:t>
                      </a:r>
                      <a:r>
                        <a:rPr lang="ru-RU" b="0" dirty="0" err="1">
                          <a:solidFill>
                            <a:schemeClr val="tx1"/>
                          </a:solidFill>
                        </a:rPr>
                        <a:t>уч.годом</a:t>
                      </a:r>
                      <a:r>
                        <a:rPr lang="ru-RU" b="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57082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51605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B73F80F-88C5-4681-BCEC-E5F6A949D18C}"/>
              </a:ext>
            </a:extLst>
          </p:cNvPr>
          <p:cNvSpPr/>
          <p:nvPr/>
        </p:nvSpPr>
        <p:spPr>
          <a:xfrm>
            <a:off x="1032009" y="1772816"/>
            <a:ext cx="86764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Цель – поддержка молодых педагогов в возрасте до 35 лет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chemeClr val="bg1"/>
                </a:solidFill>
              </a:rPr>
              <a:t>разработаны планы мероприятий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chemeClr val="bg1"/>
                </a:solidFill>
              </a:rPr>
              <a:t>организована работа наставнических пар.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E5C342D-83C6-4835-A370-30DD908E0D83}"/>
              </a:ext>
            </a:extLst>
          </p:cNvPr>
          <p:cNvSpPr/>
          <p:nvPr/>
        </p:nvSpPr>
        <p:spPr>
          <a:xfrm>
            <a:off x="3131840" y="911622"/>
            <a:ext cx="50760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u="sng" dirty="0">
                <a:solidFill>
                  <a:srgbClr val="FFFF00"/>
                </a:solidFill>
              </a:rPr>
              <a:t>Организована работа </a:t>
            </a:r>
          </a:p>
          <a:p>
            <a:pPr algn="ctr"/>
            <a:r>
              <a:rPr lang="ru-RU" sz="2800" b="1" u="sng" dirty="0">
                <a:solidFill>
                  <a:srgbClr val="FFFF00"/>
                </a:solidFill>
              </a:rPr>
              <a:t>«Школы молодого педагога» </a:t>
            </a:r>
          </a:p>
        </p:txBody>
      </p:sp>
      <p:graphicFrame>
        <p:nvGraphicFramePr>
          <p:cNvPr id="4" name="Объект 22">
            <a:extLst>
              <a:ext uri="{FF2B5EF4-FFF2-40B4-BE49-F238E27FC236}">
                <a16:creationId xmlns:a16="http://schemas.microsoft.com/office/drawing/2014/main" id="{55AD4BB7-2157-4A73-BB2D-790E28D1677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83390531"/>
              </p:ext>
            </p:extLst>
          </p:nvPr>
        </p:nvGraphicFramePr>
        <p:xfrm>
          <a:off x="1103252" y="3059457"/>
          <a:ext cx="7079982" cy="7010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214620">
                  <a:extLst>
                    <a:ext uri="{9D8B030D-6E8A-4147-A177-3AD203B41FA5}">
                      <a16:colId xmlns:a16="http://schemas.microsoft.com/office/drawing/2014/main" val="232685692"/>
                    </a:ext>
                  </a:extLst>
                </a:gridCol>
                <a:gridCol w="3865362">
                  <a:extLst>
                    <a:ext uri="{9D8B030D-6E8A-4147-A177-3AD203B41FA5}">
                      <a16:colId xmlns:a16="http://schemas.microsoft.com/office/drawing/2014/main" val="214173874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1"/>
                          </a:solidFill>
                        </a:rPr>
                        <a:t>Педагоги-</a:t>
                      </a:r>
                      <a:r>
                        <a:rPr lang="ru-RU" sz="2000" b="1" dirty="0" err="1">
                          <a:solidFill>
                            <a:schemeClr val="tx1"/>
                          </a:solidFill>
                        </a:rPr>
                        <a:t>стажисты</a:t>
                      </a:r>
                      <a:r>
                        <a:rPr lang="ru-RU" sz="2000" b="1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ru-RU" sz="2000" b="1" dirty="0">
                          <a:solidFill>
                            <a:schemeClr val="tx1"/>
                          </a:solidFill>
                        </a:rPr>
                        <a:t>(стаж более 20 лет)</a:t>
                      </a:r>
                    </a:p>
                  </a:txBody>
                  <a:tcPr>
                    <a:solidFill>
                      <a:srgbClr val="F68B3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1"/>
                          </a:solidFill>
                        </a:rPr>
                        <a:t>48 %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5708230"/>
                  </a:ext>
                </a:extLst>
              </a:tr>
            </a:tbl>
          </a:graphicData>
        </a:graphic>
      </p:graphicFrame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F9FCE9D-1A73-48D1-B6DC-91834EBB37B9}"/>
              </a:ext>
            </a:extLst>
          </p:cNvPr>
          <p:cNvSpPr/>
          <p:nvPr/>
        </p:nvSpPr>
        <p:spPr>
          <a:xfrm>
            <a:off x="179512" y="4599822"/>
            <a:ext cx="86764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2 учителя, победители конкурсного отбора пополнят ряды педагогического сообщества в этом учебном году: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chemeClr val="bg1"/>
                </a:solidFill>
              </a:rPr>
              <a:t>учитель русского языка и литературы - МОАУ Лицей;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chemeClr val="bg1"/>
                </a:solidFill>
              </a:rPr>
              <a:t>учитель математики - МОАУ ЦО. 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699E49A-0034-4F37-9429-24FC155F3D03}"/>
              </a:ext>
            </a:extLst>
          </p:cNvPr>
          <p:cNvSpPr/>
          <p:nvPr/>
        </p:nvSpPr>
        <p:spPr>
          <a:xfrm>
            <a:off x="467544" y="3918549"/>
            <a:ext cx="86764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u="sng" dirty="0">
                <a:solidFill>
                  <a:srgbClr val="FFFF00"/>
                </a:solidFill>
              </a:rPr>
              <a:t>Активное участие в программе «Земский учитель». </a:t>
            </a:r>
          </a:p>
        </p:txBody>
      </p:sp>
    </p:spTree>
    <p:extLst>
      <p:ext uri="{BB962C8B-B14F-4D97-AF65-F5344CB8AC3E}">
        <p14:creationId xmlns:p14="http://schemas.microsoft.com/office/powerpoint/2010/main" val="34430358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ooazeya.ru/sites/default/files/uuudrt.jpg">
            <a:extLst>
              <a:ext uri="{FF2B5EF4-FFF2-40B4-BE49-F238E27FC236}">
                <a16:creationId xmlns:a16="http://schemas.microsoft.com/office/drawing/2014/main" id="{58E4DCA7-206C-479D-B46E-F9E8F86AD5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3" t="5249" r="14562" b="14747"/>
          <a:stretch/>
        </p:blipFill>
        <p:spPr bwMode="auto">
          <a:xfrm>
            <a:off x="5446537" y="4409728"/>
            <a:ext cx="2763324" cy="244827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E178A8A-924C-4DA5-A964-57464557E7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400" t="38435" r="65147" b="43658"/>
          <a:stretch/>
        </p:blipFill>
        <p:spPr>
          <a:xfrm>
            <a:off x="184782" y="3429000"/>
            <a:ext cx="2747473" cy="1914873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0B916CF-B041-4459-9D92-45BF28F624C3}"/>
              </a:ext>
            </a:extLst>
          </p:cNvPr>
          <p:cNvSpPr/>
          <p:nvPr/>
        </p:nvSpPr>
        <p:spPr>
          <a:xfrm>
            <a:off x="349172" y="1118341"/>
            <a:ext cx="87129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Ежегодно становятся победителями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</a:rPr>
              <a:t>в конкурсе на присуждение премий лучшим учителям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</a:rPr>
              <a:t>за достижения в педагогической деятельности. 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CD69292-C16D-4FBA-A01A-7B5E95F47B83}"/>
              </a:ext>
            </a:extLst>
          </p:cNvPr>
          <p:cNvSpPr/>
          <p:nvPr/>
        </p:nvSpPr>
        <p:spPr>
          <a:xfrm>
            <a:off x="323528" y="116632"/>
            <a:ext cx="85689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u="sng" dirty="0">
                <a:solidFill>
                  <a:srgbClr val="FFFF00"/>
                </a:solidFill>
              </a:rPr>
              <a:t>Активное участие педагогов школ в профессиональных конкурсах различного уровня</a:t>
            </a:r>
          </a:p>
        </p:txBody>
      </p:sp>
      <p:pic>
        <p:nvPicPr>
          <p:cNvPr id="1028" name="Picture 4" descr="https://www.ooazeya.ru/sites/default/files/doc/efremofa.jpg">
            <a:extLst>
              <a:ext uri="{FF2B5EF4-FFF2-40B4-BE49-F238E27FC236}">
                <a16:creationId xmlns:a16="http://schemas.microsoft.com/office/drawing/2014/main" id="{5E5ADE6B-5556-4257-8BE1-8B9725A47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462" y="2366272"/>
            <a:ext cx="1923678" cy="256490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B390149-0997-4815-9E61-F858EE087389}"/>
              </a:ext>
            </a:extLst>
          </p:cNvPr>
          <p:cNvSpPr/>
          <p:nvPr/>
        </p:nvSpPr>
        <p:spPr>
          <a:xfrm>
            <a:off x="2987824" y="2839482"/>
            <a:ext cx="4572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2000" b="1" dirty="0">
                <a:solidFill>
                  <a:srgbClr val="FFFF00"/>
                </a:solidFill>
              </a:rPr>
              <a:t>Любовь </a:t>
            </a:r>
            <a:r>
              <a:rPr lang="ru-RU" sz="2000" b="1" dirty="0" err="1">
                <a:solidFill>
                  <a:srgbClr val="FFFF00"/>
                </a:solidFill>
              </a:rPr>
              <a:t>Царигородцева</a:t>
            </a:r>
            <a:r>
              <a:rPr lang="ru-RU" sz="2000" b="1" dirty="0">
                <a:solidFill>
                  <a:srgbClr val="FFFF00"/>
                </a:solidFill>
              </a:rPr>
              <a:t>, </a:t>
            </a:r>
          </a:p>
          <a:p>
            <a:pPr lvl="0"/>
            <a:r>
              <a:rPr lang="ru-RU" sz="2000" b="1" dirty="0">
                <a:solidFill>
                  <a:prstClr val="white"/>
                </a:solidFill>
              </a:rPr>
              <a:t>учитель биологии и химии </a:t>
            </a:r>
          </a:p>
          <a:p>
            <a:pPr lvl="0"/>
            <a:r>
              <a:rPr lang="ru-RU" sz="2000" b="1" dirty="0">
                <a:solidFill>
                  <a:prstClr val="white"/>
                </a:solidFill>
              </a:rPr>
              <a:t>(МОАУ Лицей)</a:t>
            </a:r>
          </a:p>
          <a:p>
            <a:pPr lvl="0"/>
            <a:r>
              <a:rPr lang="ru-RU" sz="2000" b="1" dirty="0">
                <a:solidFill>
                  <a:srgbClr val="FFFF00"/>
                </a:solidFill>
              </a:rPr>
              <a:t>Елена </a:t>
            </a:r>
            <a:r>
              <a:rPr lang="ru-RU" sz="2000" b="1" dirty="0" err="1">
                <a:solidFill>
                  <a:srgbClr val="FFFF00"/>
                </a:solidFill>
              </a:rPr>
              <a:t>Белослудцева</a:t>
            </a:r>
            <a:r>
              <a:rPr lang="ru-RU" sz="2000" b="1" dirty="0">
                <a:solidFill>
                  <a:srgbClr val="FFFF00"/>
                </a:solidFill>
              </a:rPr>
              <a:t>, </a:t>
            </a:r>
          </a:p>
          <a:p>
            <a:pPr lvl="0"/>
            <a:r>
              <a:rPr lang="ru-RU" sz="2000" b="1" dirty="0">
                <a:solidFill>
                  <a:prstClr val="white"/>
                </a:solidFill>
              </a:rPr>
              <a:t>учитель истории и обществознания (МОАУ СОШ № 4)</a:t>
            </a:r>
          </a:p>
          <a:p>
            <a:pPr lvl="0"/>
            <a:r>
              <a:rPr lang="ru-RU" sz="2000" b="1" dirty="0">
                <a:solidFill>
                  <a:srgbClr val="FFFF00"/>
                </a:solidFill>
              </a:rPr>
              <a:t>Галина Ефимова, </a:t>
            </a:r>
          </a:p>
          <a:p>
            <a:pPr lvl="0"/>
            <a:r>
              <a:rPr lang="ru-RU" sz="2000" b="1" dirty="0">
                <a:solidFill>
                  <a:prstClr val="white"/>
                </a:solidFill>
              </a:rPr>
              <a:t>учитель истории и </a:t>
            </a:r>
          </a:p>
          <a:p>
            <a:pPr lvl="0"/>
            <a:r>
              <a:rPr lang="ru-RU" sz="2000" b="1" dirty="0">
                <a:solidFill>
                  <a:prstClr val="white"/>
                </a:solidFill>
              </a:rPr>
              <a:t>обществознания </a:t>
            </a:r>
          </a:p>
          <a:p>
            <a:pPr lvl="0"/>
            <a:r>
              <a:rPr lang="ru-RU" sz="2000" b="1" dirty="0">
                <a:solidFill>
                  <a:prstClr val="white"/>
                </a:solidFill>
              </a:rPr>
              <a:t>(МОАУ СОШ № 5) </a:t>
            </a:r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4DB6DD6-50A4-4DB7-B0DB-0005455522C7}"/>
              </a:ext>
            </a:extLst>
          </p:cNvPr>
          <p:cNvSpPr/>
          <p:nvPr/>
        </p:nvSpPr>
        <p:spPr>
          <a:xfrm>
            <a:off x="-180528" y="2332137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2400" b="1" u="sng" dirty="0">
                <a:solidFill>
                  <a:srgbClr val="FFC000"/>
                </a:solidFill>
              </a:rPr>
              <a:t>В этом году победителями стали:</a:t>
            </a:r>
          </a:p>
        </p:txBody>
      </p:sp>
    </p:spTree>
    <p:extLst>
      <p:ext uri="{BB962C8B-B14F-4D97-AF65-F5344CB8AC3E}">
        <p14:creationId xmlns:p14="http://schemas.microsoft.com/office/powerpoint/2010/main" val="31872649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3B6A961-2B81-443D-A7B7-67423FD4E224}"/>
              </a:ext>
            </a:extLst>
          </p:cNvPr>
          <p:cNvSpPr/>
          <p:nvPr/>
        </p:nvSpPr>
        <p:spPr>
          <a:xfrm>
            <a:off x="251520" y="1340768"/>
            <a:ext cx="871296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выстраивание работы по выявлению детей, склонных к педагогической деятельности (начиная с 6 класса);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chemeClr val="bg1"/>
                </a:solidFill>
              </a:rPr>
              <a:t>привлечение таких обучающихся к проведению классных часов, массовых мероприятий с детьми начальной школы;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составление для них индивидуальных учебных планов на уровне среднего общего образования;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chemeClr val="bg1"/>
                </a:solidFill>
              </a:rPr>
              <a:t>ориентировка на поступление в педагогические колледжи и вузы;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открытие психолого-педагогических классов;</a:t>
            </a:r>
            <a:endParaRPr lang="ru-RU" sz="24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chemeClr val="bg1"/>
                </a:solidFill>
              </a:rPr>
              <a:t>работа со старшеклассниками по целевому поступлению в высшие педагогические учебные заведения. 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FB1AA8D-ABCD-42EF-8FD6-1C52FCDBE3C5}"/>
              </a:ext>
            </a:extLst>
          </p:cNvPr>
          <p:cNvSpPr/>
          <p:nvPr/>
        </p:nvSpPr>
        <p:spPr>
          <a:xfrm>
            <a:off x="1331640" y="260648"/>
            <a:ext cx="63367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u="sng" dirty="0">
                <a:solidFill>
                  <a:srgbClr val="FFFF00"/>
                </a:solidFill>
              </a:rPr>
              <a:t>Необходимые направления работы по развитию кадрового потенциала </a:t>
            </a:r>
          </a:p>
        </p:txBody>
      </p:sp>
    </p:spTree>
    <p:extLst>
      <p:ext uri="{BB962C8B-B14F-4D97-AF65-F5344CB8AC3E}">
        <p14:creationId xmlns:p14="http://schemas.microsoft.com/office/powerpoint/2010/main" val="28016296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20BE21D-0696-4227-8EBF-371FB2A8752D}"/>
              </a:ext>
            </a:extLst>
          </p:cNvPr>
          <p:cNvSpPr/>
          <p:nvPr/>
        </p:nvSpPr>
        <p:spPr>
          <a:xfrm>
            <a:off x="4283968" y="1081901"/>
            <a:ext cx="41791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u="sng" dirty="0">
                <a:solidFill>
                  <a:srgbClr val="FFFF00"/>
                </a:solidFill>
              </a:rPr>
              <a:t>Организация питания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C7B03DB-7ED6-4AA7-AE80-7EE5DA4BC923}"/>
              </a:ext>
            </a:extLst>
          </p:cNvPr>
          <p:cNvSpPr/>
          <p:nvPr/>
        </p:nvSpPr>
        <p:spPr>
          <a:xfrm>
            <a:off x="2123728" y="1666676"/>
            <a:ext cx="687133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chemeClr val="bg1"/>
                </a:solidFill>
              </a:rPr>
              <a:t>образовательные организации питание организуют самостоятельно.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41B7E36-61A8-4AE0-89EB-0A1EA191BDA6}"/>
              </a:ext>
            </a:extLst>
          </p:cNvPr>
          <p:cNvSpPr/>
          <p:nvPr/>
        </p:nvSpPr>
        <p:spPr>
          <a:xfrm>
            <a:off x="148937" y="3697835"/>
            <a:ext cx="878497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chemeClr val="bg1"/>
                </a:solidFill>
              </a:rPr>
              <a:t>осуществляется централизованная поставка продуктов питания.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chemeClr val="bg1"/>
                </a:solidFill>
              </a:rPr>
              <a:t>ежеквартально заключаются договоры на поставку продуктов питания.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chemeClr val="bg1"/>
                </a:solidFill>
              </a:rPr>
              <a:t>составлены программы производственного контроля, графики лабораторных исследований и инструментальных измерений.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chemeClr val="bg1"/>
                </a:solidFill>
              </a:rPr>
              <a:t>утверждены ответственные за осуществление данных видов контроля.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chemeClr val="bg1"/>
                </a:solidFill>
              </a:rPr>
              <a:t>осуществляется ежедневный контроль за качеством продуктов и за организацией питания обучающихся и воспитанников.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C247211-379E-4F8B-8554-20BD9134105F}"/>
              </a:ext>
            </a:extLst>
          </p:cNvPr>
          <p:cNvSpPr/>
          <p:nvPr/>
        </p:nvSpPr>
        <p:spPr>
          <a:xfrm>
            <a:off x="148937" y="2305616"/>
            <a:ext cx="878497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prstClr val="white"/>
                </a:solidFill>
              </a:rPr>
              <a:t>питание организовано за счет средств регионального, муниципального, бюджетов и средств родителей.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prstClr val="white"/>
                </a:solidFill>
              </a:rPr>
              <a:t>в каждой образовательной организации организованы группы родительского контроля.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11799543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BA3A9BF-3407-4CAF-93A2-F0ED48A61B14}"/>
              </a:ext>
            </a:extLst>
          </p:cNvPr>
          <p:cNvSpPr/>
          <p:nvPr/>
        </p:nvSpPr>
        <p:spPr>
          <a:xfrm>
            <a:off x="143508" y="116632"/>
            <a:ext cx="8856984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chemeClr val="bg1"/>
                </a:solidFill>
              </a:rPr>
              <a:t>Для дошкольных образовательных организаций разработано единое 20ти дневное меню.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chemeClr val="bg1"/>
                </a:solidFill>
              </a:rPr>
              <a:t>Общеобразовательные организации работают по единому 24х дневному меню.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chemeClr val="bg1"/>
                </a:solidFill>
              </a:rPr>
              <a:t>Произведен и утвержден расчет стоимости единого меню.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6904CC5-CE1B-4590-9F26-3C702C75F5B1}"/>
              </a:ext>
            </a:extLst>
          </p:cNvPr>
          <p:cNvSpPr/>
          <p:nvPr/>
        </p:nvSpPr>
        <p:spPr>
          <a:xfrm>
            <a:off x="143508" y="1844824"/>
            <a:ext cx="874897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chemeClr val="bg1"/>
                </a:solidFill>
              </a:rPr>
              <a:t>Обучающиеся начальных классов обеспечены бесплатным горячим завтраком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E1CE1C1-4DC9-4468-93BA-2F826FA62520}"/>
              </a:ext>
            </a:extLst>
          </p:cNvPr>
          <p:cNvSpPr/>
          <p:nvPr/>
        </p:nvSpPr>
        <p:spPr>
          <a:xfrm>
            <a:off x="139555" y="4005064"/>
            <a:ext cx="885698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chemeClr val="bg1"/>
                </a:solidFill>
              </a:rPr>
              <a:t>Расход денежных средств за 2021/22 учебный год на организацию горячего питания обучающихся, получающих начальное общее образование составил </a:t>
            </a:r>
            <a:r>
              <a:rPr lang="ru-RU" sz="2200" b="1" dirty="0">
                <a:solidFill>
                  <a:schemeClr val="bg1"/>
                </a:solidFill>
              </a:rPr>
              <a:t>12665230,00 рублей.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3B79309-94DE-43C5-B4F3-B89443F9075E}"/>
              </a:ext>
            </a:extLst>
          </p:cNvPr>
          <p:cNvSpPr/>
          <p:nvPr/>
        </p:nvSpPr>
        <p:spPr>
          <a:xfrm>
            <a:off x="2483768" y="5445224"/>
            <a:ext cx="64087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chemeClr val="bg1"/>
                </a:solidFill>
              </a:rPr>
              <a:t>Охват горчим питанием в общеобразовательных организациях составил </a:t>
            </a:r>
            <a:r>
              <a:rPr lang="ru-RU" sz="2200" b="1" dirty="0">
                <a:solidFill>
                  <a:schemeClr val="bg1"/>
                </a:solidFill>
              </a:rPr>
              <a:t>95,0 %.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0CBD069-2A97-45EF-A3D5-4D25EA57C19F}"/>
              </a:ext>
            </a:extLst>
          </p:cNvPr>
          <p:cNvSpPr/>
          <p:nvPr/>
        </p:nvSpPr>
        <p:spPr>
          <a:xfrm>
            <a:off x="139555" y="2730405"/>
            <a:ext cx="867301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prstClr val="white"/>
                </a:solidFill>
              </a:rPr>
              <a:t>Стоимость бесплатного горячего завтрака обучающихся, получающих начальное общее образование в мае 2022 года была увеличена </a:t>
            </a:r>
            <a:r>
              <a:rPr lang="ru-RU" sz="2200" b="1" dirty="0">
                <a:solidFill>
                  <a:prstClr val="white"/>
                </a:solidFill>
              </a:rPr>
              <a:t>с 73 рублей до 80 рублей.</a:t>
            </a:r>
          </a:p>
        </p:txBody>
      </p:sp>
    </p:spTree>
    <p:extLst>
      <p:ext uri="{BB962C8B-B14F-4D97-AF65-F5344CB8AC3E}">
        <p14:creationId xmlns:p14="http://schemas.microsoft.com/office/powerpoint/2010/main" val="33539575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DA6C736-ADA2-42D6-9D3F-98B30AE4FCFE}"/>
              </a:ext>
            </a:extLst>
          </p:cNvPr>
          <p:cNvSpPr/>
          <p:nvPr/>
        </p:nvSpPr>
        <p:spPr>
          <a:xfrm>
            <a:off x="368660" y="382587"/>
            <a:ext cx="84604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u="sng" dirty="0">
                <a:solidFill>
                  <a:srgbClr val="FFFF00"/>
                </a:solidFill>
              </a:rPr>
              <a:t>Нововведения в части организации питания обучающихся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357622B-3461-4F5F-94EB-2667473EB561}"/>
              </a:ext>
            </a:extLst>
          </p:cNvPr>
          <p:cNvSpPr/>
          <p:nvPr/>
        </p:nvSpPr>
        <p:spPr>
          <a:xfrm>
            <a:off x="60601" y="1662998"/>
            <a:ext cx="883872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b="1" dirty="0">
                <a:solidFill>
                  <a:schemeClr val="bg1"/>
                </a:solidFill>
              </a:rPr>
              <a:t>принят закон о бесплатном двухразовом питании детей-инвалидов в общеобразовательных организациях. </a:t>
            </a:r>
          </a:p>
        </p:txBody>
      </p:sp>
      <p:graphicFrame>
        <p:nvGraphicFramePr>
          <p:cNvPr id="5" name="Объект 22">
            <a:extLst>
              <a:ext uri="{FF2B5EF4-FFF2-40B4-BE49-F238E27FC236}">
                <a16:creationId xmlns:a16="http://schemas.microsoft.com/office/drawing/2014/main" id="{5A2A65B7-2403-49D8-9F3A-71A1BDDD1A0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12678084"/>
              </p:ext>
            </p:extLst>
          </p:nvPr>
        </p:nvGraphicFramePr>
        <p:xfrm>
          <a:off x="60601" y="2743455"/>
          <a:ext cx="8975386" cy="9144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301836">
                  <a:extLst>
                    <a:ext uri="{9D8B030D-6E8A-4147-A177-3AD203B41FA5}">
                      <a16:colId xmlns:a16="http://schemas.microsoft.com/office/drawing/2014/main" val="232685692"/>
                    </a:ext>
                  </a:extLst>
                </a:gridCol>
                <a:gridCol w="3600400">
                  <a:extLst>
                    <a:ext uri="{9D8B030D-6E8A-4147-A177-3AD203B41FA5}">
                      <a16:colId xmlns:a16="http://schemas.microsoft.com/office/drawing/2014/main" val="2141738740"/>
                    </a:ext>
                  </a:extLst>
                </a:gridCol>
                <a:gridCol w="3073150">
                  <a:extLst>
                    <a:ext uri="{9D8B030D-6E8A-4147-A177-3AD203B41FA5}">
                      <a16:colId xmlns:a16="http://schemas.microsoft.com/office/drawing/2014/main" val="5405494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2891 обучающийся</a:t>
                      </a:r>
                    </a:p>
                  </a:txBody>
                  <a:tcPr>
                    <a:solidFill>
                      <a:srgbClr val="F68B3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solidFill>
                            <a:schemeClr val="tx1"/>
                          </a:solidFill>
                        </a:rPr>
                        <a:t>около 7 % обучающихся с ОВЗ и/или инвалидностью </a:t>
                      </a:r>
                    </a:p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(192 человека)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36 обучающихся </a:t>
                      </a:r>
                      <a:r>
                        <a:rPr lang="ru-RU" b="0" dirty="0">
                          <a:solidFill>
                            <a:schemeClr val="tx1"/>
                          </a:solidFill>
                        </a:rPr>
                        <a:t>с ОВЗ и/или инвалидностью </a:t>
                      </a:r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на дому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5708230"/>
                  </a:ext>
                </a:extLst>
              </a:tr>
            </a:tbl>
          </a:graphicData>
        </a:graphic>
      </p:graphicFrame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02AC150-E96B-4B7C-8A9D-DB8603431BC4}"/>
              </a:ext>
            </a:extLst>
          </p:cNvPr>
          <p:cNvSpPr/>
          <p:nvPr/>
        </p:nvSpPr>
        <p:spPr>
          <a:xfrm>
            <a:off x="60601" y="3861048"/>
            <a:ext cx="897538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b="1" dirty="0">
                <a:solidFill>
                  <a:schemeClr val="bg1"/>
                </a:solidFill>
              </a:rPr>
              <a:t>бесплатное питание для обучающихся 5-9 классов </a:t>
            </a:r>
          </a:p>
          <a:p>
            <a:r>
              <a:rPr lang="ru-RU" sz="2200" b="1" dirty="0">
                <a:solidFill>
                  <a:schemeClr val="bg1"/>
                </a:solidFill>
              </a:rPr>
              <a:t>(будет введено только с 01 сентября 2023 года /проект закона находится на рассмотрении в Государственной Думе РФ).</a:t>
            </a:r>
          </a:p>
        </p:txBody>
      </p:sp>
    </p:spTree>
    <p:extLst>
      <p:ext uri="{BB962C8B-B14F-4D97-AF65-F5344CB8AC3E}">
        <p14:creationId xmlns:p14="http://schemas.microsoft.com/office/powerpoint/2010/main" val="6114007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Скачать Постановление 1006 Об утверждении требований к антитеррористической  защищенности объектов (территорий) Министерства просвещения Российской  Федерации и объектов (территорий), относящихся к сфере деятельности  Министерства просвещения Российской ...">
            <a:extLst>
              <a:ext uri="{FF2B5EF4-FFF2-40B4-BE49-F238E27FC236}">
                <a16:creationId xmlns:a16="http://schemas.microsoft.com/office/drawing/2014/main" id="{1B65623E-5098-4F52-B00B-0BAC67D05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60" y="764704"/>
            <a:ext cx="4327376" cy="612324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6907107-F5C9-431D-AEDB-ACF64AEF9101}"/>
              </a:ext>
            </a:extLst>
          </p:cNvPr>
          <p:cNvSpPr/>
          <p:nvPr/>
        </p:nvSpPr>
        <p:spPr>
          <a:xfrm>
            <a:off x="1691680" y="107921"/>
            <a:ext cx="69827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u="sng" dirty="0">
                <a:solidFill>
                  <a:srgbClr val="FFFF00"/>
                </a:solidFill>
              </a:rPr>
              <a:t>Подготовка к новому учебному году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6967324E-40F4-40BF-8EBD-0CA2ADCFE1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339549"/>
              </p:ext>
            </p:extLst>
          </p:nvPr>
        </p:nvGraphicFramePr>
        <p:xfrm>
          <a:off x="4309616" y="764704"/>
          <a:ext cx="4726879" cy="57861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726879">
                  <a:extLst>
                    <a:ext uri="{9D8B030D-6E8A-4147-A177-3AD203B41FA5}">
                      <a16:colId xmlns:a16="http://schemas.microsoft.com/office/drawing/2014/main" val="237134951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В рамках реализации программы «Развитие системы образования города Зеи»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27653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реализовано -  689 987 490,71 рублей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62510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На проведение мероприятий было выделено из бюджета города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36085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70 363 478,10 рублей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39946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u="sng" dirty="0">
                          <a:solidFill>
                            <a:schemeClr val="tx1"/>
                          </a:solidFill>
                        </a:rPr>
                        <a:t>Из них: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57149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на оборудование объектов </a:t>
                      </a:r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(территорий) учреждений инженерно-техническими средствами и системами охраны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78089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1 861 999,05 рублей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57777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на обеспечение охраны объектов </a:t>
                      </a:r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(территорий) сотрудниками частных охранных организаций или подразделениями ведомственной охраны федеральных органов исполнительной власти, имеющих право на создание ведомственной охраны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70267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16 381 388,40 рублей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86521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81498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38D1A622-9839-4F52-985D-128ACBCB82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8707034"/>
              </p:ext>
            </p:extLst>
          </p:nvPr>
        </p:nvGraphicFramePr>
        <p:xfrm>
          <a:off x="107504" y="116632"/>
          <a:ext cx="8928992" cy="48006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8928992">
                  <a:extLst>
                    <a:ext uri="{9D8B030D-6E8A-4147-A177-3AD203B41FA5}">
                      <a16:colId xmlns:a16="http://schemas.microsoft.com/office/drawing/2014/main" val="237134951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100" dirty="0">
                          <a:solidFill>
                            <a:schemeClr val="tx1"/>
                          </a:solidFill>
                        </a:rPr>
                        <a:t>Подготовка к отопительному периоду зданий образовательных организаций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27653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100" dirty="0">
                          <a:solidFill>
                            <a:schemeClr val="tx1"/>
                          </a:solidFill>
                        </a:rPr>
                        <a:t>на выполнение работ по пневмогидравлической и систем отопления, поверке и обследованию приборов учета, по замене циркуляционного насоса, замене горячего, холодного водоснабжения, замене трубопровода канализации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62510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100" b="0" dirty="0">
                          <a:solidFill>
                            <a:schemeClr val="tx1"/>
                          </a:solidFill>
                        </a:rPr>
                        <a:t>1 876 100,00 рублей 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36085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100" dirty="0">
                          <a:solidFill>
                            <a:schemeClr val="tx1"/>
                          </a:solidFill>
                        </a:rPr>
                        <a:t>на выполнение работы по замене окон, дверей, ремонту кровли, бассейна, потолков, установке ограждения, комплексного обследования зданий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39946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100" b="0" u="none" dirty="0">
                          <a:solidFill>
                            <a:schemeClr val="tx1"/>
                          </a:solidFill>
                        </a:rPr>
                        <a:t>10 582 107,16 рублей 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57149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1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Общая сумма выделенных средств на выполнение мероприятий по созданию безопасных условий в образовательных организациях:</a:t>
                      </a:r>
                      <a:endParaRPr lang="ru-RU" sz="21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78089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100" dirty="0">
                          <a:solidFill>
                            <a:schemeClr val="tx1"/>
                          </a:solidFill>
                        </a:rPr>
                        <a:t>30 701 594,61 рубля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57777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83627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5AAAA45B-4B25-4087-9882-D1E4183263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7724605"/>
              </p:ext>
            </p:extLst>
          </p:nvPr>
        </p:nvGraphicFramePr>
        <p:xfrm>
          <a:off x="251520" y="949402"/>
          <a:ext cx="8568952" cy="31699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616624">
                  <a:extLst>
                    <a:ext uri="{9D8B030D-6E8A-4147-A177-3AD203B41FA5}">
                      <a16:colId xmlns:a16="http://schemas.microsoft.com/office/drawing/2014/main" val="2371349516"/>
                    </a:ext>
                  </a:extLst>
                </a:gridCol>
                <a:gridCol w="2952328">
                  <a:extLst>
                    <a:ext uri="{9D8B030D-6E8A-4147-A177-3AD203B41FA5}">
                      <a16:colId xmlns:a16="http://schemas.microsoft.com/office/drawing/2014/main" val="1903487026"/>
                    </a:ext>
                  </a:extLst>
                </a:gridCol>
              </a:tblGrid>
              <a:tr h="382281">
                <a:tc gridSpan="2"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</a:rPr>
                        <a:t>Из них на приобретение: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39946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2000" b="0" u="none" dirty="0">
                          <a:solidFill>
                            <a:schemeClr val="tx1"/>
                          </a:solidFill>
                        </a:rPr>
                        <a:t>компьютерной техники 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u="none" dirty="0">
                          <a:solidFill>
                            <a:schemeClr val="tx1"/>
                          </a:solidFill>
                        </a:rPr>
                        <a:t>8 789 916,03 рублей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57149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2000" b="0" u="none" dirty="0">
                          <a:solidFill>
                            <a:schemeClr val="tx1"/>
                          </a:solidFill>
                        </a:rPr>
                        <a:t>учебного оборудования 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u="none" dirty="0">
                          <a:solidFill>
                            <a:schemeClr val="tx1"/>
                          </a:solidFill>
                        </a:rPr>
                        <a:t>1 855 787,94 рублей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92511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2000" b="0" u="none" dirty="0">
                          <a:solidFill>
                            <a:schemeClr val="tx1"/>
                          </a:solidFill>
                        </a:rPr>
                        <a:t>спортивного оборудования 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u="none" dirty="0">
                          <a:solidFill>
                            <a:schemeClr val="tx1"/>
                          </a:solidFill>
                        </a:rPr>
                        <a:t>2 958 494,00 рубля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6395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2000" b="0" u="none" dirty="0">
                          <a:solidFill>
                            <a:schemeClr val="tx1"/>
                          </a:solidFill>
                        </a:rPr>
                        <a:t>игрового оборудования 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u="none" dirty="0">
                          <a:solidFill>
                            <a:schemeClr val="tx1"/>
                          </a:solidFill>
                        </a:rPr>
                        <a:t>5 810 000,00 рублей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0122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2000" b="0" u="none" dirty="0">
                          <a:solidFill>
                            <a:schemeClr val="tx1"/>
                          </a:solidFill>
                        </a:rPr>
                        <a:t>производственного и хозяйственного инвентаря 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u="none" dirty="0">
                          <a:solidFill>
                            <a:schemeClr val="tx1"/>
                          </a:solidFill>
                        </a:rPr>
                        <a:t>15 014 403,28 рубля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35465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2000" b="0" u="none" dirty="0">
                          <a:solidFill>
                            <a:schemeClr val="tx1"/>
                          </a:solidFill>
                        </a:rPr>
                        <a:t>учебной мебели 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u="none" dirty="0">
                          <a:solidFill>
                            <a:schemeClr val="tx1"/>
                          </a:solidFill>
                        </a:rPr>
                        <a:t>1 991 504,24 рубля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03519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2000" b="0" u="none" dirty="0">
                          <a:solidFill>
                            <a:schemeClr val="tx1"/>
                          </a:solidFill>
                        </a:rPr>
                        <a:t>учебных изданий 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u="none" dirty="0">
                          <a:solidFill>
                            <a:schemeClr val="tx1"/>
                          </a:solidFill>
                        </a:rPr>
                        <a:t>3 241 778,00 рублей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5620688"/>
                  </a:ext>
                </a:extLst>
              </a:tr>
            </a:tbl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773A852E-76E3-44D1-B3D0-7DB9C6CB7E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5301493"/>
              </p:ext>
            </p:extLst>
          </p:nvPr>
        </p:nvGraphicFramePr>
        <p:xfrm>
          <a:off x="73960" y="89473"/>
          <a:ext cx="8928992" cy="7924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8928992">
                  <a:extLst>
                    <a:ext uri="{9D8B030D-6E8A-4147-A177-3AD203B41FA5}">
                      <a16:colId xmlns:a16="http://schemas.microsoft.com/office/drawing/2014/main" val="7622464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1"/>
                          </a:solidFill>
                        </a:rPr>
                        <a:t>На пополнение материально технической базы 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18006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</a:rPr>
                        <a:t>39 661 883,49 рублей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9001488"/>
                  </a:ext>
                </a:extLst>
              </a:tr>
            </a:tbl>
          </a:graphicData>
        </a:graphic>
      </p:graphicFrame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A6B9AD51-A94D-4A0D-A93C-8DA152DA7A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4596728"/>
              </p:ext>
            </p:extLst>
          </p:nvPr>
        </p:nvGraphicFramePr>
        <p:xfrm>
          <a:off x="107504" y="4204777"/>
          <a:ext cx="8928992" cy="14020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8928992">
                  <a:extLst>
                    <a:ext uri="{9D8B030D-6E8A-4147-A177-3AD203B41FA5}">
                      <a16:colId xmlns:a16="http://schemas.microsoft.com/office/drawing/2014/main" val="7622464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1"/>
                          </a:solidFill>
                        </a:rPr>
                        <a:t>В рамках реализации мероприятия по модернизации школьных систем образования государственной программы РФ «Развитие образования» заключен контракт на капитальный ремонт здания МОАУ СОШ № 4 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18006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</a:rPr>
                        <a:t>на сумму 142 114 650,00 рублей.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9001488"/>
                  </a:ext>
                </a:extLst>
              </a:tr>
            </a:tbl>
          </a:graphicData>
        </a:graphic>
      </p:graphicFrame>
      <p:graphicFrame>
        <p:nvGraphicFramePr>
          <p:cNvPr id="13" name="Таблица 12">
            <a:extLst>
              <a:ext uri="{FF2B5EF4-FFF2-40B4-BE49-F238E27FC236}">
                <a16:creationId xmlns:a16="http://schemas.microsoft.com/office/drawing/2014/main" id="{DEDEC5BB-FD23-4517-90E3-FEEE62BE0B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6663779"/>
              </p:ext>
            </p:extLst>
          </p:nvPr>
        </p:nvGraphicFramePr>
        <p:xfrm>
          <a:off x="2339752" y="5704385"/>
          <a:ext cx="6696744" cy="10972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348372">
                  <a:extLst>
                    <a:ext uri="{9D8B030D-6E8A-4147-A177-3AD203B41FA5}">
                      <a16:colId xmlns:a16="http://schemas.microsoft.com/office/drawing/2014/main" val="762246421"/>
                    </a:ext>
                  </a:extLst>
                </a:gridCol>
                <a:gridCol w="3348372">
                  <a:extLst>
                    <a:ext uri="{9D8B030D-6E8A-4147-A177-3AD203B41FA5}">
                      <a16:colId xmlns:a16="http://schemas.microsoft.com/office/drawing/2014/main" val="3814932770"/>
                    </a:ext>
                  </a:extLst>
                </a:gridCol>
              </a:tblGrid>
              <a:tr h="266036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</a:rPr>
                        <a:t>Сроки выполнения работ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>
                          <a:solidFill>
                            <a:schemeClr val="tx1"/>
                          </a:solidFill>
                        </a:rPr>
                        <a:t>с 01.06.2022 по 30.10.2023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9001488"/>
                  </a:ext>
                </a:extLst>
              </a:tr>
              <a:tr h="266036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chemeClr val="tx1"/>
                          </a:solidFill>
                        </a:rPr>
                        <a:t>Подрядчик приступил к работам на объекте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</a:rPr>
                        <a:t>с 01.06.2022.</a:t>
                      </a:r>
                    </a:p>
                    <a:p>
                      <a:pPr algn="ctr"/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60154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84686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f2.ppt-online.org/files2/slide/j/JCWjuZp1d0zBDLoO4lYIqPTNStK8QrHxfMgaU27w3/slide-0.jpg">
            <a:extLst>
              <a:ext uri="{FF2B5EF4-FFF2-40B4-BE49-F238E27FC236}">
                <a16:creationId xmlns:a16="http://schemas.microsoft.com/office/drawing/2014/main" id="{F106C51E-BAF1-4C2C-8573-B8D2437D3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796" y="476672"/>
            <a:ext cx="9194796" cy="576064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42508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Володин предложил пригласить в Госдуму отвечающих за ценовую политику  представителей кабмина - Парламентская газета">
            <a:extLst>
              <a:ext uri="{FF2B5EF4-FFF2-40B4-BE49-F238E27FC236}">
                <a16:creationId xmlns:a16="http://schemas.microsoft.com/office/drawing/2014/main" id="{3D48C5A2-C7E5-4548-9675-F17402372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3" y="32492"/>
            <a:ext cx="4910625" cy="325249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C67BEA5-5695-4915-96F1-7133814A3F53}"/>
              </a:ext>
            </a:extLst>
          </p:cNvPr>
          <p:cNvSpPr/>
          <p:nvPr/>
        </p:nvSpPr>
        <p:spPr>
          <a:xfrm>
            <a:off x="4929070" y="131118"/>
            <a:ext cx="416657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FF00"/>
                </a:solidFill>
              </a:rPr>
              <a:t>Государственная Дума на пленарном заседании приняла закон, исключающий понятие «образовательная услуга» из законодательства об образовании.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B6B95A3-E908-44E7-8239-63C8F868C90F}"/>
              </a:ext>
            </a:extLst>
          </p:cNvPr>
          <p:cNvSpPr/>
          <p:nvPr/>
        </p:nvSpPr>
        <p:spPr>
          <a:xfrm>
            <a:off x="719572" y="3359739"/>
            <a:ext cx="7704856" cy="1015663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6"/>
                </a:solidFill>
              </a:rPr>
              <a:t>«Педагоги занимаются обучением и воспитанием подрастающего поколения, а не оказывают услугу», - заявил Председатель Государственной Думы Вячеслав Володин. 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B52EC44-B27D-4B45-96CB-CB65F046B925}"/>
              </a:ext>
            </a:extLst>
          </p:cNvPr>
          <p:cNvSpPr/>
          <p:nvPr/>
        </p:nvSpPr>
        <p:spPr>
          <a:xfrm>
            <a:off x="4644008" y="1836373"/>
            <a:ext cx="431601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prstClr val="white"/>
                </a:solidFill>
              </a:rPr>
              <a:t>Исключение понятия «образовательная услуга» будет способствовать повышению престижа профессии учителя.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68EFE2F-6EE6-4F6F-811D-81483389460F}"/>
              </a:ext>
            </a:extLst>
          </p:cNvPr>
          <p:cNvSpPr/>
          <p:nvPr/>
        </p:nvSpPr>
        <p:spPr>
          <a:xfrm>
            <a:off x="2195736" y="5373708"/>
            <a:ext cx="71287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chemeClr val="bg1"/>
                </a:solidFill>
              </a:rPr>
              <a:t>Вводятся понятия: «объем финансового обеспечения реализации образовательной программы» и «объем финансового обеспечения выполнения государственного (муниципального) задания».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D85155C-272A-41A8-867F-2E84FA11F00E}"/>
              </a:ext>
            </a:extLst>
          </p:cNvPr>
          <p:cNvSpPr/>
          <p:nvPr/>
        </p:nvSpPr>
        <p:spPr>
          <a:xfrm>
            <a:off x="121304" y="4420648"/>
            <a:ext cx="883871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prstClr val="white"/>
                </a:solidFill>
              </a:rPr>
              <a:t>Из статей, регулирующих вопросы финансирования образования, исключается термин «государственная и муниципальная услуга в сфере образования». </a:t>
            </a:r>
          </a:p>
        </p:txBody>
      </p:sp>
    </p:spTree>
    <p:extLst>
      <p:ext uri="{BB962C8B-B14F-4D97-AF65-F5344CB8AC3E}">
        <p14:creationId xmlns:p14="http://schemas.microsoft.com/office/powerpoint/2010/main" val="19083851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88E4549-DA17-470E-B2D1-3E68312552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825" t="30400" r="36613" b="30400"/>
          <a:stretch/>
        </p:blipFill>
        <p:spPr>
          <a:xfrm>
            <a:off x="2195736" y="1412776"/>
            <a:ext cx="6806528" cy="544522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146" name="Picture 2" descr="24 февраля 2022 · Президент РФ Владимир Путин объявил о проведении  специальной военной операции в Донбассе · Политика и власть · ИСККРА -  Информационный сайт «Кольский край»">
            <a:extLst>
              <a:ext uri="{FF2B5EF4-FFF2-40B4-BE49-F238E27FC236}">
                <a16:creationId xmlns:a16="http://schemas.microsoft.com/office/drawing/2014/main" id="{6B19FC47-E317-457F-96F5-BBD3A9E0E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60"/>
            <a:ext cx="4968552" cy="372641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15154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0D1F7D4-F858-4870-B35A-EB49B1814164}"/>
              </a:ext>
            </a:extLst>
          </p:cNvPr>
          <p:cNvSpPr/>
          <p:nvPr/>
        </p:nvSpPr>
        <p:spPr>
          <a:xfrm>
            <a:off x="27613" y="1700808"/>
            <a:ext cx="9116387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</a:rPr>
              <a:t>Обеспечение возможности детям получать качественное образование в условиях, отвечающих современным требованиям, независимо от места проживания.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</a:rPr>
              <a:t>Обеспечение возможности профессионального развития и обучения на протяжении всей профессиональной деятельности для педагогических работников.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</a:rPr>
              <a:t>Создание системы выявления, поддержки и развития способностей и талантов детей и молодёжи.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</a:rPr>
              <a:t>Внедрение в общеобразовательных организациях ЦОС.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</a:rPr>
              <a:t>Создание условий для развития и поддержки добровольчества (</a:t>
            </a:r>
            <a:r>
              <a:rPr lang="ru-RU" sz="2000" dirty="0" err="1">
                <a:solidFill>
                  <a:schemeClr val="bg1"/>
                </a:solidFill>
              </a:rPr>
              <a:t>волонтёрства</a:t>
            </a:r>
            <a:r>
              <a:rPr lang="ru-RU" sz="2000" dirty="0">
                <a:solidFill>
                  <a:schemeClr val="bg1"/>
                </a:solidFill>
              </a:rPr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</a:rPr>
              <a:t>Организация комплексного психолого-педагогического сопровождения участников образовательных отношений.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</a:rPr>
              <a:t>Обеспечение реализации цифровой трансформации системы образования.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</a:rPr>
              <a:t>Создание для педагогов возможностей для профессионального роста.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</a:rPr>
              <a:t>Обеспечение функционирование системы патриотического воспитания обучающихся.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4A21200-CD1F-4298-A3A6-0ACE10DB2EA1}"/>
              </a:ext>
            </a:extLst>
          </p:cNvPr>
          <p:cNvSpPr/>
          <p:nvPr/>
        </p:nvSpPr>
        <p:spPr>
          <a:xfrm>
            <a:off x="4499992" y="476672"/>
            <a:ext cx="34806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600" b="1" u="sng" dirty="0">
                <a:solidFill>
                  <a:srgbClr val="FFFF00"/>
                </a:solidFill>
              </a:rPr>
              <a:t>Главные задачи:</a:t>
            </a:r>
          </a:p>
        </p:txBody>
      </p:sp>
    </p:spTree>
    <p:extLst>
      <p:ext uri="{BB962C8B-B14F-4D97-AF65-F5344CB8AC3E}">
        <p14:creationId xmlns:p14="http://schemas.microsoft.com/office/powerpoint/2010/main" val="40032741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EFB0F1-6821-4599-990B-D1D5BB3AD6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564904"/>
            <a:ext cx="7772400" cy="1470025"/>
          </a:xfrm>
        </p:spPr>
        <p:txBody>
          <a:bodyPr/>
          <a:lstStyle/>
          <a:p>
            <a:r>
              <a:rPr lang="ru-RU" b="1" dirty="0"/>
              <a:t>Благодарю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3318152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5941CDB-38E8-476D-9C55-86F8B8D776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4469" y="5011707"/>
            <a:ext cx="3081630" cy="1733417"/>
          </a:xfrm>
          <a:prstGeom prst="rect">
            <a:avLst/>
          </a:prstGeom>
        </p:spPr>
      </p:pic>
      <p:pic>
        <p:nvPicPr>
          <p:cNvPr id="8" name="Picture 8" descr="Официальный сайт - Национальный проект ОБРАзОВАНИЕ">
            <a:extLst>
              <a:ext uri="{FF2B5EF4-FFF2-40B4-BE49-F238E27FC236}">
                <a16:creationId xmlns:a16="http://schemas.microsoft.com/office/drawing/2014/main" id="{77679EBE-2F5C-4455-B6DE-A58AC21E1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89" y="90932"/>
            <a:ext cx="2440500" cy="288554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Официальный сайт - Национальный проект ОБРАзОВАНИЕ">
            <a:extLst>
              <a:ext uri="{FF2B5EF4-FFF2-40B4-BE49-F238E27FC236}">
                <a16:creationId xmlns:a16="http://schemas.microsoft.com/office/drawing/2014/main" id="{9337EFA3-45DB-416B-A309-D8D95381F4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189" y="118368"/>
            <a:ext cx="2466867" cy="298569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2" descr="Региональный проект «Социальная активность» (Свердловская область)  национального проекта «Образование»">
            <a:extLst>
              <a:ext uri="{FF2B5EF4-FFF2-40B4-BE49-F238E27FC236}">
                <a16:creationId xmlns:a16="http://schemas.microsoft.com/office/drawing/2014/main" id="{D823C6F6-E592-42EB-A294-7F3230EAC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106" y="4607672"/>
            <a:ext cx="2660766" cy="2250328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Региональный проект «Современная школа» (Свердловская область)  национального проекта «Образование»">
            <a:extLst>
              <a:ext uri="{FF2B5EF4-FFF2-40B4-BE49-F238E27FC236}">
                <a16:creationId xmlns:a16="http://schemas.microsoft.com/office/drawing/2014/main" id="{CB222422-FD40-4B35-A0A7-F07603083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89" y="3284984"/>
            <a:ext cx="2866610" cy="2774138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Официальный сайт - Национальный проект ОБРАзОВАНИЕ">
            <a:extLst>
              <a:ext uri="{FF2B5EF4-FFF2-40B4-BE49-F238E27FC236}">
                <a16:creationId xmlns:a16="http://schemas.microsoft.com/office/drawing/2014/main" id="{48AEC578-885A-4259-9AD9-7EEA729E5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809" y="2297216"/>
            <a:ext cx="2405788" cy="277413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Официальный сайт - Национальный проект ОБРАзОВАНИЕ">
            <a:extLst>
              <a:ext uri="{FF2B5EF4-FFF2-40B4-BE49-F238E27FC236}">
                <a16:creationId xmlns:a16="http://schemas.microsoft.com/office/drawing/2014/main" id="{D49D174E-2DA7-4F3B-BEAA-EE0204435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453" y="97092"/>
            <a:ext cx="2325475" cy="307662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43353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9">
            <a:extLst>
              <a:ext uri="{FF2B5EF4-FFF2-40B4-BE49-F238E27FC236}">
                <a16:creationId xmlns:a16="http://schemas.microsoft.com/office/drawing/2014/main" id="{4FA13379-1EC4-4192-B270-B3F088C63EB5}"/>
              </a:ext>
            </a:extLst>
          </p:cNvPr>
          <p:cNvSpPr txBox="1">
            <a:spLocks/>
          </p:cNvSpPr>
          <p:nvPr/>
        </p:nvSpPr>
        <p:spPr>
          <a:xfrm>
            <a:off x="2987824" y="119537"/>
            <a:ext cx="6347048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u="sng" dirty="0">
                <a:solidFill>
                  <a:srgbClr val="FFFF00"/>
                </a:solidFill>
              </a:rPr>
              <a:t>Обеспечение доступности и качества дошкольного образования</a:t>
            </a:r>
            <a:endParaRPr lang="ru-RU" sz="3200" u="sng" dirty="0">
              <a:solidFill>
                <a:srgbClr val="FFFF00"/>
              </a:solidFill>
            </a:endParaRPr>
          </a:p>
        </p:txBody>
      </p:sp>
      <p:graphicFrame>
        <p:nvGraphicFramePr>
          <p:cNvPr id="3" name="Объект 22">
            <a:extLst>
              <a:ext uri="{FF2B5EF4-FFF2-40B4-BE49-F238E27FC236}">
                <a16:creationId xmlns:a16="http://schemas.microsoft.com/office/drawing/2014/main" id="{1F2D33A1-27E3-40F4-BB8A-92C8E04A275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57388052"/>
              </p:ext>
            </p:extLst>
          </p:nvPr>
        </p:nvGraphicFramePr>
        <p:xfrm>
          <a:off x="107504" y="1844824"/>
          <a:ext cx="8928992" cy="490571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392488">
                  <a:extLst>
                    <a:ext uri="{9D8B030D-6E8A-4147-A177-3AD203B41FA5}">
                      <a16:colId xmlns:a16="http://schemas.microsoft.com/office/drawing/2014/main" val="232685692"/>
                    </a:ext>
                  </a:extLst>
                </a:gridCol>
                <a:gridCol w="1134126">
                  <a:extLst>
                    <a:ext uri="{9D8B030D-6E8A-4147-A177-3AD203B41FA5}">
                      <a16:colId xmlns:a16="http://schemas.microsoft.com/office/drawing/2014/main" val="2141738740"/>
                    </a:ext>
                  </a:extLst>
                </a:gridCol>
                <a:gridCol w="1134126">
                  <a:extLst>
                    <a:ext uri="{9D8B030D-6E8A-4147-A177-3AD203B41FA5}">
                      <a16:colId xmlns:a16="http://schemas.microsoft.com/office/drawing/2014/main" val="806913868"/>
                    </a:ext>
                  </a:extLst>
                </a:gridCol>
                <a:gridCol w="1134126">
                  <a:extLst>
                    <a:ext uri="{9D8B030D-6E8A-4147-A177-3AD203B41FA5}">
                      <a16:colId xmlns:a16="http://schemas.microsoft.com/office/drawing/2014/main" val="914006462"/>
                    </a:ext>
                  </a:extLst>
                </a:gridCol>
                <a:gridCol w="1134126">
                  <a:extLst>
                    <a:ext uri="{9D8B030D-6E8A-4147-A177-3AD203B41FA5}">
                      <a16:colId xmlns:a16="http://schemas.microsoft.com/office/drawing/2014/main" val="2403893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Численность детей посещающих дошкольные образовательные организации.</a:t>
                      </a:r>
                    </a:p>
                    <a:p>
                      <a:pPr algn="ctr"/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68B32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solidFill>
                            <a:schemeClr val="tx1"/>
                          </a:solidFill>
                        </a:rPr>
                        <a:t>на 01.01.2022 год – 1263 ребёнка</a:t>
                      </a:r>
                    </a:p>
                    <a:p>
                      <a:pPr algn="ctr"/>
                      <a:r>
                        <a:rPr lang="ru-RU" b="0" dirty="0">
                          <a:solidFill>
                            <a:schemeClr val="tx1"/>
                          </a:solidFill>
                        </a:rPr>
                        <a:t> (меньше на 4,1 % в сравнении с 2021 годом).</a:t>
                      </a:r>
                    </a:p>
                  </a:txBody>
                  <a:tcPr>
                    <a:solidFill>
                      <a:srgbClr val="F68B3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57082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/>
                        <a:t>Охват детей дошкольным образованием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/>
                        <a:t>(в возрасте от 1 года до 7 лет).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b="1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dirty="0"/>
                        <a:t>на 01.01.2022 год – 83,8 % (увеличение на 3,6 % в сравнении с 2021 годом).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391174"/>
                  </a:ext>
                </a:extLst>
              </a:tr>
              <a:tr h="594360">
                <a:tc rowSpan="3"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Количество детей находящихся в очереди в дошкольные образовательные организации </a:t>
                      </a:r>
                    </a:p>
                    <a:p>
                      <a:pPr algn="ctr"/>
                      <a:r>
                        <a:rPr lang="ru-RU" b="1" dirty="0"/>
                        <a:t>(по данным АИС «Е-услуги. Образование»</a:t>
                      </a:r>
                    </a:p>
                  </a:txBody>
                  <a:tcPr>
                    <a:solidFill>
                      <a:srgbClr val="F68B3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2022 г. </a:t>
                      </a:r>
                    </a:p>
                  </a:txBody>
                  <a:tcPr>
                    <a:solidFill>
                      <a:srgbClr val="F68B3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2021 г.</a:t>
                      </a:r>
                    </a:p>
                  </a:txBody>
                  <a:tcPr>
                    <a:solidFill>
                      <a:srgbClr val="F68B3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2020 г.</a:t>
                      </a:r>
                    </a:p>
                  </a:txBody>
                  <a:tcPr>
                    <a:solidFill>
                      <a:srgbClr val="F68B3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2019 г.</a:t>
                      </a:r>
                    </a:p>
                  </a:txBody>
                  <a:tcPr>
                    <a:solidFill>
                      <a:srgbClr val="F68B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1807367"/>
                  </a:ext>
                </a:extLst>
              </a:tr>
              <a:tr h="5943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206 чел.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283 чел.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319 чел.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384 чел.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0374337"/>
                  </a:ext>
                </a:extLst>
              </a:tr>
              <a:tr h="425152">
                <a:tc vMerge="1"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dirty="0"/>
                        <a:t>Актуальный спрос – отсутствует!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3780788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Средняя посещаемость воспитанниками дошкольных образовательных организаций</a:t>
                      </a:r>
                    </a:p>
                    <a:p>
                      <a:pPr algn="ctr"/>
                      <a:endParaRPr lang="ru-RU" b="1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dirty="0"/>
                        <a:t>за 2021/22 </a:t>
                      </a:r>
                      <a:r>
                        <a:rPr lang="ru-RU" dirty="0" err="1"/>
                        <a:t>уч.год</a:t>
                      </a:r>
                      <a:r>
                        <a:rPr lang="ru-RU" dirty="0"/>
                        <a:t> – 61 % (снижение на 2 % в сравнении с 2020/21 </a:t>
                      </a:r>
                      <a:r>
                        <a:rPr lang="ru-RU" dirty="0" err="1"/>
                        <a:t>уч.годом</a:t>
                      </a:r>
                      <a:r>
                        <a:rPr lang="ru-RU" dirty="0"/>
                        <a:t>).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30251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58015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94BF743-1C8C-453B-9240-251814FCBC49}"/>
              </a:ext>
            </a:extLst>
          </p:cNvPr>
          <p:cNvSpPr/>
          <p:nvPr/>
        </p:nvSpPr>
        <p:spPr>
          <a:xfrm>
            <a:off x="107504" y="116632"/>
            <a:ext cx="8928992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chemeClr val="bg1"/>
                </a:solidFill>
              </a:rPr>
              <a:t>Реализуются формы методической поддержки педагогов.</a:t>
            </a:r>
          </a:p>
          <a:p>
            <a:endParaRPr lang="ru-RU" sz="20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chemeClr val="bg1"/>
                </a:solidFill>
              </a:rPr>
              <a:t>Особое внимание уделено вопросу организации предметно-пространственной среды.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0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chemeClr val="bg1"/>
                </a:solidFill>
              </a:rPr>
              <a:t>Проведенная документарная проверка всех дошкольных образовательных организации города  по соблюдению требований к организации образовательного процесса в соответствии с ФГОС ДО. </a:t>
            </a:r>
          </a:p>
          <a:p>
            <a:endParaRPr lang="ru-RU" sz="20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chemeClr val="bg1"/>
                </a:solidFill>
              </a:rPr>
              <a:t>Две дошкольные образовательные организации приняли участие в 2021 году в федеральном мониторинге качества дошкольного образования:</a:t>
            </a:r>
          </a:p>
          <a:p>
            <a:r>
              <a:rPr lang="ru-RU" sz="2000" b="1" dirty="0">
                <a:solidFill>
                  <a:srgbClr val="FFFF00"/>
                </a:solidFill>
              </a:rPr>
              <a:t>              -  МДОАУ ЦРР –д/с № 14;                                    -  МДОАУ д/с № 19.</a:t>
            </a:r>
          </a:p>
          <a:p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040" name="Picture 16" descr="http://www.dou14zeya.ru/sites/default/files/zdanie.gif">
            <a:extLst>
              <a:ext uri="{FF2B5EF4-FFF2-40B4-BE49-F238E27FC236}">
                <a16:creationId xmlns:a16="http://schemas.microsoft.com/office/drawing/2014/main" id="{AE81BA9F-26F5-4259-BB73-BB2A43B7E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78934"/>
            <a:ext cx="4608512" cy="28834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://doy19zeya.ucoz.ru/_si/0/37732839.jpg">
            <a:extLst>
              <a:ext uri="{FF2B5EF4-FFF2-40B4-BE49-F238E27FC236}">
                <a16:creationId xmlns:a16="http://schemas.microsoft.com/office/drawing/2014/main" id="{7E471655-ECC8-4D34-8D1C-BAB9FCA97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635" y="3921199"/>
            <a:ext cx="4189201" cy="27928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1641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24AF1931-36E8-40B3-801C-4A98172B71C0}"/>
              </a:ext>
            </a:extLst>
          </p:cNvPr>
          <p:cNvSpPr/>
          <p:nvPr/>
        </p:nvSpPr>
        <p:spPr>
          <a:xfrm>
            <a:off x="179512" y="116632"/>
            <a:ext cx="885698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chemeClr val="bg1"/>
                </a:solidFill>
              </a:rPr>
              <a:t>Продолжается инновационное развитие дошкольных образовательных организаций:</a:t>
            </a:r>
          </a:p>
          <a:p>
            <a:r>
              <a:rPr lang="ru-RU" sz="2000" b="1" dirty="0">
                <a:solidFill>
                  <a:schemeClr val="bg1"/>
                </a:solidFill>
              </a:rPr>
              <a:t>     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- федеральная инновационная площадка - МДОАУ д/с № 12;</a:t>
            </a:r>
          </a:p>
          <a:p>
            <a:r>
              <a:rPr lang="ru-RU" sz="2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    - региональные </a:t>
            </a:r>
            <a:r>
              <a:rPr lang="ru-RU" sz="20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стажировочные</a:t>
            </a:r>
            <a:r>
              <a:rPr lang="ru-RU" sz="2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площадки - МДОАУ д/с № 4, </a:t>
            </a:r>
          </a:p>
          <a:p>
            <a:r>
              <a:rPr lang="ru-RU" sz="2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      МДОАУ ЦРР –  д/с  № 14).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568B27D5-7D00-49C3-923A-3D7E5D0B6CBA}"/>
              </a:ext>
            </a:extLst>
          </p:cNvPr>
          <p:cNvSpPr/>
          <p:nvPr/>
        </p:nvSpPr>
        <p:spPr>
          <a:xfrm>
            <a:off x="261515" y="1776433"/>
            <a:ext cx="54610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prstClr val="white"/>
                </a:solidFill>
              </a:rPr>
              <a:t>Реализуются мероприятия по преемственности дошкольного и начального общего образования.</a:t>
            </a:r>
          </a:p>
        </p:txBody>
      </p:sp>
      <p:pic>
        <p:nvPicPr>
          <p:cNvPr id="33" name="Picture 16" descr="http://www.dou14zeya.ru/sites/default/files/zdanie.gif">
            <a:extLst>
              <a:ext uri="{FF2B5EF4-FFF2-40B4-BE49-F238E27FC236}">
                <a16:creationId xmlns:a16="http://schemas.microsoft.com/office/drawing/2014/main" id="{ABA05AD3-E581-460E-A0DD-CFC73BC07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104456"/>
            <a:ext cx="4214552" cy="263691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kolokolchik.wmsite.ru/_mod_files/ce_images/img_0803.jpg">
            <a:extLst>
              <a:ext uri="{FF2B5EF4-FFF2-40B4-BE49-F238E27FC236}">
                <a16:creationId xmlns:a16="http://schemas.microsoft.com/office/drawing/2014/main" id="{C5396B0F-0276-4324-9E2B-E854DAEF1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32" y="4104456"/>
            <a:ext cx="3962653" cy="263691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image">
            <a:extLst>
              <a:ext uri="{FF2B5EF4-FFF2-40B4-BE49-F238E27FC236}">
                <a16:creationId xmlns:a16="http://schemas.microsoft.com/office/drawing/2014/main" id="{0041E31A-691D-417A-B085-FEAA4CA14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565" y="1476063"/>
            <a:ext cx="3313931" cy="248825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1F8AF885-6B6E-4744-B1C2-3559EC06C292}"/>
              </a:ext>
            </a:extLst>
          </p:cNvPr>
          <p:cNvSpPr/>
          <p:nvPr/>
        </p:nvSpPr>
        <p:spPr>
          <a:xfrm>
            <a:off x="261515" y="2798682"/>
            <a:ext cx="67504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prstClr val="white"/>
                </a:solidFill>
              </a:rPr>
              <a:t>Внедрены новые формы взаимодействия в дошкольных образовательных организациях.</a:t>
            </a:r>
          </a:p>
        </p:txBody>
      </p:sp>
    </p:spTree>
    <p:extLst>
      <p:ext uri="{BB962C8B-B14F-4D97-AF65-F5344CB8AC3E}">
        <p14:creationId xmlns:p14="http://schemas.microsoft.com/office/powerpoint/2010/main" val="21266130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8071D34-223C-4880-AB04-A3A0D9DDA562}"/>
              </a:ext>
            </a:extLst>
          </p:cNvPr>
          <p:cNvSpPr/>
          <p:nvPr/>
        </p:nvSpPr>
        <p:spPr>
          <a:xfrm>
            <a:off x="129696" y="1556792"/>
            <a:ext cx="8899403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b="1" dirty="0">
                <a:solidFill>
                  <a:schemeClr val="bg1"/>
                </a:solidFill>
              </a:rPr>
              <a:t>создание (улучшение) предметно-пространственной среды;</a:t>
            </a:r>
          </a:p>
          <a:p>
            <a:endParaRPr lang="ru-RU" sz="2200" b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b="1" dirty="0">
                <a:solidFill>
                  <a:schemeClr val="bg1"/>
                </a:solidFill>
              </a:rPr>
              <a:t>осуществление своевременного контроля в период разработки и утверждения документов, регламентирующих образовательный процесс;</a:t>
            </a:r>
          </a:p>
          <a:p>
            <a:endParaRPr lang="ru-RU" sz="2200" b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b="1" dirty="0">
                <a:solidFill>
                  <a:schemeClr val="bg1"/>
                </a:solidFill>
              </a:rPr>
              <a:t>повышение профессиональной компетентности педагогов;</a:t>
            </a:r>
          </a:p>
          <a:p>
            <a:endParaRPr lang="ru-RU" sz="2200" b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b="1" dirty="0">
                <a:solidFill>
                  <a:schemeClr val="bg1"/>
                </a:solidFill>
              </a:rPr>
              <a:t>осуществление деятельности в рамках инновационного развития;</a:t>
            </a:r>
          </a:p>
          <a:p>
            <a:endParaRPr lang="ru-RU" sz="2200" b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b="1" dirty="0">
                <a:solidFill>
                  <a:schemeClr val="bg1"/>
                </a:solidFill>
              </a:rPr>
              <a:t>внедрение инструментария мониторинга качества дошкольного образования.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7356443-7EBF-4F40-AC18-68BF74B855BE}"/>
              </a:ext>
            </a:extLst>
          </p:cNvPr>
          <p:cNvSpPr/>
          <p:nvPr/>
        </p:nvSpPr>
        <p:spPr>
          <a:xfrm>
            <a:off x="129696" y="44624"/>
            <a:ext cx="888460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FF00"/>
                </a:solidFill>
              </a:rPr>
              <a:t>Приоритетные направления работы </a:t>
            </a:r>
          </a:p>
          <a:p>
            <a:pPr algn="ctr"/>
            <a:r>
              <a:rPr lang="ru-RU" sz="2800" b="1" dirty="0">
                <a:solidFill>
                  <a:srgbClr val="FFFF00"/>
                </a:solidFill>
              </a:rPr>
              <a:t>в дошкольных образовательных организациях </a:t>
            </a:r>
          </a:p>
          <a:p>
            <a:pPr algn="ctr"/>
            <a:r>
              <a:rPr lang="ru-RU" sz="2800" b="1" dirty="0">
                <a:solidFill>
                  <a:srgbClr val="FFFF00"/>
                </a:solidFill>
              </a:rPr>
              <a:t>на 2022/23 учебный год </a:t>
            </a:r>
          </a:p>
        </p:txBody>
      </p:sp>
    </p:spTree>
    <p:extLst>
      <p:ext uri="{BB962C8B-B14F-4D97-AF65-F5344CB8AC3E}">
        <p14:creationId xmlns:p14="http://schemas.microsoft.com/office/powerpoint/2010/main" val="21304133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A25299C-245E-48B1-9BB5-7EA536E1C3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09" y="4221088"/>
            <a:ext cx="3345717" cy="250928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A4A8B03-D1E6-4C0D-8DBC-EBC12B053F5E}"/>
              </a:ext>
            </a:extLst>
          </p:cNvPr>
          <p:cNvSpPr/>
          <p:nvPr/>
        </p:nvSpPr>
        <p:spPr>
          <a:xfrm>
            <a:off x="3599384" y="188640"/>
            <a:ext cx="55446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u="sng" dirty="0">
                <a:solidFill>
                  <a:srgbClr val="FFFF00"/>
                </a:solidFill>
              </a:rPr>
              <a:t>Система общего образования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1B81773-86EB-48A0-9083-8629A6EC5BF8}"/>
              </a:ext>
            </a:extLst>
          </p:cNvPr>
          <p:cNvSpPr/>
          <p:nvPr/>
        </p:nvSpPr>
        <p:spPr>
          <a:xfrm>
            <a:off x="3599384" y="773415"/>
            <a:ext cx="5400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Участие в реализации региональных проектов национального проекта «Образование»: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A0B1BA8-2D5F-4AD4-B242-0DDFEBB2B2A3}"/>
              </a:ext>
            </a:extLst>
          </p:cNvPr>
          <p:cNvSpPr/>
          <p:nvPr/>
        </p:nvSpPr>
        <p:spPr>
          <a:xfrm>
            <a:off x="3696572" y="1558244"/>
            <a:ext cx="54006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FFFF99"/>
                </a:solidFill>
              </a:rPr>
              <a:t>организация работы Центров «Точка роста» </a:t>
            </a:r>
          </a:p>
          <a:p>
            <a:r>
              <a:rPr lang="ru-RU" sz="2000" b="1" dirty="0">
                <a:solidFill>
                  <a:srgbClr val="FFFF99"/>
                </a:solidFill>
              </a:rPr>
              <a:t>(на базе МОАУ СОШ № 1, МОАУ ЦО, </a:t>
            </a:r>
          </a:p>
          <a:p>
            <a:r>
              <a:rPr lang="ru-RU" sz="2000" b="1" dirty="0">
                <a:solidFill>
                  <a:srgbClr val="FFFF99"/>
                </a:solidFill>
              </a:rPr>
              <a:t>МОАУ Лицей, МОАУ СОШ № 5)</a:t>
            </a:r>
          </a:p>
        </p:txBody>
      </p:sp>
      <p:pic>
        <p:nvPicPr>
          <p:cNvPr id="6" name="Picture 14" descr="Физическая лаборатория">
            <a:extLst>
              <a:ext uri="{FF2B5EF4-FFF2-40B4-BE49-F238E27FC236}">
                <a16:creationId xmlns:a16="http://schemas.microsoft.com/office/drawing/2014/main" id="{A286C370-DBD9-4F53-8030-D9D0096BF8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3" t="13338" r="11247" b="32143"/>
          <a:stretch/>
        </p:blipFill>
        <p:spPr bwMode="auto">
          <a:xfrm>
            <a:off x="-3938" y="73085"/>
            <a:ext cx="3700510" cy="239791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822EDBF-BED7-4AB7-9266-E47BF5890EF1}"/>
              </a:ext>
            </a:extLst>
          </p:cNvPr>
          <p:cNvSpPr/>
          <p:nvPr/>
        </p:nvSpPr>
        <p:spPr>
          <a:xfrm>
            <a:off x="3743400" y="5904688"/>
            <a:ext cx="51125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FFFF99"/>
                </a:solidFill>
              </a:rPr>
              <a:t>развитие сетевого обучения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chemeClr val="bg1"/>
                </a:solidFill>
              </a:rPr>
              <a:t>внедрение целевой модели ЦОС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09D1354-7995-4107-909B-9709D8B919FD}"/>
              </a:ext>
            </a:extLst>
          </p:cNvPr>
          <p:cNvSpPr/>
          <p:nvPr/>
        </p:nvSpPr>
        <p:spPr>
          <a:xfrm>
            <a:off x="100093" y="2582184"/>
            <a:ext cx="585771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chemeClr val="bg1"/>
                </a:solidFill>
              </a:rPr>
              <a:t>внедрение инноватики в образовательный процесс (региональная </a:t>
            </a:r>
            <a:r>
              <a:rPr lang="ru-RU" sz="2000" b="1" dirty="0" err="1">
                <a:solidFill>
                  <a:schemeClr val="bg1"/>
                </a:solidFill>
              </a:rPr>
              <a:t>стажировочная</a:t>
            </a:r>
            <a:r>
              <a:rPr lang="ru-RU" sz="2000" b="1" dirty="0">
                <a:solidFill>
                  <a:schemeClr val="bg1"/>
                </a:solidFill>
              </a:rPr>
              <a:t> площадка на базе МОАУ Лицей)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4A91D79-9ED4-4EC3-A1F9-C198332EF0A3}"/>
              </a:ext>
            </a:extLst>
          </p:cNvPr>
          <p:cNvSpPr/>
          <p:nvPr/>
        </p:nvSpPr>
        <p:spPr>
          <a:xfrm>
            <a:off x="100092" y="3532895"/>
            <a:ext cx="62000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FFFF99"/>
                </a:solidFill>
              </a:rPr>
              <a:t>внедрение новых форм работы по профессиональной ориентации обучающихся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0" name="Picture 16" descr="Введение ФГОС НОО и ООО 3 поколения — Школа 322">
            <a:extLst>
              <a:ext uri="{FF2B5EF4-FFF2-40B4-BE49-F238E27FC236}">
                <a16:creationId xmlns:a16="http://schemas.microsoft.com/office/drawing/2014/main" id="{09ABCEF7-D26E-4923-A801-D125DB952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684" y="2752930"/>
            <a:ext cx="2348421" cy="96620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812390A-424B-4E9E-ABF8-078C59FBD6F6}"/>
              </a:ext>
            </a:extLst>
          </p:cNvPr>
          <p:cNvSpPr/>
          <p:nvPr/>
        </p:nvSpPr>
        <p:spPr>
          <a:xfrm>
            <a:off x="5903609" y="3723276"/>
            <a:ext cx="3168352" cy="1015663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</a:rPr>
              <a:t>с 1 сентября 2022 года – вводится обновленный ФГОС 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9D65884-DF4D-49A3-904E-FE1CD59151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6002" y="4681207"/>
            <a:ext cx="5279594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45109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619a1550278f1666980427b6b1dbb182c33e5dd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2045</TotalTime>
  <Words>2092</Words>
  <Application>Microsoft Office PowerPoint</Application>
  <PresentationFormat>Экран (4:3)</PresentationFormat>
  <Paragraphs>355</Paragraphs>
  <Slides>33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7" baseType="lpstr">
      <vt:lpstr>Arial</vt:lpstr>
      <vt:lpstr>Calibri</vt:lpstr>
      <vt:lpstr>TT Norms Regular</vt:lpstr>
      <vt:lpstr>Тема Office</vt:lpstr>
      <vt:lpstr>«Муниципальная система образования:  эффективность, доступность, качество»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Благодарю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День знаний</dc:title>
  <dc:creator>obstinate</dc:creator>
  <dc:description>Шаблон презентации с сайта http://presentation-creation.ru/</dc:description>
  <cp:lastModifiedBy>Гокова Валентина Яковлевна</cp:lastModifiedBy>
  <cp:revision>128</cp:revision>
  <dcterms:created xsi:type="dcterms:W3CDTF">2018-02-14T06:45:58Z</dcterms:created>
  <dcterms:modified xsi:type="dcterms:W3CDTF">2022-07-28T07:54:33Z</dcterms:modified>
</cp:coreProperties>
</file>