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4" r:id="rId9"/>
    <p:sldId id="265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12/13/2018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12/13/2018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12/13/2018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24989" y="2640874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Введение курса «Финансовая грамотность» в образовательную программу МОБУ Лицей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016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планируется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1" y="1527048"/>
            <a:ext cx="8554865" cy="4572000"/>
          </a:xfrm>
        </p:spPr>
        <p:txBody>
          <a:bodyPr/>
          <a:lstStyle/>
          <a:p>
            <a:r>
              <a:rPr lang="ru-RU" dirty="0" smtClean="0"/>
              <a:t>Повышение квалификации педагогов рабочей группы на КПК «</a:t>
            </a:r>
            <a:r>
              <a:rPr lang="ru-RU" dirty="0" smtClean="0"/>
              <a:t>Методологические основы формирования финансовой грамотности обучающихся</a:t>
            </a:r>
            <a:r>
              <a:rPr lang="ru-RU" dirty="0" smtClean="0"/>
              <a:t>» (апрель 2019 г.).</a:t>
            </a:r>
          </a:p>
          <a:p>
            <a:r>
              <a:rPr lang="ru-RU" dirty="0" smtClean="0"/>
              <a:t>Участие в региональном конкурсе педагогических разработок по финансовой грамотности.</a:t>
            </a:r>
          </a:p>
          <a:p>
            <a:r>
              <a:rPr lang="ru-RU" dirty="0" smtClean="0"/>
              <a:t>Организация исследовательской деятельности обучающихся по финансовой грамотности.</a:t>
            </a:r>
          </a:p>
          <a:p>
            <a:r>
              <a:rPr lang="ru-RU" dirty="0" smtClean="0"/>
              <a:t>Неделя финансовой грамотности в Лицее.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и недостатки: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Несогласованность </a:t>
            </a:r>
            <a:r>
              <a:rPr lang="ru-RU" dirty="0" smtClean="0"/>
              <a:t>содержания учебных курсов некоторых предметов между </a:t>
            </a:r>
            <a:r>
              <a:rPr lang="ru-RU" dirty="0" smtClean="0"/>
              <a:t>собой.</a:t>
            </a:r>
            <a:endParaRPr lang="ru-RU" dirty="0" smtClean="0"/>
          </a:p>
          <a:p>
            <a:pPr lvl="0"/>
            <a:r>
              <a:rPr lang="ru-RU" dirty="0" smtClean="0"/>
              <a:t>Занятость детей, особенно выпускных классов.</a:t>
            </a:r>
          </a:p>
          <a:p>
            <a:pPr lvl="0"/>
            <a:r>
              <a:rPr lang="ru-RU" dirty="0" smtClean="0"/>
              <a:t>Отсутствие финансового </a:t>
            </a:r>
            <a:r>
              <a:rPr lang="ru-RU" dirty="0" smtClean="0"/>
              <a:t>мышления.</a:t>
            </a:r>
            <a:endParaRPr lang="ru-RU" dirty="0" smtClean="0"/>
          </a:p>
          <a:p>
            <a:pPr lvl="0"/>
            <a:r>
              <a:rPr lang="ru-RU" dirty="0" smtClean="0"/>
              <a:t>Оторванность содержания учебно-методических пособий от </a:t>
            </a:r>
            <a:r>
              <a:rPr lang="ru-RU" dirty="0" smtClean="0"/>
              <a:t>реальности.</a:t>
            </a:r>
            <a:endParaRPr lang="ru-RU" dirty="0" smtClean="0"/>
          </a:p>
          <a:p>
            <a:pPr lvl="0"/>
            <a:r>
              <a:rPr lang="ru-RU" dirty="0" smtClean="0"/>
              <a:t>Сложность некоторых тем для </a:t>
            </a:r>
            <a:r>
              <a:rPr lang="ru-RU" dirty="0" smtClean="0"/>
              <a:t>понимания.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и предложения: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Согласовать </a:t>
            </a:r>
            <a:r>
              <a:rPr lang="ru-RU" dirty="0" smtClean="0"/>
              <a:t>содержание курса математики, обществознания и информатики.</a:t>
            </a:r>
          </a:p>
          <a:p>
            <a:pPr lvl="0"/>
            <a:r>
              <a:rPr lang="ru-RU" dirty="0" smtClean="0"/>
              <a:t>Разбить учебную программу по финансовой грамотности на три цикла:</a:t>
            </a:r>
          </a:p>
          <a:p>
            <a:pPr lvl="0">
              <a:buNone/>
            </a:pPr>
            <a:r>
              <a:rPr lang="ru-RU" dirty="0" smtClean="0"/>
              <a:t>     7-8 </a:t>
            </a:r>
            <a:r>
              <a:rPr lang="ru-RU" dirty="0" smtClean="0"/>
              <a:t>классы: депозит, налоги, ЛФП – упрощенный;</a:t>
            </a:r>
          </a:p>
          <a:p>
            <a:pPr lvl="0">
              <a:buNone/>
            </a:pPr>
            <a:r>
              <a:rPr lang="ru-RU" dirty="0" smtClean="0"/>
              <a:t>     8-9 </a:t>
            </a:r>
            <a:r>
              <a:rPr lang="ru-RU" dirty="0" smtClean="0"/>
              <a:t>классы – кредит, РКО, страхование, ЛФП – </a:t>
            </a:r>
            <a:r>
              <a:rPr lang="ru-RU" dirty="0" smtClean="0"/>
              <a:t> упрощенный</a:t>
            </a:r>
            <a:r>
              <a:rPr lang="ru-RU" dirty="0" smtClean="0"/>
              <a:t>;</a:t>
            </a:r>
          </a:p>
          <a:p>
            <a:pPr lvl="0">
              <a:buNone/>
            </a:pPr>
            <a:r>
              <a:rPr lang="ru-RU" dirty="0" smtClean="0"/>
              <a:t>    10-11 </a:t>
            </a:r>
            <a:r>
              <a:rPr lang="ru-RU" dirty="0" smtClean="0"/>
              <a:t>класс -  пенсии, инвестиции, финансовые махинации.</a:t>
            </a:r>
          </a:p>
          <a:p>
            <a:pPr lvl="0"/>
            <a:r>
              <a:rPr lang="ru-RU" dirty="0" smtClean="0"/>
              <a:t>Обучить финансовой грамотности педагогов </a:t>
            </a:r>
            <a:r>
              <a:rPr lang="ru-RU" dirty="0" smtClean="0"/>
              <a:t>(всех) и родителей.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194" y="1384663"/>
            <a:ext cx="871292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/>
              <a:t>Стратегия </a:t>
            </a:r>
            <a:r>
              <a:rPr lang="ru-RU" sz="2400" dirty="0" smtClean="0"/>
              <a:t>повышения финансовой грамотности в Российской Федерации на 2017-2023 годы, </a:t>
            </a:r>
            <a:r>
              <a:rPr lang="ru-RU" sz="2400" dirty="0" smtClean="0"/>
              <a:t>утвержденная </a:t>
            </a:r>
            <a:r>
              <a:rPr lang="ru-RU" sz="2400" dirty="0" smtClean="0"/>
              <a:t>распоряжением Правительства Российской Федерации от 25.09.2017 № </a:t>
            </a:r>
            <a:r>
              <a:rPr lang="ru-RU" sz="2400" dirty="0" smtClean="0"/>
              <a:t>2039-р.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smtClean="0"/>
              <a:t>Приказ </a:t>
            </a:r>
            <a:r>
              <a:rPr lang="ru-RU" sz="2400" dirty="0" err="1" smtClean="0"/>
              <a:t>Минобрнауки</a:t>
            </a:r>
            <a:r>
              <a:rPr lang="ru-RU" sz="2400" dirty="0" smtClean="0"/>
              <a:t> Амурской области  от 19.01.2018 № 34 «Об утверждении «дорожной карты» реализации стратегии повышения финансовой грамотности в образовательных организациях Амурской области на 2018-2020 </a:t>
            </a:r>
            <a:r>
              <a:rPr lang="ru-RU" sz="2400" dirty="0" smtClean="0"/>
              <a:t>годы».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smtClean="0"/>
              <a:t>Приказ </a:t>
            </a:r>
            <a:r>
              <a:rPr lang="ru-RU" sz="2400" dirty="0" err="1" smtClean="0"/>
              <a:t>Минобранауки</a:t>
            </a:r>
            <a:r>
              <a:rPr lang="ru-RU" sz="2400" dirty="0" smtClean="0"/>
              <a:t> Амурской области от </a:t>
            </a:r>
            <a:r>
              <a:rPr lang="ru-RU" sz="2400" dirty="0" smtClean="0"/>
              <a:t>03.08.2018 № 899 «О введении в рамках образовательной программы общеобразовательных организаций Амурской области основ финансовой грамотности в 2018/19 учебном </a:t>
            </a:r>
            <a:r>
              <a:rPr lang="ru-RU" sz="2400" dirty="0" smtClean="0"/>
              <a:t>году».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«опорной школы»: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56755" y="1527048"/>
            <a:ext cx="8791302" cy="4572000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AutoNum type="arabicPeriod"/>
            </a:pPr>
            <a:r>
              <a:rPr lang="ru-RU" sz="3800" dirty="0" smtClean="0"/>
              <a:t>Р</a:t>
            </a:r>
            <a:r>
              <a:rPr lang="ru-RU" sz="3800" dirty="0" smtClean="0">
                <a:solidFill>
                  <a:schemeClr val="dk1"/>
                </a:solidFill>
              </a:rPr>
              <a:t>азработка и реализация образовательной программы по финансовой </a:t>
            </a:r>
            <a:r>
              <a:rPr lang="ru-RU" sz="3800" dirty="0" smtClean="0">
                <a:solidFill>
                  <a:schemeClr val="dk1"/>
                </a:solidFill>
              </a:rPr>
              <a:t>грамотности. </a:t>
            </a:r>
          </a:p>
          <a:p>
            <a:pPr marL="342900" indent="-342900">
              <a:buAutoNum type="arabicPeriod"/>
            </a:pPr>
            <a:r>
              <a:rPr lang="ru-RU" sz="3800" dirty="0" smtClean="0">
                <a:solidFill>
                  <a:schemeClr val="dk1"/>
                </a:solidFill>
              </a:rPr>
              <a:t>Проведение </a:t>
            </a:r>
            <a:r>
              <a:rPr lang="ru-RU" sz="3800" dirty="0" smtClean="0">
                <a:solidFill>
                  <a:schemeClr val="dk1"/>
                </a:solidFill>
              </a:rPr>
              <a:t>входного и выходного тестирования </a:t>
            </a:r>
            <a:r>
              <a:rPr lang="ru-RU" sz="3800" dirty="0" smtClean="0">
                <a:solidFill>
                  <a:schemeClr val="dk1"/>
                </a:solidFill>
              </a:rPr>
              <a:t>обучающихся. </a:t>
            </a:r>
          </a:p>
          <a:p>
            <a:pPr marL="342900" indent="-342900">
              <a:buAutoNum type="arabicPeriod"/>
            </a:pPr>
            <a:r>
              <a:rPr lang="ru-RU" sz="3800" dirty="0" smtClean="0">
                <a:solidFill>
                  <a:schemeClr val="dk1"/>
                </a:solidFill>
              </a:rPr>
              <a:t>Апробация </a:t>
            </a:r>
            <a:r>
              <a:rPr lang="ru-RU" sz="3800" dirty="0" smtClean="0">
                <a:solidFill>
                  <a:schemeClr val="dk1"/>
                </a:solidFill>
              </a:rPr>
              <a:t>учебно-методического комплекта «Основы финансовой грамотности» и внесение предложений по его </a:t>
            </a:r>
            <a:r>
              <a:rPr lang="ru-RU" sz="3800" dirty="0" smtClean="0">
                <a:solidFill>
                  <a:schemeClr val="dk1"/>
                </a:solidFill>
              </a:rPr>
              <a:t>доработке. </a:t>
            </a:r>
          </a:p>
          <a:p>
            <a:pPr marL="342900" indent="-342900">
              <a:buAutoNum type="arabicPeriod"/>
            </a:pPr>
            <a:r>
              <a:rPr lang="ru-RU" sz="3800" dirty="0" smtClean="0">
                <a:solidFill>
                  <a:schemeClr val="dk1"/>
                </a:solidFill>
              </a:rPr>
              <a:t>Участие </a:t>
            </a:r>
            <a:r>
              <a:rPr lang="ru-RU" sz="3800" dirty="0" smtClean="0">
                <a:solidFill>
                  <a:schemeClr val="dk1"/>
                </a:solidFill>
              </a:rPr>
              <a:t>в разработке предложений по включению в контрольные измерительные материалы ОГЭ и ЕГЭ заданий по основам финансовой </a:t>
            </a:r>
            <a:r>
              <a:rPr lang="ru-RU" sz="3800" dirty="0" smtClean="0">
                <a:solidFill>
                  <a:schemeClr val="dk1"/>
                </a:solidFill>
              </a:rPr>
              <a:t>грамотности. </a:t>
            </a:r>
          </a:p>
          <a:p>
            <a:pPr marL="342900" indent="-342900">
              <a:buAutoNum type="arabicPeriod"/>
            </a:pPr>
            <a:r>
              <a:rPr lang="ru-RU" sz="3800" dirty="0" smtClean="0">
                <a:solidFill>
                  <a:schemeClr val="dk1"/>
                </a:solidFill>
              </a:rPr>
              <a:t>Участие </a:t>
            </a:r>
            <a:r>
              <a:rPr lang="ru-RU" sz="3800" dirty="0" smtClean="0">
                <a:solidFill>
                  <a:schemeClr val="dk1"/>
                </a:solidFill>
              </a:rPr>
              <a:t>в разработке конкурсных заданий для проведения олимпиад и других мероприятий по тематике финансовой грамотности для </a:t>
            </a:r>
            <a:r>
              <a:rPr lang="ru-RU" sz="3800" dirty="0" smtClean="0">
                <a:solidFill>
                  <a:schemeClr val="dk1"/>
                </a:solidFill>
              </a:rPr>
              <a:t>обучающихся. </a:t>
            </a:r>
          </a:p>
          <a:p>
            <a:pPr marL="342900" indent="-342900">
              <a:buAutoNum type="arabicPeriod"/>
            </a:pPr>
            <a:r>
              <a:rPr lang="ru-RU" sz="3800" dirty="0" smtClean="0">
                <a:solidFill>
                  <a:schemeClr val="dk1"/>
                </a:solidFill>
              </a:rPr>
              <a:t>Участие </a:t>
            </a:r>
            <a:r>
              <a:rPr lang="ru-RU" sz="3800" dirty="0" smtClean="0">
                <a:solidFill>
                  <a:schemeClr val="dk1"/>
                </a:solidFill>
              </a:rPr>
              <a:t>в конкурсах, проведение и участие в тематических мероприятиях, в том числе проводимых при поддержке Банка России.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4320" y="1606731"/>
            <a:ext cx="86084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dirty="0" smtClean="0"/>
              <a:t> Финансовая грамотность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 Финансовое образование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 Основы финансово грамотного поведения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Какого человека можно назвать финансово грамотным?</a:t>
            </a:r>
            <a:endParaRPr lang="ru-RU" dirty="0"/>
          </a:p>
        </p:txBody>
      </p:sp>
      <p:pic>
        <p:nvPicPr>
          <p:cNvPr id="4" name="Shape 8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3820772" y="1764099"/>
            <a:ext cx="1603589" cy="4374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692" y="1401466"/>
            <a:ext cx="1407464" cy="1329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063" y="2459456"/>
            <a:ext cx="1269388" cy="141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354" y="5035957"/>
            <a:ext cx="1377565" cy="1369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3146" y="1388401"/>
            <a:ext cx="1375723" cy="140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27529" y="3101654"/>
            <a:ext cx="1416471" cy="135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8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16231" y="4748575"/>
            <a:ext cx="1273195" cy="122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89"/>
          <p:cNvSpPr/>
          <p:nvPr/>
        </p:nvSpPr>
        <p:spPr>
          <a:xfrm>
            <a:off x="1642949" y="2842412"/>
            <a:ext cx="1661954" cy="802125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dirty="0" err="1"/>
              <a:t>Ведёт</a:t>
            </a:r>
            <a:r>
              <a:rPr lang="en-US" dirty="0"/>
              <a:t> </a:t>
            </a:r>
            <a:r>
              <a:rPr lang="en-US" dirty="0" err="1"/>
              <a:t>учет</a:t>
            </a:r>
            <a:r>
              <a:rPr lang="en-US" dirty="0"/>
              <a:t> </a:t>
            </a:r>
            <a:r>
              <a:rPr lang="en-US" dirty="0" err="1"/>
              <a:t>доходов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и </a:t>
            </a:r>
            <a:r>
              <a:rPr lang="en-US" dirty="0" err="1"/>
              <a:t>расходов</a:t>
            </a:r>
            <a:endParaRPr lang="en-US" dirty="0"/>
          </a:p>
        </p:txBody>
      </p:sp>
      <p:sp>
        <p:nvSpPr>
          <p:cNvPr id="12" name="Shape 90"/>
          <p:cNvSpPr/>
          <p:nvPr/>
        </p:nvSpPr>
        <p:spPr>
          <a:xfrm>
            <a:off x="205690" y="3917835"/>
            <a:ext cx="1387978" cy="71948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dirty="0" err="1"/>
              <a:t>Знает</a:t>
            </a:r>
            <a:r>
              <a:rPr lang="en-US" dirty="0"/>
              <a:t> </a:t>
            </a:r>
            <a:r>
              <a:rPr lang="en-US" dirty="0" err="1"/>
              <a:t>свои</a:t>
            </a:r>
            <a:r>
              <a:rPr lang="en-US" dirty="0"/>
              <a:t> </a:t>
            </a:r>
            <a:r>
              <a:rPr lang="en-US" dirty="0" err="1"/>
              <a:t>права</a:t>
            </a:r>
            <a:endParaRPr lang="en-US" dirty="0"/>
          </a:p>
        </p:txBody>
      </p:sp>
      <p:sp>
        <p:nvSpPr>
          <p:cNvPr id="13" name="Shape 91"/>
          <p:cNvSpPr/>
          <p:nvPr/>
        </p:nvSpPr>
        <p:spPr>
          <a:xfrm>
            <a:off x="1726832" y="5190145"/>
            <a:ext cx="2309591" cy="1040838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dirty="0" err="1"/>
              <a:t>Владеет</a:t>
            </a:r>
            <a:r>
              <a:rPr lang="en-US" dirty="0"/>
              <a:t> </a:t>
            </a:r>
            <a:r>
              <a:rPr lang="en-US" dirty="0" err="1"/>
              <a:t>актуальной</a:t>
            </a:r>
            <a:r>
              <a:rPr lang="en-US" dirty="0"/>
              <a:t> </a:t>
            </a:r>
            <a:r>
              <a:rPr lang="en-US" dirty="0" err="1"/>
              <a:t>информацией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о </a:t>
            </a:r>
            <a:r>
              <a:rPr lang="en-US" dirty="0" err="1"/>
              <a:t>финансах</a:t>
            </a:r>
            <a:endParaRPr lang="en-US" dirty="0"/>
          </a:p>
        </p:txBody>
      </p:sp>
      <p:sp>
        <p:nvSpPr>
          <p:cNvPr id="14" name="Shape 92"/>
          <p:cNvSpPr/>
          <p:nvPr/>
        </p:nvSpPr>
        <p:spPr>
          <a:xfrm>
            <a:off x="5558265" y="5340455"/>
            <a:ext cx="2216800" cy="825214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dirty="0" err="1"/>
              <a:t>Умеет</a:t>
            </a:r>
            <a:r>
              <a:rPr lang="en-US" dirty="0"/>
              <a:t> </a:t>
            </a:r>
            <a:r>
              <a:rPr lang="en-US" dirty="0" err="1"/>
              <a:t>выбирать</a:t>
            </a:r>
            <a:r>
              <a:rPr lang="en-US" dirty="0"/>
              <a:t> </a:t>
            </a:r>
            <a:r>
              <a:rPr lang="en-US" dirty="0" err="1"/>
              <a:t>финансовые</a:t>
            </a:r>
            <a:r>
              <a:rPr lang="en-US" dirty="0"/>
              <a:t> </a:t>
            </a:r>
            <a:r>
              <a:rPr lang="en-US" dirty="0" err="1"/>
              <a:t>услуги</a:t>
            </a:r>
            <a:endParaRPr lang="en-US" dirty="0"/>
          </a:p>
        </p:txBody>
      </p:sp>
      <p:sp>
        <p:nvSpPr>
          <p:cNvPr id="15" name="Shape 93"/>
          <p:cNvSpPr/>
          <p:nvPr/>
        </p:nvSpPr>
        <p:spPr>
          <a:xfrm>
            <a:off x="5415474" y="3738681"/>
            <a:ext cx="2147920" cy="5836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dirty="0" err="1"/>
              <a:t>Тратит</a:t>
            </a:r>
            <a:r>
              <a:rPr lang="en-US" dirty="0"/>
              <a:t> </a:t>
            </a:r>
            <a:r>
              <a:rPr lang="en-US" dirty="0" err="1"/>
              <a:t>меньше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чем</a:t>
            </a:r>
            <a:r>
              <a:rPr lang="en-US" dirty="0"/>
              <a:t> </a:t>
            </a:r>
            <a:r>
              <a:rPr lang="en-US" dirty="0" err="1"/>
              <a:t>зарабатывает</a:t>
            </a:r>
            <a:endParaRPr lang="en-US" dirty="0"/>
          </a:p>
        </p:txBody>
      </p:sp>
      <p:sp>
        <p:nvSpPr>
          <p:cNvPr id="16" name="Shape 94"/>
          <p:cNvSpPr/>
          <p:nvPr/>
        </p:nvSpPr>
        <p:spPr>
          <a:xfrm>
            <a:off x="5184556" y="1557301"/>
            <a:ext cx="1621193" cy="9588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dirty="0" err="1"/>
              <a:t>Имеет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сбережения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уже сделано: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Сформирована рабочая группа.</a:t>
            </a:r>
          </a:p>
          <a:p>
            <a:pPr algn="just"/>
            <a:r>
              <a:rPr lang="ru-RU" dirty="0" smtClean="0"/>
              <a:t>Внесены изменений в основную образовательную программу.</a:t>
            </a:r>
          </a:p>
          <a:p>
            <a:r>
              <a:rPr lang="ru-RU" dirty="0" smtClean="0"/>
              <a:t>Разработаны и утверждены рабочие программы.</a:t>
            </a:r>
          </a:p>
          <a:p>
            <a:pPr algn="just"/>
            <a:r>
              <a:rPr lang="ru-RU" dirty="0" smtClean="0"/>
              <a:t>Проведено входное тестирование обучающихся 8-9-х классов.</a:t>
            </a:r>
          </a:p>
          <a:p>
            <a:r>
              <a:rPr lang="ru-RU" dirty="0" smtClean="0"/>
              <a:t>Приняли участие во Всероссийском тесте по финансовой грамотности.</a:t>
            </a:r>
          </a:p>
          <a:p>
            <a:pPr lvl="0"/>
            <a:r>
              <a:rPr lang="ru-RU" dirty="0" smtClean="0"/>
              <a:t>Участие в семинаре «Учебно-методическое </a:t>
            </a:r>
            <a:r>
              <a:rPr lang="ru-RU" dirty="0" smtClean="0"/>
              <a:t>обеспечение вопросов формирования у обучающихся основ финансовой грамотности</a:t>
            </a:r>
            <a:r>
              <a:rPr lang="ru-RU" dirty="0" smtClean="0"/>
              <a:t>».</a:t>
            </a:r>
            <a:endParaRPr lang="ru-RU" dirty="0" smtClean="0"/>
          </a:p>
          <a:p>
            <a:r>
              <a:rPr lang="ru-RU" dirty="0" smtClean="0"/>
              <a:t>Педагоги рабочей группы принимали участие в </a:t>
            </a:r>
            <a:r>
              <a:rPr lang="ru-RU" dirty="0" err="1" smtClean="0"/>
              <a:t>онлайн</a:t>
            </a:r>
            <a:r>
              <a:rPr lang="ru-RU" dirty="0" smtClean="0"/>
              <a:t> - мероприятиях по финансовой грамотности для учителей.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Учебно-методическое обеспечение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647"/>
          <a:stretch/>
        </p:blipFill>
        <p:spPr>
          <a:xfrm>
            <a:off x="743744" y="2658638"/>
            <a:ext cx="7620000" cy="2936090"/>
          </a:xfrm>
          <a:ln w="1905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9998" y="1815737"/>
            <a:ext cx="842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Издательство «ВИТА-ПРЕСС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771" y="5799909"/>
            <a:ext cx="414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https://fmc.hse.ru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Издательство «Просвещение»</a:t>
            </a:r>
            <a:endParaRPr lang="ru-RU" dirty="0"/>
          </a:p>
        </p:txBody>
      </p:sp>
      <p:pic>
        <p:nvPicPr>
          <p:cNvPr id="4" name="Picture 5" descr="C:\Users\PKolupalin\Desktop\Стратегия продвижения\Презентации\3 ФИН Грамотность\обложки фин.гр\Fin_gram_uchebnik_OUT_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18" y="1738390"/>
            <a:ext cx="2733058" cy="366805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PKolupalin\Desktop\Стратегия продвижения\Презентации\3 ФИН Грамотность\обложки фин.гр\FIN_gramo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21" y="1770279"/>
            <a:ext cx="2530575" cy="331236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PKolupalin\Desktop\Стратегия продвижения\Презентации\3 ФИН Грамотность\обложки фин.гр\FIN_gram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64" y="3668510"/>
            <a:ext cx="2165455" cy="28344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Методические рекомендации от Банка России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 l="21165" t="15954" r="47568" b="5983"/>
          <a:stretch>
            <a:fillRect/>
          </a:stretch>
        </p:blipFill>
        <p:spPr bwMode="auto">
          <a:xfrm>
            <a:off x="377916" y="1566363"/>
            <a:ext cx="325714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71109" y="1914104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УМК </a:t>
            </a:r>
            <a:r>
              <a:rPr lang="ru-RU" sz="2000" dirty="0" smtClean="0"/>
              <a:t>освещает </a:t>
            </a:r>
            <a:r>
              <a:rPr lang="ru-RU" sz="2000" dirty="0" smtClean="0"/>
              <a:t>вопросы</a:t>
            </a:r>
            <a:r>
              <a:rPr lang="en-US" sz="2000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Личное финансовое планирование, расходы и доходы семьи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Как сохранить и преумножить сбережения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Кредитование и возможные риски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Мобильные платежи и защита от мошенников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Страхование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Налоги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Пенсия 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200</TotalTime>
  <Words>491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Civic</vt:lpstr>
      <vt:lpstr>Введение курса «Финансовая грамотность» в образовательную программу МОБУ Лицей</vt:lpstr>
      <vt:lpstr>Нормативно-правовая база</vt:lpstr>
      <vt:lpstr>Задачи «опорной школы»:</vt:lpstr>
      <vt:lpstr>Основные понятия</vt:lpstr>
      <vt:lpstr>Какого человека можно назвать финансово грамотным?</vt:lpstr>
      <vt:lpstr>Что уже сделано:</vt:lpstr>
      <vt:lpstr>Учебно-методическое обеспечение</vt:lpstr>
      <vt:lpstr>Издательство «Просвещение»</vt:lpstr>
      <vt:lpstr>Методические рекомендации от Банка России</vt:lpstr>
      <vt:lpstr>Что планируется</vt:lpstr>
      <vt:lpstr>Проблемы и недостатки:</vt:lpstr>
      <vt:lpstr>Перспективы и предложения: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ws301</dc:creator>
  <cp:lastModifiedBy>ws301</cp:lastModifiedBy>
  <cp:revision>22</cp:revision>
  <dcterms:created xsi:type="dcterms:W3CDTF">2014-09-16T21:32:06Z</dcterms:created>
  <dcterms:modified xsi:type="dcterms:W3CDTF">2018-12-13T02:59:11Z</dcterms:modified>
</cp:coreProperties>
</file>